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16"/>
  </p:notesMasterIdLst>
  <p:handoutMasterIdLst>
    <p:handoutMasterId r:id="rId117"/>
  </p:handoutMasterIdLst>
  <p:sldIdLst>
    <p:sldId id="662" r:id="rId3"/>
    <p:sldId id="867" r:id="rId4"/>
    <p:sldId id="868" r:id="rId5"/>
    <p:sldId id="870" r:id="rId6"/>
    <p:sldId id="871" r:id="rId7"/>
    <p:sldId id="899" r:id="rId8"/>
    <p:sldId id="869" r:id="rId9"/>
    <p:sldId id="873" r:id="rId10"/>
    <p:sldId id="872" r:id="rId11"/>
    <p:sldId id="874" r:id="rId12"/>
    <p:sldId id="887" r:id="rId13"/>
    <p:sldId id="875" r:id="rId14"/>
    <p:sldId id="675" r:id="rId15"/>
    <p:sldId id="876" r:id="rId16"/>
    <p:sldId id="877" r:id="rId17"/>
    <p:sldId id="879" r:id="rId18"/>
    <p:sldId id="917" r:id="rId19"/>
    <p:sldId id="883" r:id="rId20"/>
    <p:sldId id="884" r:id="rId21"/>
    <p:sldId id="885" r:id="rId22"/>
    <p:sldId id="886" r:id="rId23"/>
    <p:sldId id="694" r:id="rId24"/>
    <p:sldId id="695" r:id="rId25"/>
    <p:sldId id="696" r:id="rId26"/>
    <p:sldId id="697" r:id="rId27"/>
    <p:sldId id="683" r:id="rId28"/>
    <p:sldId id="766" r:id="rId29"/>
    <p:sldId id="684" r:id="rId30"/>
    <p:sldId id="686" r:id="rId31"/>
    <p:sldId id="905" r:id="rId32"/>
    <p:sldId id="855" r:id="rId33"/>
    <p:sldId id="906" r:id="rId34"/>
    <p:sldId id="687" r:id="rId35"/>
    <p:sldId id="688" r:id="rId36"/>
    <p:sldId id="689" r:id="rId37"/>
    <p:sldId id="854" r:id="rId38"/>
    <p:sldId id="924" r:id="rId39"/>
    <p:sldId id="690" r:id="rId40"/>
    <p:sldId id="691" r:id="rId41"/>
    <p:sldId id="698" r:id="rId42"/>
    <p:sldId id="699" r:id="rId43"/>
    <p:sldId id="700" r:id="rId44"/>
    <p:sldId id="773" r:id="rId45"/>
    <p:sldId id="769" r:id="rId46"/>
    <p:sldId id="770" r:id="rId47"/>
    <p:sldId id="914" r:id="rId48"/>
    <p:sldId id="888" r:id="rId49"/>
    <p:sldId id="771" r:id="rId50"/>
    <p:sldId id="907" r:id="rId51"/>
    <p:sldId id="692" r:id="rId52"/>
    <p:sldId id="693" r:id="rId53"/>
    <p:sldId id="878" r:id="rId54"/>
    <p:sldId id="901" r:id="rId55"/>
    <p:sldId id="701" r:id="rId56"/>
    <p:sldId id="702" r:id="rId57"/>
    <p:sldId id="703" r:id="rId58"/>
    <p:sldId id="704" r:id="rId59"/>
    <p:sldId id="705" r:id="rId60"/>
    <p:sldId id="706" r:id="rId61"/>
    <p:sldId id="707" r:id="rId62"/>
    <p:sldId id="708" r:id="rId63"/>
    <p:sldId id="709" r:id="rId64"/>
    <p:sldId id="710" r:id="rId65"/>
    <p:sldId id="711" r:id="rId66"/>
    <p:sldId id="925" r:id="rId67"/>
    <p:sldId id="926" r:id="rId68"/>
    <p:sldId id="927" r:id="rId69"/>
    <p:sldId id="715" r:id="rId70"/>
    <p:sldId id="716" r:id="rId71"/>
    <p:sldId id="919" r:id="rId72"/>
    <p:sldId id="718" r:id="rId73"/>
    <p:sldId id="719" r:id="rId74"/>
    <p:sldId id="720" r:id="rId75"/>
    <p:sldId id="721" r:id="rId76"/>
    <p:sldId id="722" r:id="rId77"/>
    <p:sldId id="723" r:id="rId78"/>
    <p:sldId id="725" r:id="rId79"/>
    <p:sldId id="727" r:id="rId80"/>
    <p:sldId id="728" r:id="rId81"/>
    <p:sldId id="904" r:id="rId82"/>
    <p:sldId id="890" r:id="rId83"/>
    <p:sldId id="910" r:id="rId84"/>
    <p:sldId id="892" r:id="rId85"/>
    <p:sldId id="893" r:id="rId86"/>
    <p:sldId id="895" r:id="rId87"/>
    <p:sldId id="894" r:id="rId88"/>
    <p:sldId id="897" r:id="rId89"/>
    <p:sldId id="898" r:id="rId90"/>
    <p:sldId id="920" r:id="rId91"/>
    <p:sldId id="921" r:id="rId92"/>
    <p:sldId id="922" r:id="rId93"/>
    <p:sldId id="923" r:id="rId94"/>
    <p:sldId id="733" r:id="rId95"/>
    <p:sldId id="734" r:id="rId96"/>
    <p:sldId id="735" r:id="rId97"/>
    <p:sldId id="739" r:id="rId98"/>
    <p:sldId id="740" r:id="rId99"/>
    <p:sldId id="741" r:id="rId100"/>
    <p:sldId id="742" r:id="rId101"/>
    <p:sldId id="743" r:id="rId102"/>
    <p:sldId id="744" r:id="rId103"/>
    <p:sldId id="745" r:id="rId104"/>
    <p:sldId id="746" r:id="rId105"/>
    <p:sldId id="767" r:id="rId106"/>
    <p:sldId id="747" r:id="rId107"/>
    <p:sldId id="748" r:id="rId108"/>
    <p:sldId id="891" r:id="rId109"/>
    <p:sldId id="280" r:id="rId110"/>
    <p:sldId id="754" r:id="rId111"/>
    <p:sldId id="755" r:id="rId112"/>
    <p:sldId id="756" r:id="rId113"/>
    <p:sldId id="757" r:id="rId114"/>
    <p:sldId id="758" r:id="rId115"/>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66"/>
    <a:srgbClr val="FF99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6" autoAdjust="0"/>
    <p:restoredTop sz="59148" autoAdjust="0"/>
  </p:normalViewPr>
  <p:slideViewPr>
    <p:cSldViewPr>
      <p:cViewPr varScale="1">
        <p:scale>
          <a:sx n="81" d="100"/>
          <a:sy n="81" d="100"/>
        </p:scale>
        <p:origin x="540" y="84"/>
      </p:cViewPr>
      <p:guideLst>
        <p:guide orient="horz" pos="2160"/>
        <p:guide pos="2880"/>
      </p:guideLst>
    </p:cSldViewPr>
  </p:slideViewPr>
  <p:outlineViewPr>
    <p:cViewPr>
      <p:scale>
        <a:sx n="33" d="100"/>
        <a:sy n="33" d="100"/>
      </p:scale>
      <p:origin x="0" y="-3197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493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charts/_rels/chart1.xml.rels><?xml version="1.0" encoding="UTF-8" standalone="yes"?>
<Relationships xmlns="http://schemas.openxmlformats.org/package/2006/relationships"><Relationship Id="rId2" Type="http://schemas.openxmlformats.org/officeDocument/2006/relationships/oleObject" Target="file:///\\Dfgancfs02\HOME\sjfleischman\My%20Documents\Escapement%20Goals\Stocks\Blossom%20Chinook\BASSR\Blossom%20Chinook%20BASSR%20v3k%20new.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Dfgancfs02\HOME\sjfleischman\My%20Documents\Escapement%20Goals\Stocks\Blossom%20Chinook\BASSR\Blossom%20Chinook%20BASSR%20v3k%20new.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Dfgancfs02\HOME\sjfleischman\My%20Documents\Escapement%20Goals\Stocks\Andreafsky%20summer%20chum\Andreafsky%20Chum%20BASSR%20v6a.xls"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Dfgancfs02\HOME\sjfleischman\My%20Documents\Escapement%20Goals\Stocks\Andreafsky%20summer%20chum\Andreafsky%20Chum%20BASSR%20v6a.xls" TargetMode="External"/><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485455664488687"/>
          <c:y val="6.1740169478518965E-2"/>
          <c:w val="0.73687155353024625"/>
          <c:h val="0.64546540818452325"/>
        </c:manualLayout>
      </c:layout>
      <c:scatterChart>
        <c:scatterStyle val="lineMarker"/>
        <c:varyColors val="0"/>
        <c:ser>
          <c:idx val="0"/>
          <c:order val="0"/>
          <c:tx>
            <c:v>RY90</c:v>
          </c:tx>
          <c:spPr>
            <a:ln w="38100">
              <a:solidFill>
                <a:srgbClr val="0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f9'!$AF$107:$AF$206</c:f>
              <c:numCache>
                <c:formatCode>General</c:formatCode>
                <c:ptCount val="100"/>
                <c:pt idx="0">
                  <c:v>4.9249999999999997E-3</c:v>
                </c:pt>
                <c:pt idx="1">
                  <c:v>4.9249999999999997E-3</c:v>
                </c:pt>
                <c:pt idx="2">
                  <c:v>5.1070000000000004E-3</c:v>
                </c:pt>
                <c:pt idx="3">
                  <c:v>5.1980000000000004E-3</c:v>
                </c:pt>
                <c:pt idx="4">
                  <c:v>5.2900000000000134E-3</c:v>
                </c:pt>
                <c:pt idx="5">
                  <c:v>5.3810000000000177E-3</c:v>
                </c:pt>
                <c:pt idx="6">
                  <c:v>5.3810000000000177E-3</c:v>
                </c:pt>
                <c:pt idx="7">
                  <c:v>5.6540000000000002E-3</c:v>
                </c:pt>
                <c:pt idx="8">
                  <c:v>6.6579999999999999E-3</c:v>
                </c:pt>
                <c:pt idx="9">
                  <c:v>8.0260000000000227E-3</c:v>
                </c:pt>
                <c:pt idx="10">
                  <c:v>9.4850000000000455E-3</c:v>
                </c:pt>
                <c:pt idx="11">
                  <c:v>1.1129999999999999E-2</c:v>
                </c:pt>
                <c:pt idx="12">
                  <c:v>1.6140000000000061E-2</c:v>
                </c:pt>
                <c:pt idx="13">
                  <c:v>2.2340000000000013E-2</c:v>
                </c:pt>
                <c:pt idx="14">
                  <c:v>3.4470000000000035E-2</c:v>
                </c:pt>
                <c:pt idx="15">
                  <c:v>5.3170000000000002E-2</c:v>
                </c:pt>
                <c:pt idx="16">
                  <c:v>7.8980000000000036E-2</c:v>
                </c:pt>
                <c:pt idx="17">
                  <c:v>0.11910000000000016</c:v>
                </c:pt>
                <c:pt idx="18">
                  <c:v>0.16720000000000013</c:v>
                </c:pt>
                <c:pt idx="19">
                  <c:v>0.22410000000000008</c:v>
                </c:pt>
                <c:pt idx="20">
                  <c:v>0.28710000000000002</c:v>
                </c:pt>
                <c:pt idx="21">
                  <c:v>0.34920000000000018</c:v>
                </c:pt>
                <c:pt idx="22">
                  <c:v>0.40980000000000089</c:v>
                </c:pt>
                <c:pt idx="23">
                  <c:v>0.47150000000000031</c:v>
                </c:pt>
                <c:pt idx="24">
                  <c:v>0.52839999999999998</c:v>
                </c:pt>
                <c:pt idx="25">
                  <c:v>0.58070000000000033</c:v>
                </c:pt>
                <c:pt idx="26">
                  <c:v>0.62350000000000005</c:v>
                </c:pt>
                <c:pt idx="27">
                  <c:v>0.66210000000000202</c:v>
                </c:pt>
                <c:pt idx="28">
                  <c:v>0.69640000000000035</c:v>
                </c:pt>
                <c:pt idx="29">
                  <c:v>0.72700000000000065</c:v>
                </c:pt>
                <c:pt idx="30">
                  <c:v>0.75060000000000227</c:v>
                </c:pt>
                <c:pt idx="31">
                  <c:v>0.77170000000000194</c:v>
                </c:pt>
                <c:pt idx="32">
                  <c:v>0.78690000000000004</c:v>
                </c:pt>
                <c:pt idx="33">
                  <c:v>0.7994</c:v>
                </c:pt>
                <c:pt idx="34">
                  <c:v>0.80589999999999995</c:v>
                </c:pt>
                <c:pt idx="35">
                  <c:v>0.81299999999999994</c:v>
                </c:pt>
                <c:pt idx="36">
                  <c:v>0.81159999999999999</c:v>
                </c:pt>
                <c:pt idx="37">
                  <c:v>0.80780000000000063</c:v>
                </c:pt>
                <c:pt idx="38">
                  <c:v>0.8014</c:v>
                </c:pt>
                <c:pt idx="39">
                  <c:v>0.79279999999999995</c:v>
                </c:pt>
                <c:pt idx="40">
                  <c:v>0.77750000000000052</c:v>
                </c:pt>
                <c:pt idx="41">
                  <c:v>0.76220000000000065</c:v>
                </c:pt>
                <c:pt idx="42">
                  <c:v>0.74270000000000225</c:v>
                </c:pt>
                <c:pt idx="43">
                  <c:v>0.72110000000000063</c:v>
                </c:pt>
                <c:pt idx="44">
                  <c:v>0.69960000000000211</c:v>
                </c:pt>
                <c:pt idx="45">
                  <c:v>0.67530000000000201</c:v>
                </c:pt>
                <c:pt idx="46">
                  <c:v>0.65030000000000165</c:v>
                </c:pt>
                <c:pt idx="47">
                  <c:v>0.62560000000000227</c:v>
                </c:pt>
                <c:pt idx="48">
                  <c:v>0.60129999999999995</c:v>
                </c:pt>
                <c:pt idx="49">
                  <c:v>0.57520000000000004</c:v>
                </c:pt>
                <c:pt idx="50">
                  <c:v>0.55059999999999998</c:v>
                </c:pt>
                <c:pt idx="51">
                  <c:v>0.52529999999999999</c:v>
                </c:pt>
                <c:pt idx="52">
                  <c:v>0.50460000000000005</c:v>
                </c:pt>
                <c:pt idx="53">
                  <c:v>0.47990000000000038</c:v>
                </c:pt>
                <c:pt idx="54">
                  <c:v>0.45440000000000008</c:v>
                </c:pt>
                <c:pt idx="55">
                  <c:v>0.43130000000000113</c:v>
                </c:pt>
                <c:pt idx="56">
                  <c:v>0.41090000000000032</c:v>
                </c:pt>
                <c:pt idx="57">
                  <c:v>0.38860000000000089</c:v>
                </c:pt>
                <c:pt idx="58">
                  <c:v>0.36860000000000032</c:v>
                </c:pt>
                <c:pt idx="59">
                  <c:v>0.35110000000000002</c:v>
                </c:pt>
                <c:pt idx="60">
                  <c:v>0.33460000000000101</c:v>
                </c:pt>
                <c:pt idx="61">
                  <c:v>0.31620000000000031</c:v>
                </c:pt>
                <c:pt idx="62">
                  <c:v>0.29990000000000089</c:v>
                </c:pt>
                <c:pt idx="63">
                  <c:v>0.28460000000000002</c:v>
                </c:pt>
                <c:pt idx="64">
                  <c:v>0.27100000000000002</c:v>
                </c:pt>
                <c:pt idx="65">
                  <c:v>0.25929999999999997</c:v>
                </c:pt>
                <c:pt idx="66">
                  <c:v>0.24590000000000053</c:v>
                </c:pt>
                <c:pt idx="67">
                  <c:v>0.23280000000000001</c:v>
                </c:pt>
                <c:pt idx="68">
                  <c:v>0.22190000000000007</c:v>
                </c:pt>
                <c:pt idx="69">
                  <c:v>0.21130000000000004</c:v>
                </c:pt>
                <c:pt idx="70">
                  <c:v>0.2026</c:v>
                </c:pt>
                <c:pt idx="71">
                  <c:v>0.19340000000000013</c:v>
                </c:pt>
                <c:pt idx="72">
                  <c:v>0.18410000000000001</c:v>
                </c:pt>
                <c:pt idx="73">
                  <c:v>0.17610000000000001</c:v>
                </c:pt>
                <c:pt idx="74">
                  <c:v>0.16910000000000008</c:v>
                </c:pt>
                <c:pt idx="75">
                  <c:v>0.16080000000000008</c:v>
                </c:pt>
                <c:pt idx="76">
                  <c:v>0.15260000000000001</c:v>
                </c:pt>
                <c:pt idx="77">
                  <c:v>0.14560000000000001</c:v>
                </c:pt>
                <c:pt idx="78">
                  <c:v>0.13930000000000001</c:v>
                </c:pt>
                <c:pt idx="79">
                  <c:v>0.1331</c:v>
                </c:pt>
                <c:pt idx="80">
                  <c:v>0.12740000000000001</c:v>
                </c:pt>
                <c:pt idx="81">
                  <c:v>0.12280000000000002</c:v>
                </c:pt>
                <c:pt idx="82">
                  <c:v>0.11740000000000005</c:v>
                </c:pt>
                <c:pt idx="83">
                  <c:v>0.11290000000000004</c:v>
                </c:pt>
                <c:pt idx="84">
                  <c:v>0.10870000000000024</c:v>
                </c:pt>
                <c:pt idx="85">
                  <c:v>0.10450000000000002</c:v>
                </c:pt>
                <c:pt idx="86">
                  <c:v>9.95900000000004E-2</c:v>
                </c:pt>
                <c:pt idx="87">
                  <c:v>9.6400000000000027E-2</c:v>
                </c:pt>
                <c:pt idx="88">
                  <c:v>9.293000000000004E-2</c:v>
                </c:pt>
                <c:pt idx="89">
                  <c:v>8.9650000000000382E-2</c:v>
                </c:pt>
                <c:pt idx="90">
                  <c:v>8.6460000000000023E-2</c:v>
                </c:pt>
                <c:pt idx="91">
                  <c:v>8.1900000000000028E-2</c:v>
                </c:pt>
                <c:pt idx="92">
                  <c:v>7.8070000000000014E-2</c:v>
                </c:pt>
                <c:pt idx="93">
                  <c:v>7.5509999999999994E-2</c:v>
                </c:pt>
                <c:pt idx="94">
                  <c:v>7.3140000000000011E-2</c:v>
                </c:pt>
                <c:pt idx="95">
                  <c:v>7.167999999999998E-2</c:v>
                </c:pt>
                <c:pt idx="96">
                  <c:v>6.9400000000000156E-2</c:v>
                </c:pt>
                <c:pt idx="97">
                  <c:v>6.8310000000000065E-2</c:v>
                </c:pt>
                <c:pt idx="98">
                  <c:v>6.6580000000000014E-2</c:v>
                </c:pt>
                <c:pt idx="99">
                  <c:v>6.4750000000000155E-2</c:v>
                </c:pt>
              </c:numCache>
            </c:numRef>
          </c:yVal>
          <c:smooth val="0"/>
          <c:extLst>
            <c:ext xmlns:c16="http://schemas.microsoft.com/office/drawing/2014/chart" uri="{C3380CC4-5D6E-409C-BE32-E72D297353CC}">
              <c16:uniqueId val="{00000000-A1B9-4FE5-ABC8-236BDCECC468}"/>
            </c:ext>
          </c:extLst>
        </c:ser>
        <c:ser>
          <c:idx val="1"/>
          <c:order val="1"/>
          <c:tx>
            <c:v>OF90</c:v>
          </c:tx>
          <c:spPr>
            <a:ln w="38100" cmpd="sng">
              <a:solidFill>
                <a:srgbClr val="C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f9'!$AF$3:$AF$102</c:f>
              <c:numCache>
                <c:formatCode>General</c:formatCode>
                <c:ptCount val="100"/>
                <c:pt idx="0">
                  <c:v>1</c:v>
                </c:pt>
                <c:pt idx="1">
                  <c:v>0.99509999999999998</c:v>
                </c:pt>
                <c:pt idx="2">
                  <c:v>0.99490000000000001</c:v>
                </c:pt>
                <c:pt idx="3">
                  <c:v>0.99480000000000002</c:v>
                </c:pt>
                <c:pt idx="4">
                  <c:v>0.99470000000000003</c:v>
                </c:pt>
                <c:pt idx="5">
                  <c:v>0.99460000000000004</c:v>
                </c:pt>
                <c:pt idx="6">
                  <c:v>0.99460000000000004</c:v>
                </c:pt>
                <c:pt idx="7">
                  <c:v>0.99429999999999996</c:v>
                </c:pt>
                <c:pt idx="8">
                  <c:v>0.99329999999999996</c:v>
                </c:pt>
                <c:pt idx="9">
                  <c:v>0.99199999999999999</c:v>
                </c:pt>
                <c:pt idx="10">
                  <c:v>0.99049999999999949</c:v>
                </c:pt>
                <c:pt idx="11">
                  <c:v>0.9889</c:v>
                </c:pt>
                <c:pt idx="12">
                  <c:v>0.9839</c:v>
                </c:pt>
                <c:pt idx="13">
                  <c:v>0.97770000000000168</c:v>
                </c:pt>
                <c:pt idx="14">
                  <c:v>0.96550000000000002</c:v>
                </c:pt>
                <c:pt idx="15">
                  <c:v>0.94680000000000064</c:v>
                </c:pt>
                <c:pt idx="16">
                  <c:v>0.92070000000000063</c:v>
                </c:pt>
                <c:pt idx="17">
                  <c:v>0.88020000000000032</c:v>
                </c:pt>
                <c:pt idx="18">
                  <c:v>0.83170000000000177</c:v>
                </c:pt>
                <c:pt idx="19">
                  <c:v>0.77410000000000168</c:v>
                </c:pt>
                <c:pt idx="20">
                  <c:v>0.71040000000000003</c:v>
                </c:pt>
                <c:pt idx="21">
                  <c:v>0.64759999999999995</c:v>
                </c:pt>
                <c:pt idx="22">
                  <c:v>0.5862999999999996</c:v>
                </c:pt>
                <c:pt idx="23">
                  <c:v>0.52439999999999998</c:v>
                </c:pt>
                <c:pt idx="24">
                  <c:v>0.4667</c:v>
                </c:pt>
                <c:pt idx="25">
                  <c:v>0.41190000000000032</c:v>
                </c:pt>
                <c:pt idx="26">
                  <c:v>0.366900000000001</c:v>
                </c:pt>
                <c:pt idx="27">
                  <c:v>0.32620000000000032</c:v>
                </c:pt>
                <c:pt idx="28">
                  <c:v>0.28980000000000089</c:v>
                </c:pt>
                <c:pt idx="29">
                  <c:v>0.25640000000000002</c:v>
                </c:pt>
                <c:pt idx="30">
                  <c:v>0.22940000000000013</c:v>
                </c:pt>
                <c:pt idx="31">
                  <c:v>0.20350000000000001</c:v>
                </c:pt>
                <c:pt idx="32">
                  <c:v>0.18190000000000053</c:v>
                </c:pt>
                <c:pt idx="33">
                  <c:v>0.16210000000000008</c:v>
                </c:pt>
                <c:pt idx="34">
                  <c:v>0.14680000000000001</c:v>
                </c:pt>
                <c:pt idx="35">
                  <c:v>0.1305</c:v>
                </c:pt>
                <c:pt idx="36">
                  <c:v>0.11830000000000004</c:v>
                </c:pt>
                <c:pt idx="37">
                  <c:v>0.10770000000000024</c:v>
                </c:pt>
                <c:pt idx="38">
                  <c:v>9.8220000000000335E-2</c:v>
                </c:pt>
                <c:pt idx="39">
                  <c:v>8.8280000000000025E-2</c:v>
                </c:pt>
                <c:pt idx="40">
                  <c:v>8.0800000000000066E-2</c:v>
                </c:pt>
                <c:pt idx="41">
                  <c:v>7.378000000000004E-2</c:v>
                </c:pt>
                <c:pt idx="42">
                  <c:v>6.8129999999999996E-2</c:v>
                </c:pt>
                <c:pt idx="43">
                  <c:v>6.3380000000000034E-2</c:v>
                </c:pt>
                <c:pt idx="44">
                  <c:v>5.974000000000014E-2</c:v>
                </c:pt>
                <c:pt idx="45">
                  <c:v>5.5449999999999999E-2</c:v>
                </c:pt>
                <c:pt idx="46">
                  <c:v>5.2070000000000033E-2</c:v>
                </c:pt>
                <c:pt idx="47">
                  <c:v>4.7060000000000039E-2</c:v>
                </c:pt>
                <c:pt idx="48">
                  <c:v>4.2860000000000134E-2</c:v>
                </c:pt>
                <c:pt idx="49">
                  <c:v>4.0400000000000033E-2</c:v>
                </c:pt>
                <c:pt idx="50">
                  <c:v>3.8390000000000001E-2</c:v>
                </c:pt>
                <c:pt idx="51">
                  <c:v>3.611000000000001E-2</c:v>
                </c:pt>
                <c:pt idx="52">
                  <c:v>3.3829999999999999E-2</c:v>
                </c:pt>
                <c:pt idx="53">
                  <c:v>3.1740000000000011E-2</c:v>
                </c:pt>
                <c:pt idx="54">
                  <c:v>3.0280000000000022E-2</c:v>
                </c:pt>
                <c:pt idx="55">
                  <c:v>2.8729999999999992E-2</c:v>
                </c:pt>
                <c:pt idx="56">
                  <c:v>2.7630000000000106E-2</c:v>
                </c:pt>
                <c:pt idx="57">
                  <c:v>2.6270000000000095E-2</c:v>
                </c:pt>
                <c:pt idx="58">
                  <c:v>2.5080000000000015E-2</c:v>
                </c:pt>
                <c:pt idx="59">
                  <c:v>2.2980000000000021E-2</c:v>
                </c:pt>
                <c:pt idx="60">
                  <c:v>2.1800000000000062E-2</c:v>
                </c:pt>
                <c:pt idx="61">
                  <c:v>2.052E-2</c:v>
                </c:pt>
                <c:pt idx="62">
                  <c:v>1.9699999999999999E-2</c:v>
                </c:pt>
                <c:pt idx="63">
                  <c:v>1.8790000000000012E-2</c:v>
                </c:pt>
                <c:pt idx="64">
                  <c:v>1.7780000000000021E-2</c:v>
                </c:pt>
                <c:pt idx="65">
                  <c:v>1.6690000000000014E-2</c:v>
                </c:pt>
                <c:pt idx="66">
                  <c:v>1.6140000000000061E-2</c:v>
                </c:pt>
                <c:pt idx="67">
                  <c:v>1.541000000000001E-2</c:v>
                </c:pt>
                <c:pt idx="68">
                  <c:v>1.3860000000000053E-2</c:v>
                </c:pt>
                <c:pt idx="69">
                  <c:v>1.3679999999999999E-2</c:v>
                </c:pt>
                <c:pt idx="70">
                  <c:v>1.3220000000000046E-2</c:v>
                </c:pt>
                <c:pt idx="71">
                  <c:v>1.286000000000001E-2</c:v>
                </c:pt>
                <c:pt idx="72">
                  <c:v>1.2489999999999999E-2</c:v>
                </c:pt>
                <c:pt idx="73">
                  <c:v>1.2040000000000006E-2</c:v>
                </c:pt>
                <c:pt idx="74">
                  <c:v>1.1580000000000049E-2</c:v>
                </c:pt>
                <c:pt idx="75">
                  <c:v>1.0940000000000043E-2</c:v>
                </c:pt>
                <c:pt idx="76">
                  <c:v>1.0580000000000008E-2</c:v>
                </c:pt>
                <c:pt idx="77">
                  <c:v>1.0310000000000001E-2</c:v>
                </c:pt>
                <c:pt idx="78">
                  <c:v>9.9410000000000071E-3</c:v>
                </c:pt>
                <c:pt idx="79">
                  <c:v>9.6670000000000228E-3</c:v>
                </c:pt>
                <c:pt idx="80">
                  <c:v>9.5760000000000411E-3</c:v>
                </c:pt>
                <c:pt idx="81">
                  <c:v>9.4850000000000455E-3</c:v>
                </c:pt>
                <c:pt idx="82">
                  <c:v>9.2110000000000004E-3</c:v>
                </c:pt>
                <c:pt idx="83">
                  <c:v>9.0290000000000058E-3</c:v>
                </c:pt>
                <c:pt idx="84">
                  <c:v>8.7550000000000371E-3</c:v>
                </c:pt>
                <c:pt idx="85">
                  <c:v>8.5730000000000268E-3</c:v>
                </c:pt>
                <c:pt idx="86">
                  <c:v>8.4820000000000381E-3</c:v>
                </c:pt>
                <c:pt idx="87">
                  <c:v>8.0260000000000227E-3</c:v>
                </c:pt>
                <c:pt idx="88">
                  <c:v>7.6610000000000159E-3</c:v>
                </c:pt>
                <c:pt idx="89">
                  <c:v>7.3870000000000133E-3</c:v>
                </c:pt>
                <c:pt idx="90">
                  <c:v>7.1140000000000014E-3</c:v>
                </c:pt>
                <c:pt idx="91">
                  <c:v>6.9310000000000335E-3</c:v>
                </c:pt>
                <c:pt idx="92">
                  <c:v>6.9310000000000335E-3</c:v>
                </c:pt>
                <c:pt idx="93">
                  <c:v>6.8400000000000179E-3</c:v>
                </c:pt>
                <c:pt idx="94">
                  <c:v>6.7490000000000232E-3</c:v>
                </c:pt>
                <c:pt idx="95">
                  <c:v>6.5660000000000033E-3</c:v>
                </c:pt>
                <c:pt idx="96">
                  <c:v>6.5660000000000033E-3</c:v>
                </c:pt>
                <c:pt idx="97">
                  <c:v>6.2930000000000191E-3</c:v>
                </c:pt>
                <c:pt idx="98">
                  <c:v>6.1100000000000034E-3</c:v>
                </c:pt>
                <c:pt idx="99">
                  <c:v>5.928000000000014E-3</c:v>
                </c:pt>
              </c:numCache>
            </c:numRef>
          </c:yVal>
          <c:smooth val="0"/>
          <c:extLst>
            <c:ext xmlns:c16="http://schemas.microsoft.com/office/drawing/2014/chart" uri="{C3380CC4-5D6E-409C-BE32-E72D297353CC}">
              <c16:uniqueId val="{00000001-A1B9-4FE5-ABC8-236BDCECC468}"/>
            </c:ext>
          </c:extLst>
        </c:ser>
        <c:dLbls>
          <c:showLegendKey val="0"/>
          <c:showVal val="0"/>
          <c:showCatName val="0"/>
          <c:showSerName val="0"/>
          <c:showPercent val="0"/>
          <c:showBubbleSize val="0"/>
        </c:dLbls>
        <c:axId val="70714496"/>
        <c:axId val="70716416"/>
      </c:scatterChart>
      <c:valAx>
        <c:axId val="70714496"/>
        <c:scaling>
          <c:orientation val="minMax"/>
          <c:max val="600"/>
          <c:min val="0"/>
        </c:scaling>
        <c:delete val="0"/>
        <c:axPos val="b"/>
        <c:title>
          <c:tx>
            <c:rich>
              <a:bodyPr/>
              <a:lstStyle/>
              <a:p>
                <a:pPr>
                  <a:defRPr sz="2400"/>
                </a:pPr>
                <a:r>
                  <a:rPr lang="en-US" sz="2400"/>
                  <a:t>Spawners Counted in Aerial Survey</a:t>
                </a:r>
              </a:p>
            </c:rich>
          </c:tx>
          <c:layout>
            <c:manualLayout>
              <c:xMode val="edge"/>
              <c:yMode val="edge"/>
              <c:x val="0.27939466674472557"/>
              <c:y val="0.82408873211373734"/>
            </c:manualLayout>
          </c:layout>
          <c:overlay val="0"/>
          <c:spPr>
            <a:noFill/>
            <a:ln w="25400">
              <a:noFill/>
            </a:ln>
          </c:spPr>
        </c:title>
        <c:numFmt formatCode="_(* #,##0_);_(* \(#,##0\);_(* &quot;-&quot;??_);_(@_)" sourceLinked="0"/>
        <c:majorTickMark val="out"/>
        <c:minorTickMark val="out"/>
        <c:tickLblPos val="nextTo"/>
        <c:spPr>
          <a:ln w="3175">
            <a:solidFill>
              <a:srgbClr val="000000"/>
            </a:solidFill>
            <a:prstDash val="solid"/>
          </a:ln>
        </c:spPr>
        <c:txPr>
          <a:bodyPr rot="0" vert="horz"/>
          <a:lstStyle/>
          <a:p>
            <a:pPr>
              <a:defRPr sz="1100"/>
            </a:pPr>
            <a:endParaRPr lang="en-US"/>
          </a:p>
        </c:txPr>
        <c:crossAx val="70716416"/>
        <c:crosses val="autoZero"/>
        <c:crossBetween val="midCat"/>
        <c:majorUnit val="100"/>
        <c:minorUnit val="25"/>
      </c:valAx>
      <c:valAx>
        <c:axId val="70716416"/>
        <c:scaling>
          <c:orientation val="minMax"/>
          <c:max val="1"/>
          <c:min val="0"/>
        </c:scaling>
        <c:delete val="0"/>
        <c:axPos val="l"/>
        <c:majorGridlines>
          <c:spPr>
            <a:ln w="3175">
              <a:solidFill>
                <a:srgbClr val="C0C0C0"/>
              </a:solidFill>
              <a:prstDash val="solid"/>
            </a:ln>
          </c:spPr>
        </c:majorGridlines>
        <c:minorGridlines>
          <c:spPr>
            <a:ln w="3175">
              <a:solidFill>
                <a:schemeClr val="bg1">
                  <a:lumMod val="75000"/>
                </a:schemeClr>
              </a:solidFill>
              <a:prstDash val="solid"/>
            </a:ln>
          </c:spPr>
        </c:minorGridlines>
        <c:title>
          <c:tx>
            <c:rich>
              <a:bodyPr/>
              <a:lstStyle/>
              <a:p>
                <a:pPr>
                  <a:defRPr sz="2800"/>
                </a:pPr>
                <a:r>
                  <a:rPr lang="en-US" sz="2800"/>
                  <a:t>Probability</a:t>
                </a:r>
              </a:p>
            </c:rich>
          </c:tx>
          <c:layout>
            <c:manualLayout>
              <c:xMode val="edge"/>
              <c:yMode val="edge"/>
              <c:x val="7.0026637004947531E-2"/>
              <c:y val="0.19194385612763828"/>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100"/>
            </a:pPr>
            <a:endParaRPr lang="en-US"/>
          </a:p>
        </c:txPr>
        <c:crossAx val="70714496"/>
        <c:crosses val="autoZero"/>
        <c:crossBetween val="midCat"/>
        <c:majorUnit val="0.2"/>
        <c:minorUnit val="0.1"/>
      </c:valAx>
      <c:spPr>
        <a:noFill/>
        <a:ln w="12700">
          <a:solidFill>
            <a:srgbClr val="000000"/>
          </a:solidFill>
          <a:prstDash val="solid"/>
        </a:ln>
      </c:spPr>
    </c:plotArea>
    <c:legend>
      <c:legendPos val="r"/>
      <c:layout>
        <c:manualLayout>
          <c:xMode val="edge"/>
          <c:yMode val="edge"/>
          <c:x val="0.79787075528602402"/>
          <c:y val="8.8840446022035599E-2"/>
          <c:w val="0.14900702629562609"/>
          <c:h val="0.16511444403431402"/>
        </c:manualLayout>
      </c:layout>
      <c:overlay val="0"/>
      <c:spPr>
        <a:solidFill>
          <a:srgbClr val="FFFFFF"/>
        </a:solidFill>
        <a:ln w="25400">
          <a:noFill/>
        </a:ln>
      </c:spPr>
      <c:txPr>
        <a:bodyPr/>
        <a:lstStyle/>
        <a:p>
          <a:pPr>
            <a:defRPr sz="1400"/>
          </a:pPr>
          <a:endParaRPr lang="en-US"/>
        </a:p>
      </c:txPr>
    </c:legend>
    <c:plotVisOnly val="1"/>
    <c:dispBlanksAs val="gap"/>
    <c:showDLblsOverMax val="0"/>
  </c:chart>
  <c:spPr>
    <a:solidFill>
      <a:srgbClr val="FFFFFF"/>
    </a:solidFill>
    <a:ln w="9525">
      <a:noFill/>
    </a:ln>
  </c:spPr>
  <c:txPr>
    <a:bodyPr/>
    <a:lstStyle/>
    <a:p>
      <a:pPr>
        <a:defRPr sz="950" b="0" i="0" u="none" strike="noStrike" baseline="0">
          <a:solidFill>
            <a:srgbClr val="000000"/>
          </a:solidFill>
          <a:latin typeface="Arial" pitchFamily="34" charset="0"/>
          <a:ea typeface="Times New Roman"/>
          <a:cs typeface="Arial" pitchFamily="34"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485455664488687"/>
          <c:y val="6.1740169478518965E-2"/>
          <c:w val="0.73687155353024636"/>
          <c:h val="0.64546540818452336"/>
        </c:manualLayout>
      </c:layout>
      <c:scatterChart>
        <c:scatterStyle val="lineMarker"/>
        <c:varyColors val="0"/>
        <c:ser>
          <c:idx val="0"/>
          <c:order val="0"/>
          <c:tx>
            <c:v>RY90</c:v>
          </c:tx>
          <c:spPr>
            <a:ln w="38100">
              <a:solidFill>
                <a:srgbClr val="0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f9'!$AF$107:$AF$206</c:f>
              <c:numCache>
                <c:formatCode>General</c:formatCode>
                <c:ptCount val="100"/>
                <c:pt idx="0">
                  <c:v>4.9249999999999997E-3</c:v>
                </c:pt>
                <c:pt idx="1">
                  <c:v>4.9249999999999997E-3</c:v>
                </c:pt>
                <c:pt idx="2">
                  <c:v>5.1070000000000004E-3</c:v>
                </c:pt>
                <c:pt idx="3">
                  <c:v>5.1980000000000004E-3</c:v>
                </c:pt>
                <c:pt idx="4">
                  <c:v>5.2900000000000134E-3</c:v>
                </c:pt>
                <c:pt idx="5">
                  <c:v>5.3810000000000134E-3</c:v>
                </c:pt>
                <c:pt idx="6">
                  <c:v>5.3810000000000134E-3</c:v>
                </c:pt>
                <c:pt idx="7">
                  <c:v>5.6540000000000002E-3</c:v>
                </c:pt>
                <c:pt idx="8">
                  <c:v>6.6579999999999999E-3</c:v>
                </c:pt>
                <c:pt idx="9">
                  <c:v>8.0260000000000227E-3</c:v>
                </c:pt>
                <c:pt idx="10">
                  <c:v>9.4850000000000489E-3</c:v>
                </c:pt>
                <c:pt idx="11">
                  <c:v>1.1129999999999999E-2</c:v>
                </c:pt>
                <c:pt idx="12">
                  <c:v>1.6140000000000061E-2</c:v>
                </c:pt>
                <c:pt idx="13">
                  <c:v>2.2340000000000002E-2</c:v>
                </c:pt>
                <c:pt idx="14">
                  <c:v>3.4470000000000015E-2</c:v>
                </c:pt>
                <c:pt idx="15">
                  <c:v>5.3170000000000002E-2</c:v>
                </c:pt>
                <c:pt idx="16">
                  <c:v>7.8979999999999995E-2</c:v>
                </c:pt>
                <c:pt idx="17">
                  <c:v>0.11910000000000009</c:v>
                </c:pt>
                <c:pt idx="18">
                  <c:v>0.16719999999999999</c:v>
                </c:pt>
                <c:pt idx="19">
                  <c:v>0.22409999999999999</c:v>
                </c:pt>
                <c:pt idx="20">
                  <c:v>0.28710000000000002</c:v>
                </c:pt>
                <c:pt idx="21">
                  <c:v>0.34920000000000001</c:v>
                </c:pt>
                <c:pt idx="22">
                  <c:v>0.40980000000000094</c:v>
                </c:pt>
                <c:pt idx="23">
                  <c:v>0.47150000000000031</c:v>
                </c:pt>
                <c:pt idx="24">
                  <c:v>0.52839999999999998</c:v>
                </c:pt>
                <c:pt idx="25">
                  <c:v>0.58069999999999999</c:v>
                </c:pt>
                <c:pt idx="26">
                  <c:v>0.62350000000000005</c:v>
                </c:pt>
                <c:pt idx="27">
                  <c:v>0.66210000000000213</c:v>
                </c:pt>
                <c:pt idx="28">
                  <c:v>0.69640000000000002</c:v>
                </c:pt>
                <c:pt idx="29">
                  <c:v>0.72700000000000065</c:v>
                </c:pt>
                <c:pt idx="30">
                  <c:v>0.75060000000000249</c:v>
                </c:pt>
                <c:pt idx="31">
                  <c:v>0.77170000000000261</c:v>
                </c:pt>
                <c:pt idx="32">
                  <c:v>0.78690000000000004</c:v>
                </c:pt>
                <c:pt idx="33">
                  <c:v>0.7994</c:v>
                </c:pt>
                <c:pt idx="34">
                  <c:v>0.80589999999999995</c:v>
                </c:pt>
                <c:pt idx="35">
                  <c:v>0.81299999999999994</c:v>
                </c:pt>
                <c:pt idx="36">
                  <c:v>0.81159999999999999</c:v>
                </c:pt>
                <c:pt idx="37">
                  <c:v>0.80780000000000063</c:v>
                </c:pt>
                <c:pt idx="38">
                  <c:v>0.8014</c:v>
                </c:pt>
                <c:pt idx="39">
                  <c:v>0.79279999999999995</c:v>
                </c:pt>
                <c:pt idx="40">
                  <c:v>0.77750000000000064</c:v>
                </c:pt>
                <c:pt idx="41">
                  <c:v>0.76220000000000065</c:v>
                </c:pt>
                <c:pt idx="42">
                  <c:v>0.74270000000000236</c:v>
                </c:pt>
                <c:pt idx="43">
                  <c:v>0.72110000000000063</c:v>
                </c:pt>
                <c:pt idx="44">
                  <c:v>0.69960000000000189</c:v>
                </c:pt>
                <c:pt idx="45">
                  <c:v>0.67530000000000212</c:v>
                </c:pt>
                <c:pt idx="46">
                  <c:v>0.65030000000000165</c:v>
                </c:pt>
                <c:pt idx="47">
                  <c:v>0.62560000000000249</c:v>
                </c:pt>
                <c:pt idx="48">
                  <c:v>0.60129999999999995</c:v>
                </c:pt>
                <c:pt idx="49">
                  <c:v>0.57520000000000004</c:v>
                </c:pt>
                <c:pt idx="50">
                  <c:v>0.55059999999999998</c:v>
                </c:pt>
                <c:pt idx="51">
                  <c:v>0.52529999999999999</c:v>
                </c:pt>
                <c:pt idx="52">
                  <c:v>0.50460000000000005</c:v>
                </c:pt>
                <c:pt idx="53">
                  <c:v>0.47990000000000038</c:v>
                </c:pt>
                <c:pt idx="54">
                  <c:v>0.45440000000000008</c:v>
                </c:pt>
                <c:pt idx="55">
                  <c:v>0.43130000000000124</c:v>
                </c:pt>
                <c:pt idx="56">
                  <c:v>0.41090000000000032</c:v>
                </c:pt>
                <c:pt idx="57">
                  <c:v>0.38860000000000094</c:v>
                </c:pt>
                <c:pt idx="58">
                  <c:v>0.36860000000000032</c:v>
                </c:pt>
                <c:pt idx="59">
                  <c:v>0.35110000000000002</c:v>
                </c:pt>
                <c:pt idx="60">
                  <c:v>0.33460000000000106</c:v>
                </c:pt>
                <c:pt idx="61">
                  <c:v>0.31620000000000031</c:v>
                </c:pt>
                <c:pt idx="62">
                  <c:v>0.29990000000000094</c:v>
                </c:pt>
                <c:pt idx="63">
                  <c:v>0.28460000000000002</c:v>
                </c:pt>
                <c:pt idx="64">
                  <c:v>0.27100000000000002</c:v>
                </c:pt>
                <c:pt idx="65">
                  <c:v>0.25929999999999997</c:v>
                </c:pt>
                <c:pt idx="66">
                  <c:v>0.24590000000000056</c:v>
                </c:pt>
                <c:pt idx="67">
                  <c:v>0.23280000000000001</c:v>
                </c:pt>
                <c:pt idx="68">
                  <c:v>0.22189999999999999</c:v>
                </c:pt>
                <c:pt idx="69">
                  <c:v>0.21130000000000004</c:v>
                </c:pt>
                <c:pt idx="70">
                  <c:v>0.2026</c:v>
                </c:pt>
                <c:pt idx="71">
                  <c:v>0.19339999999999999</c:v>
                </c:pt>
                <c:pt idx="72">
                  <c:v>0.18410000000000001</c:v>
                </c:pt>
                <c:pt idx="73">
                  <c:v>0.17610000000000001</c:v>
                </c:pt>
                <c:pt idx="74">
                  <c:v>0.1691</c:v>
                </c:pt>
                <c:pt idx="75">
                  <c:v>0.1608</c:v>
                </c:pt>
                <c:pt idx="76">
                  <c:v>0.15260000000000001</c:v>
                </c:pt>
                <c:pt idx="77">
                  <c:v>0.14560000000000001</c:v>
                </c:pt>
                <c:pt idx="78">
                  <c:v>0.13930000000000001</c:v>
                </c:pt>
                <c:pt idx="79">
                  <c:v>0.1331</c:v>
                </c:pt>
                <c:pt idx="80">
                  <c:v>0.12740000000000001</c:v>
                </c:pt>
                <c:pt idx="81">
                  <c:v>0.12280000000000002</c:v>
                </c:pt>
                <c:pt idx="82">
                  <c:v>0.1174</c:v>
                </c:pt>
                <c:pt idx="83">
                  <c:v>0.1129</c:v>
                </c:pt>
                <c:pt idx="84">
                  <c:v>0.10870000000000025</c:v>
                </c:pt>
                <c:pt idx="85">
                  <c:v>0.10450000000000002</c:v>
                </c:pt>
                <c:pt idx="86">
                  <c:v>9.9590000000000428E-2</c:v>
                </c:pt>
                <c:pt idx="87">
                  <c:v>9.64E-2</c:v>
                </c:pt>
                <c:pt idx="88">
                  <c:v>9.293000000000004E-2</c:v>
                </c:pt>
                <c:pt idx="89">
                  <c:v>8.9650000000000382E-2</c:v>
                </c:pt>
                <c:pt idx="90">
                  <c:v>8.6460000000000023E-2</c:v>
                </c:pt>
                <c:pt idx="91">
                  <c:v>8.1900000000000001E-2</c:v>
                </c:pt>
                <c:pt idx="92">
                  <c:v>7.8070000000000001E-2</c:v>
                </c:pt>
                <c:pt idx="93">
                  <c:v>7.5509999999999994E-2</c:v>
                </c:pt>
                <c:pt idx="94">
                  <c:v>7.3139999999999997E-2</c:v>
                </c:pt>
                <c:pt idx="95">
                  <c:v>7.167999999999998E-2</c:v>
                </c:pt>
                <c:pt idx="96">
                  <c:v>6.9400000000000114E-2</c:v>
                </c:pt>
                <c:pt idx="97">
                  <c:v>6.8310000000000023E-2</c:v>
                </c:pt>
                <c:pt idx="98">
                  <c:v>6.658E-2</c:v>
                </c:pt>
                <c:pt idx="99">
                  <c:v>6.4750000000000113E-2</c:v>
                </c:pt>
              </c:numCache>
            </c:numRef>
          </c:yVal>
          <c:smooth val="0"/>
          <c:extLst>
            <c:ext xmlns:c16="http://schemas.microsoft.com/office/drawing/2014/chart" uri="{C3380CC4-5D6E-409C-BE32-E72D297353CC}">
              <c16:uniqueId val="{00000000-0CE6-4BD7-822B-50E36B13E67F}"/>
            </c:ext>
          </c:extLst>
        </c:ser>
        <c:ser>
          <c:idx val="1"/>
          <c:order val="1"/>
          <c:tx>
            <c:v>OF90</c:v>
          </c:tx>
          <c:spPr>
            <a:ln w="38100" cmpd="sng">
              <a:solidFill>
                <a:srgbClr val="C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f9'!$AF$3:$AF$102</c:f>
              <c:numCache>
                <c:formatCode>General</c:formatCode>
                <c:ptCount val="100"/>
                <c:pt idx="0">
                  <c:v>1</c:v>
                </c:pt>
                <c:pt idx="1">
                  <c:v>0.99509999999999998</c:v>
                </c:pt>
                <c:pt idx="2">
                  <c:v>0.99490000000000001</c:v>
                </c:pt>
                <c:pt idx="3">
                  <c:v>0.99480000000000002</c:v>
                </c:pt>
                <c:pt idx="4">
                  <c:v>0.99470000000000003</c:v>
                </c:pt>
                <c:pt idx="5">
                  <c:v>0.99460000000000004</c:v>
                </c:pt>
                <c:pt idx="6">
                  <c:v>0.99460000000000004</c:v>
                </c:pt>
                <c:pt idx="7">
                  <c:v>0.99429999999999996</c:v>
                </c:pt>
                <c:pt idx="8">
                  <c:v>0.99329999999999996</c:v>
                </c:pt>
                <c:pt idx="9">
                  <c:v>0.99199999999999999</c:v>
                </c:pt>
                <c:pt idx="10">
                  <c:v>0.99049999999999949</c:v>
                </c:pt>
                <c:pt idx="11">
                  <c:v>0.9889</c:v>
                </c:pt>
                <c:pt idx="12">
                  <c:v>0.9839</c:v>
                </c:pt>
                <c:pt idx="13">
                  <c:v>0.97770000000000212</c:v>
                </c:pt>
                <c:pt idx="14">
                  <c:v>0.96550000000000002</c:v>
                </c:pt>
                <c:pt idx="15">
                  <c:v>0.94680000000000064</c:v>
                </c:pt>
                <c:pt idx="16">
                  <c:v>0.92070000000000063</c:v>
                </c:pt>
                <c:pt idx="17">
                  <c:v>0.88019999999999998</c:v>
                </c:pt>
                <c:pt idx="18">
                  <c:v>0.83170000000000188</c:v>
                </c:pt>
                <c:pt idx="19">
                  <c:v>0.77410000000000212</c:v>
                </c:pt>
                <c:pt idx="20">
                  <c:v>0.71040000000000003</c:v>
                </c:pt>
                <c:pt idx="21">
                  <c:v>0.64759999999999995</c:v>
                </c:pt>
                <c:pt idx="22">
                  <c:v>0.58629999999999949</c:v>
                </c:pt>
                <c:pt idx="23">
                  <c:v>0.52439999999999998</c:v>
                </c:pt>
                <c:pt idx="24">
                  <c:v>0.4667</c:v>
                </c:pt>
                <c:pt idx="25">
                  <c:v>0.41190000000000032</c:v>
                </c:pt>
                <c:pt idx="26">
                  <c:v>0.36690000000000106</c:v>
                </c:pt>
                <c:pt idx="27">
                  <c:v>0.32620000000000032</c:v>
                </c:pt>
                <c:pt idx="28">
                  <c:v>0.28980000000000095</c:v>
                </c:pt>
                <c:pt idx="29">
                  <c:v>0.25640000000000002</c:v>
                </c:pt>
                <c:pt idx="30">
                  <c:v>0.22939999999999999</c:v>
                </c:pt>
                <c:pt idx="31">
                  <c:v>0.20350000000000001</c:v>
                </c:pt>
                <c:pt idx="32">
                  <c:v>0.18190000000000056</c:v>
                </c:pt>
                <c:pt idx="33">
                  <c:v>0.16209999999999999</c:v>
                </c:pt>
                <c:pt idx="34">
                  <c:v>0.14680000000000001</c:v>
                </c:pt>
                <c:pt idx="35">
                  <c:v>0.1305</c:v>
                </c:pt>
                <c:pt idx="36">
                  <c:v>0.1183</c:v>
                </c:pt>
                <c:pt idx="37">
                  <c:v>0.10770000000000025</c:v>
                </c:pt>
                <c:pt idx="38">
                  <c:v>9.8220000000000265E-2</c:v>
                </c:pt>
                <c:pt idx="39">
                  <c:v>8.8280000000000025E-2</c:v>
                </c:pt>
                <c:pt idx="40">
                  <c:v>8.0800000000000025E-2</c:v>
                </c:pt>
                <c:pt idx="41">
                  <c:v>7.3779999999999998E-2</c:v>
                </c:pt>
                <c:pt idx="42">
                  <c:v>6.8129999999999996E-2</c:v>
                </c:pt>
                <c:pt idx="43">
                  <c:v>6.338000000000002E-2</c:v>
                </c:pt>
                <c:pt idx="44">
                  <c:v>5.9740000000000112E-2</c:v>
                </c:pt>
                <c:pt idx="45">
                  <c:v>5.5449999999999999E-2</c:v>
                </c:pt>
                <c:pt idx="46">
                  <c:v>5.2070000000000012E-2</c:v>
                </c:pt>
                <c:pt idx="47">
                  <c:v>4.7059999999999998E-2</c:v>
                </c:pt>
                <c:pt idx="48">
                  <c:v>4.2860000000000113E-2</c:v>
                </c:pt>
                <c:pt idx="49">
                  <c:v>4.0400000000000012E-2</c:v>
                </c:pt>
                <c:pt idx="50">
                  <c:v>3.8390000000000001E-2</c:v>
                </c:pt>
                <c:pt idx="51">
                  <c:v>3.6110000000000003E-2</c:v>
                </c:pt>
                <c:pt idx="52">
                  <c:v>3.3829999999999999E-2</c:v>
                </c:pt>
                <c:pt idx="53">
                  <c:v>3.1740000000000004E-2</c:v>
                </c:pt>
                <c:pt idx="54">
                  <c:v>3.0280000000000012E-2</c:v>
                </c:pt>
                <c:pt idx="55">
                  <c:v>2.8729999999999988E-2</c:v>
                </c:pt>
                <c:pt idx="56">
                  <c:v>2.7630000000000099E-2</c:v>
                </c:pt>
                <c:pt idx="57">
                  <c:v>2.6270000000000088E-2</c:v>
                </c:pt>
                <c:pt idx="58">
                  <c:v>2.5080000000000002E-2</c:v>
                </c:pt>
                <c:pt idx="59">
                  <c:v>2.2980000000000011E-2</c:v>
                </c:pt>
                <c:pt idx="60">
                  <c:v>2.1800000000000052E-2</c:v>
                </c:pt>
                <c:pt idx="61">
                  <c:v>2.0519999999999997E-2</c:v>
                </c:pt>
                <c:pt idx="62">
                  <c:v>1.9699999999999999E-2</c:v>
                </c:pt>
                <c:pt idx="63">
                  <c:v>1.8790000000000001E-2</c:v>
                </c:pt>
                <c:pt idx="64">
                  <c:v>1.7780000000000001E-2</c:v>
                </c:pt>
                <c:pt idx="65">
                  <c:v>1.6690000000000003E-2</c:v>
                </c:pt>
                <c:pt idx="66">
                  <c:v>1.6140000000000061E-2</c:v>
                </c:pt>
                <c:pt idx="67">
                  <c:v>1.5410000000000005E-2</c:v>
                </c:pt>
                <c:pt idx="68">
                  <c:v>1.3860000000000051E-2</c:v>
                </c:pt>
                <c:pt idx="69">
                  <c:v>1.3679999999999998E-2</c:v>
                </c:pt>
                <c:pt idx="70">
                  <c:v>1.3220000000000044E-2</c:v>
                </c:pt>
                <c:pt idx="71">
                  <c:v>1.2860000000000003E-2</c:v>
                </c:pt>
                <c:pt idx="72">
                  <c:v>1.2489999999999998E-2</c:v>
                </c:pt>
                <c:pt idx="73">
                  <c:v>1.204E-2</c:v>
                </c:pt>
                <c:pt idx="74">
                  <c:v>1.1580000000000047E-2</c:v>
                </c:pt>
                <c:pt idx="75">
                  <c:v>1.0940000000000043E-2</c:v>
                </c:pt>
                <c:pt idx="76">
                  <c:v>1.0580000000000001E-2</c:v>
                </c:pt>
                <c:pt idx="77">
                  <c:v>1.031E-2</c:v>
                </c:pt>
                <c:pt idx="78">
                  <c:v>9.9410000000000002E-3</c:v>
                </c:pt>
                <c:pt idx="79">
                  <c:v>9.6670000000000228E-3</c:v>
                </c:pt>
                <c:pt idx="80">
                  <c:v>9.5760000000000445E-3</c:v>
                </c:pt>
                <c:pt idx="81">
                  <c:v>9.4850000000000489E-3</c:v>
                </c:pt>
                <c:pt idx="82">
                  <c:v>9.2110000000000004E-3</c:v>
                </c:pt>
                <c:pt idx="83">
                  <c:v>9.0290000000000006E-3</c:v>
                </c:pt>
                <c:pt idx="84">
                  <c:v>8.7550000000000266E-3</c:v>
                </c:pt>
                <c:pt idx="85">
                  <c:v>8.5730000000000268E-3</c:v>
                </c:pt>
                <c:pt idx="86">
                  <c:v>8.4820000000000416E-3</c:v>
                </c:pt>
                <c:pt idx="87">
                  <c:v>8.0260000000000227E-3</c:v>
                </c:pt>
                <c:pt idx="88">
                  <c:v>7.6610000000000124E-3</c:v>
                </c:pt>
                <c:pt idx="89">
                  <c:v>7.3870000000000133E-3</c:v>
                </c:pt>
                <c:pt idx="90">
                  <c:v>7.1140000000000014E-3</c:v>
                </c:pt>
                <c:pt idx="91">
                  <c:v>6.9310000000000352E-3</c:v>
                </c:pt>
                <c:pt idx="92">
                  <c:v>6.9310000000000352E-3</c:v>
                </c:pt>
                <c:pt idx="93">
                  <c:v>6.8400000000000188E-3</c:v>
                </c:pt>
                <c:pt idx="94">
                  <c:v>6.7490000000000249E-3</c:v>
                </c:pt>
                <c:pt idx="95">
                  <c:v>6.5659999999999998E-3</c:v>
                </c:pt>
                <c:pt idx="96">
                  <c:v>6.5659999999999998E-3</c:v>
                </c:pt>
                <c:pt idx="97">
                  <c:v>6.2930000000000199E-3</c:v>
                </c:pt>
                <c:pt idx="98">
                  <c:v>6.1100000000000034E-3</c:v>
                </c:pt>
                <c:pt idx="99">
                  <c:v>5.9280000000000114E-3</c:v>
                </c:pt>
              </c:numCache>
            </c:numRef>
          </c:yVal>
          <c:smooth val="0"/>
          <c:extLst>
            <c:ext xmlns:c16="http://schemas.microsoft.com/office/drawing/2014/chart" uri="{C3380CC4-5D6E-409C-BE32-E72D297353CC}">
              <c16:uniqueId val="{00000001-0CE6-4BD7-822B-50E36B13E67F}"/>
            </c:ext>
          </c:extLst>
        </c:ser>
        <c:dLbls>
          <c:showLegendKey val="0"/>
          <c:showVal val="0"/>
          <c:showCatName val="0"/>
          <c:showSerName val="0"/>
          <c:showPercent val="0"/>
          <c:showBubbleSize val="0"/>
        </c:dLbls>
        <c:axId val="71275264"/>
        <c:axId val="71277184"/>
      </c:scatterChart>
      <c:valAx>
        <c:axId val="71275264"/>
        <c:scaling>
          <c:orientation val="minMax"/>
          <c:max val="600"/>
          <c:min val="0"/>
        </c:scaling>
        <c:delete val="0"/>
        <c:axPos val="b"/>
        <c:numFmt formatCode="_(* #,##0_);_(* \(#,##0\);_(* &quot;-&quot;??_);_(@_)" sourceLinked="0"/>
        <c:majorTickMark val="out"/>
        <c:minorTickMark val="out"/>
        <c:tickLblPos val="nextTo"/>
        <c:spPr>
          <a:ln w="3175">
            <a:solidFill>
              <a:srgbClr val="000000"/>
            </a:solidFill>
            <a:prstDash val="solid"/>
          </a:ln>
        </c:spPr>
        <c:txPr>
          <a:bodyPr rot="0" vert="horz"/>
          <a:lstStyle/>
          <a:p>
            <a:pPr>
              <a:defRPr sz="1100"/>
            </a:pPr>
            <a:endParaRPr lang="en-US"/>
          </a:p>
        </c:txPr>
        <c:crossAx val="71277184"/>
        <c:crosses val="autoZero"/>
        <c:crossBetween val="midCat"/>
        <c:majorUnit val="100"/>
        <c:minorUnit val="25"/>
      </c:valAx>
      <c:valAx>
        <c:axId val="71277184"/>
        <c:scaling>
          <c:orientation val="minMax"/>
          <c:max val="1"/>
          <c:min val="0"/>
        </c:scaling>
        <c:delete val="0"/>
        <c:axPos val="l"/>
        <c:majorGridlines>
          <c:spPr>
            <a:ln w="3175">
              <a:solidFill>
                <a:srgbClr val="C0C0C0"/>
              </a:solidFill>
              <a:prstDash val="solid"/>
            </a:ln>
          </c:spPr>
        </c:majorGridlines>
        <c:minorGridlines>
          <c:spPr>
            <a:ln w="3175">
              <a:solidFill>
                <a:schemeClr val="bg1">
                  <a:lumMod val="75000"/>
                </a:schemeClr>
              </a:solidFill>
              <a:prstDash val="solid"/>
            </a:ln>
          </c:spPr>
        </c:minorGridlines>
        <c:title>
          <c:tx>
            <c:rich>
              <a:bodyPr/>
              <a:lstStyle/>
              <a:p>
                <a:pPr>
                  <a:defRPr sz="2800"/>
                </a:pPr>
                <a:r>
                  <a:rPr lang="en-US" sz="2800"/>
                  <a:t>Probability</a:t>
                </a:r>
              </a:p>
            </c:rich>
          </c:tx>
          <c:layout>
            <c:manualLayout>
              <c:xMode val="edge"/>
              <c:yMode val="edge"/>
              <c:x val="7.0026637004947531E-2"/>
              <c:y val="0.19194385612763826"/>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100"/>
            </a:pPr>
            <a:endParaRPr lang="en-US"/>
          </a:p>
        </c:txPr>
        <c:crossAx val="71275264"/>
        <c:crosses val="autoZero"/>
        <c:crossBetween val="midCat"/>
        <c:majorUnit val="0.2"/>
        <c:minorUnit val="0.1"/>
      </c:valAx>
      <c:spPr>
        <a:noFill/>
        <a:ln w="12700">
          <a:solidFill>
            <a:srgbClr val="000000"/>
          </a:solidFill>
          <a:prstDash val="solid"/>
        </a:ln>
      </c:spPr>
    </c:plotArea>
    <c:legend>
      <c:legendPos val="r"/>
      <c:layout>
        <c:manualLayout>
          <c:xMode val="edge"/>
          <c:yMode val="edge"/>
          <c:x val="0.79787075528602402"/>
          <c:y val="8.8840446022035544E-2"/>
          <c:w val="0.14900702629562609"/>
          <c:h val="0.16511444403431391"/>
        </c:manualLayout>
      </c:layout>
      <c:overlay val="0"/>
      <c:spPr>
        <a:solidFill>
          <a:srgbClr val="FFFFFF"/>
        </a:solidFill>
        <a:ln w="25400">
          <a:noFill/>
        </a:ln>
      </c:spPr>
      <c:txPr>
        <a:bodyPr/>
        <a:lstStyle/>
        <a:p>
          <a:pPr>
            <a:defRPr sz="1400"/>
          </a:pPr>
          <a:endParaRPr lang="en-US"/>
        </a:p>
      </c:txPr>
    </c:legend>
    <c:plotVisOnly val="1"/>
    <c:dispBlanksAs val="gap"/>
    <c:showDLblsOverMax val="0"/>
  </c:chart>
  <c:spPr>
    <a:solidFill>
      <a:srgbClr val="FFFFFF"/>
    </a:solidFill>
    <a:ln w="9525">
      <a:noFill/>
    </a:ln>
  </c:spPr>
  <c:txPr>
    <a:bodyPr/>
    <a:lstStyle/>
    <a:p>
      <a:pPr>
        <a:defRPr sz="950" b="0" i="0" u="none" strike="noStrike" baseline="0">
          <a:solidFill>
            <a:srgbClr val="000000"/>
          </a:solidFill>
          <a:latin typeface="Arial" pitchFamily="34" charset="0"/>
          <a:ea typeface="Times New Roman"/>
          <a:cs typeface="Arial" pitchFamily="34" charset="0"/>
        </a:defRPr>
      </a:pPr>
      <a:endParaRPr lang="en-US"/>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580706362251951"/>
          <c:y val="6.9498069498069512E-2"/>
          <c:w val="0.86555796690279652"/>
          <c:h val="0.86486486486486491"/>
        </c:manualLayout>
      </c:layout>
      <c:scatterChart>
        <c:scatterStyle val="lineMarker"/>
        <c:varyColors val="0"/>
        <c:ser>
          <c:idx val="4"/>
          <c:order val="0"/>
          <c:tx>
            <c:v>97.5%</c:v>
          </c:tx>
          <c:spPr>
            <a:ln w="12700">
              <a:solidFill>
                <a:srgbClr val="0000FF"/>
              </a:solidFill>
              <a:prstDash val="sysDash"/>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time'!$L$45:$L$80</c:f>
              <c:numCache>
                <c:formatCode>General</c:formatCode>
                <c:ptCount val="36"/>
                <c:pt idx="0">
                  <c:v>132800</c:v>
                </c:pt>
                <c:pt idx="1">
                  <c:v>147200</c:v>
                </c:pt>
                <c:pt idx="2">
                  <c:v>186100</c:v>
                </c:pt>
                <c:pt idx="3">
                  <c:v>434700</c:v>
                </c:pt>
                <c:pt idx="4">
                  <c:v>264200</c:v>
                </c:pt>
                <c:pt idx="5">
                  <c:v>193900</c:v>
                </c:pt>
                <c:pt idx="6">
                  <c:v>189100</c:v>
                </c:pt>
                <c:pt idx="7">
                  <c:v>145200</c:v>
                </c:pt>
                <c:pt idx="8">
                  <c:v>225000</c:v>
                </c:pt>
                <c:pt idx="9">
                  <c:v>207300</c:v>
                </c:pt>
                <c:pt idx="10">
                  <c:v>210000</c:v>
                </c:pt>
                <c:pt idx="11">
                  <c:v>140800</c:v>
                </c:pt>
                <c:pt idx="12">
                  <c:v>113100</c:v>
                </c:pt>
                <c:pt idx="13">
                  <c:v>171500</c:v>
                </c:pt>
                <c:pt idx="14">
                  <c:v>189600</c:v>
                </c:pt>
                <c:pt idx="15">
                  <c:v>71930</c:v>
                </c:pt>
                <c:pt idx="16">
                  <c:v>93640</c:v>
                </c:pt>
                <c:pt idx="17">
                  <c:v>120700</c:v>
                </c:pt>
                <c:pt idx="18">
                  <c:v>157000</c:v>
                </c:pt>
                <c:pt idx="19">
                  <c:v>112600</c:v>
                </c:pt>
                <c:pt idx="20">
                  <c:v>149800</c:v>
                </c:pt>
                <c:pt idx="21">
                  <c:v>154700</c:v>
                </c:pt>
                <c:pt idx="22">
                  <c:v>228800</c:v>
                </c:pt>
                <c:pt idx="23">
                  <c:v>210200</c:v>
                </c:pt>
                <c:pt idx="24">
                  <c:v>130700</c:v>
                </c:pt>
                <c:pt idx="25">
                  <c:v>62610</c:v>
                </c:pt>
                <c:pt idx="26">
                  <c:v>79290</c:v>
                </c:pt>
                <c:pt idx="27">
                  <c:v>40370</c:v>
                </c:pt>
                <c:pt idx="28">
                  <c:v>28930</c:v>
                </c:pt>
                <c:pt idx="29">
                  <c:v>62260</c:v>
                </c:pt>
                <c:pt idx="30">
                  <c:v>52630</c:v>
                </c:pt>
                <c:pt idx="31">
                  <c:v>28990</c:v>
                </c:pt>
                <c:pt idx="32">
                  <c:v>72140</c:v>
                </c:pt>
                <c:pt idx="33">
                  <c:v>26960</c:v>
                </c:pt>
                <c:pt idx="34">
                  <c:v>122100</c:v>
                </c:pt>
                <c:pt idx="35">
                  <c:v>83080</c:v>
                </c:pt>
              </c:numCache>
            </c:numRef>
          </c:yVal>
          <c:smooth val="0"/>
          <c:extLst>
            <c:ext xmlns:c16="http://schemas.microsoft.com/office/drawing/2014/chart" uri="{C3380CC4-5D6E-409C-BE32-E72D297353CC}">
              <c16:uniqueId val="{00000000-750F-4367-9C30-49DDDCAAC180}"/>
            </c:ext>
          </c:extLst>
        </c:ser>
        <c:ser>
          <c:idx val="3"/>
          <c:order val="1"/>
          <c:tx>
            <c:v>90%</c:v>
          </c:tx>
          <c:spPr>
            <a:ln w="12700">
              <a:solidFill>
                <a:srgbClr val="0000FF"/>
              </a:solidFill>
              <a:prstDash val="solid"/>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time'!$K$45:$K$80</c:f>
              <c:numCache>
                <c:formatCode>General</c:formatCode>
                <c:ptCount val="36"/>
                <c:pt idx="0">
                  <c:v>119000</c:v>
                </c:pt>
                <c:pt idx="1">
                  <c:v>128900</c:v>
                </c:pt>
                <c:pt idx="2">
                  <c:v>160300</c:v>
                </c:pt>
                <c:pt idx="3">
                  <c:v>394400</c:v>
                </c:pt>
                <c:pt idx="4">
                  <c:v>241100</c:v>
                </c:pt>
                <c:pt idx="5">
                  <c:v>176500</c:v>
                </c:pt>
                <c:pt idx="6">
                  <c:v>171000</c:v>
                </c:pt>
                <c:pt idx="7">
                  <c:v>131800</c:v>
                </c:pt>
                <c:pt idx="8">
                  <c:v>203300</c:v>
                </c:pt>
                <c:pt idx="9">
                  <c:v>196800</c:v>
                </c:pt>
                <c:pt idx="10">
                  <c:v>199500</c:v>
                </c:pt>
                <c:pt idx="11">
                  <c:v>133400</c:v>
                </c:pt>
                <c:pt idx="12">
                  <c:v>106800</c:v>
                </c:pt>
                <c:pt idx="13">
                  <c:v>157200</c:v>
                </c:pt>
                <c:pt idx="14">
                  <c:v>180500</c:v>
                </c:pt>
                <c:pt idx="15">
                  <c:v>68120</c:v>
                </c:pt>
                <c:pt idx="16">
                  <c:v>88400</c:v>
                </c:pt>
                <c:pt idx="17">
                  <c:v>107500</c:v>
                </c:pt>
                <c:pt idx="18">
                  <c:v>138900</c:v>
                </c:pt>
                <c:pt idx="19">
                  <c:v>103300</c:v>
                </c:pt>
                <c:pt idx="20">
                  <c:v>133300</c:v>
                </c:pt>
                <c:pt idx="21">
                  <c:v>128400</c:v>
                </c:pt>
                <c:pt idx="22">
                  <c:v>222000</c:v>
                </c:pt>
                <c:pt idx="23">
                  <c:v>203300</c:v>
                </c:pt>
                <c:pt idx="24">
                  <c:v>126700</c:v>
                </c:pt>
                <c:pt idx="25">
                  <c:v>60760</c:v>
                </c:pt>
                <c:pt idx="26">
                  <c:v>76850</c:v>
                </c:pt>
                <c:pt idx="27">
                  <c:v>39140</c:v>
                </c:pt>
                <c:pt idx="28">
                  <c:v>28030</c:v>
                </c:pt>
                <c:pt idx="29">
                  <c:v>55250</c:v>
                </c:pt>
                <c:pt idx="30">
                  <c:v>51040</c:v>
                </c:pt>
                <c:pt idx="31">
                  <c:v>28130</c:v>
                </c:pt>
                <c:pt idx="32">
                  <c:v>70010</c:v>
                </c:pt>
                <c:pt idx="33">
                  <c:v>26150</c:v>
                </c:pt>
                <c:pt idx="34">
                  <c:v>118500</c:v>
                </c:pt>
                <c:pt idx="35">
                  <c:v>80360</c:v>
                </c:pt>
              </c:numCache>
            </c:numRef>
          </c:yVal>
          <c:smooth val="0"/>
          <c:extLst>
            <c:ext xmlns:c16="http://schemas.microsoft.com/office/drawing/2014/chart" uri="{C3380CC4-5D6E-409C-BE32-E72D297353CC}">
              <c16:uniqueId val="{00000001-750F-4367-9C30-49DDDCAAC180}"/>
            </c:ext>
          </c:extLst>
        </c:ser>
        <c:ser>
          <c:idx val="0"/>
          <c:order val="2"/>
          <c:tx>
            <c:v>Median</c:v>
          </c:tx>
          <c:spPr>
            <a:ln w="12700">
              <a:solidFill>
                <a:srgbClr val="0000FF"/>
              </a:solidFill>
              <a:prstDash val="solid"/>
            </a:ln>
          </c:spPr>
          <c:marker>
            <c:symbol val="diamond"/>
            <c:size val="7"/>
            <c:spPr>
              <a:noFill/>
              <a:ln>
                <a:solidFill>
                  <a:srgbClr val="0000FF"/>
                </a:solidFill>
                <a:prstDash val="solid"/>
              </a:ln>
            </c:spPr>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time'!$J$45:$J$80</c:f>
              <c:numCache>
                <c:formatCode>General</c:formatCode>
                <c:ptCount val="36"/>
                <c:pt idx="0">
                  <c:v>64430</c:v>
                </c:pt>
                <c:pt idx="1">
                  <c:v>61680</c:v>
                </c:pt>
                <c:pt idx="2">
                  <c:v>75220</c:v>
                </c:pt>
                <c:pt idx="3">
                  <c:v>240400</c:v>
                </c:pt>
                <c:pt idx="4">
                  <c:v>149200</c:v>
                </c:pt>
                <c:pt idx="5">
                  <c:v>109700</c:v>
                </c:pt>
                <c:pt idx="6">
                  <c:v>100800</c:v>
                </c:pt>
                <c:pt idx="7">
                  <c:v>81000</c:v>
                </c:pt>
                <c:pt idx="8">
                  <c:v>116900</c:v>
                </c:pt>
                <c:pt idx="9">
                  <c:v>148500</c:v>
                </c:pt>
                <c:pt idx="10">
                  <c:v>150800</c:v>
                </c:pt>
                <c:pt idx="11">
                  <c:v>99150</c:v>
                </c:pt>
                <c:pt idx="12">
                  <c:v>79340</c:v>
                </c:pt>
                <c:pt idx="13">
                  <c:v>96060</c:v>
                </c:pt>
                <c:pt idx="14">
                  <c:v>140300</c:v>
                </c:pt>
                <c:pt idx="15">
                  <c:v>51180</c:v>
                </c:pt>
                <c:pt idx="16">
                  <c:v>66870</c:v>
                </c:pt>
                <c:pt idx="17">
                  <c:v>58220</c:v>
                </c:pt>
                <c:pt idx="18">
                  <c:v>72820</c:v>
                </c:pt>
                <c:pt idx="19">
                  <c:v>64970</c:v>
                </c:pt>
                <c:pt idx="20">
                  <c:v>73870</c:v>
                </c:pt>
                <c:pt idx="21">
                  <c:v>56280</c:v>
                </c:pt>
                <c:pt idx="22">
                  <c:v>189000</c:v>
                </c:pt>
                <c:pt idx="23">
                  <c:v>172400</c:v>
                </c:pt>
                <c:pt idx="24">
                  <c:v>107800</c:v>
                </c:pt>
                <c:pt idx="25">
                  <c:v>51570</c:v>
                </c:pt>
                <c:pt idx="26">
                  <c:v>65410</c:v>
                </c:pt>
                <c:pt idx="27">
                  <c:v>33300</c:v>
                </c:pt>
                <c:pt idx="28">
                  <c:v>23820</c:v>
                </c:pt>
                <c:pt idx="29">
                  <c:v>30300</c:v>
                </c:pt>
                <c:pt idx="30">
                  <c:v>43250</c:v>
                </c:pt>
                <c:pt idx="31">
                  <c:v>23960</c:v>
                </c:pt>
                <c:pt idx="32">
                  <c:v>59530</c:v>
                </c:pt>
                <c:pt idx="33">
                  <c:v>22200</c:v>
                </c:pt>
                <c:pt idx="34">
                  <c:v>100700</c:v>
                </c:pt>
                <c:pt idx="35">
                  <c:v>68090</c:v>
                </c:pt>
              </c:numCache>
            </c:numRef>
          </c:yVal>
          <c:smooth val="0"/>
          <c:extLst>
            <c:ext xmlns:c16="http://schemas.microsoft.com/office/drawing/2014/chart" uri="{C3380CC4-5D6E-409C-BE32-E72D297353CC}">
              <c16:uniqueId val="{00000002-750F-4367-9C30-49DDDCAAC180}"/>
            </c:ext>
          </c:extLst>
        </c:ser>
        <c:ser>
          <c:idx val="1"/>
          <c:order val="3"/>
          <c:tx>
            <c:v>10%</c:v>
          </c:tx>
          <c:spPr>
            <a:ln w="3175">
              <a:solidFill>
                <a:srgbClr val="0000FF"/>
              </a:solidFill>
              <a:prstDash val="solid"/>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time'!$I$45:$I$80</c:f>
              <c:numCache>
                <c:formatCode>General</c:formatCode>
                <c:ptCount val="36"/>
                <c:pt idx="0">
                  <c:v>34800</c:v>
                </c:pt>
                <c:pt idx="1">
                  <c:v>29320</c:v>
                </c:pt>
                <c:pt idx="2">
                  <c:v>34290</c:v>
                </c:pt>
                <c:pt idx="3">
                  <c:v>145300</c:v>
                </c:pt>
                <c:pt idx="4">
                  <c:v>91980</c:v>
                </c:pt>
                <c:pt idx="5">
                  <c:v>67870</c:v>
                </c:pt>
                <c:pt idx="6">
                  <c:v>58610</c:v>
                </c:pt>
                <c:pt idx="7">
                  <c:v>49830</c:v>
                </c:pt>
                <c:pt idx="8">
                  <c:v>66050</c:v>
                </c:pt>
                <c:pt idx="9">
                  <c:v>112000</c:v>
                </c:pt>
                <c:pt idx="10">
                  <c:v>113900</c:v>
                </c:pt>
                <c:pt idx="11">
                  <c:v>73630</c:v>
                </c:pt>
                <c:pt idx="12">
                  <c:v>58950</c:v>
                </c:pt>
                <c:pt idx="13">
                  <c:v>59730</c:v>
                </c:pt>
                <c:pt idx="14">
                  <c:v>109300</c:v>
                </c:pt>
                <c:pt idx="15">
                  <c:v>38500</c:v>
                </c:pt>
                <c:pt idx="16">
                  <c:v>50750</c:v>
                </c:pt>
                <c:pt idx="17">
                  <c:v>32120</c:v>
                </c:pt>
                <c:pt idx="18">
                  <c:v>37760</c:v>
                </c:pt>
                <c:pt idx="19">
                  <c:v>40930</c:v>
                </c:pt>
                <c:pt idx="20">
                  <c:v>40610</c:v>
                </c:pt>
                <c:pt idx="21">
                  <c:v>27990</c:v>
                </c:pt>
                <c:pt idx="22">
                  <c:v>161100</c:v>
                </c:pt>
                <c:pt idx="23">
                  <c:v>145800</c:v>
                </c:pt>
                <c:pt idx="24">
                  <c:v>91750</c:v>
                </c:pt>
                <c:pt idx="25">
                  <c:v>43880</c:v>
                </c:pt>
                <c:pt idx="26">
                  <c:v>55700</c:v>
                </c:pt>
                <c:pt idx="27">
                  <c:v>28270</c:v>
                </c:pt>
                <c:pt idx="28">
                  <c:v>20230</c:v>
                </c:pt>
                <c:pt idx="29">
                  <c:v>16620</c:v>
                </c:pt>
                <c:pt idx="30">
                  <c:v>36750</c:v>
                </c:pt>
                <c:pt idx="31">
                  <c:v>20400</c:v>
                </c:pt>
                <c:pt idx="32">
                  <c:v>50660</c:v>
                </c:pt>
                <c:pt idx="33">
                  <c:v>18860</c:v>
                </c:pt>
                <c:pt idx="34">
                  <c:v>85610</c:v>
                </c:pt>
                <c:pt idx="35">
                  <c:v>57760</c:v>
                </c:pt>
              </c:numCache>
            </c:numRef>
          </c:yVal>
          <c:smooth val="0"/>
          <c:extLst>
            <c:ext xmlns:c16="http://schemas.microsoft.com/office/drawing/2014/chart" uri="{C3380CC4-5D6E-409C-BE32-E72D297353CC}">
              <c16:uniqueId val="{00000003-750F-4367-9C30-49DDDCAAC180}"/>
            </c:ext>
          </c:extLst>
        </c:ser>
        <c:ser>
          <c:idx val="2"/>
          <c:order val="4"/>
          <c:tx>
            <c:v>2.5%</c:v>
          </c:tx>
          <c:spPr>
            <a:ln w="3175">
              <a:solidFill>
                <a:srgbClr val="0000FF"/>
              </a:solidFill>
              <a:prstDash val="sysDash"/>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time'!$H$45:$H$80</c:f>
              <c:numCache>
                <c:formatCode>General</c:formatCode>
                <c:ptCount val="36"/>
                <c:pt idx="0">
                  <c:v>30980</c:v>
                </c:pt>
                <c:pt idx="1">
                  <c:v>25370</c:v>
                </c:pt>
                <c:pt idx="2">
                  <c:v>29860</c:v>
                </c:pt>
                <c:pt idx="3">
                  <c:v>132900</c:v>
                </c:pt>
                <c:pt idx="4">
                  <c:v>83290</c:v>
                </c:pt>
                <c:pt idx="5">
                  <c:v>61820</c:v>
                </c:pt>
                <c:pt idx="6">
                  <c:v>52660</c:v>
                </c:pt>
                <c:pt idx="7">
                  <c:v>45530</c:v>
                </c:pt>
                <c:pt idx="8">
                  <c:v>59120</c:v>
                </c:pt>
                <c:pt idx="9">
                  <c:v>106100</c:v>
                </c:pt>
                <c:pt idx="10">
                  <c:v>108100</c:v>
                </c:pt>
                <c:pt idx="11">
                  <c:v>69640</c:v>
                </c:pt>
                <c:pt idx="12">
                  <c:v>55630</c:v>
                </c:pt>
                <c:pt idx="13">
                  <c:v>54340</c:v>
                </c:pt>
                <c:pt idx="14">
                  <c:v>104200</c:v>
                </c:pt>
                <c:pt idx="15">
                  <c:v>36320</c:v>
                </c:pt>
                <c:pt idx="16">
                  <c:v>48130</c:v>
                </c:pt>
                <c:pt idx="17">
                  <c:v>28660</c:v>
                </c:pt>
                <c:pt idx="18">
                  <c:v>32930</c:v>
                </c:pt>
                <c:pt idx="19">
                  <c:v>37590</c:v>
                </c:pt>
                <c:pt idx="20">
                  <c:v>36040</c:v>
                </c:pt>
                <c:pt idx="21">
                  <c:v>24760</c:v>
                </c:pt>
                <c:pt idx="22">
                  <c:v>156200</c:v>
                </c:pt>
                <c:pt idx="23">
                  <c:v>141100</c:v>
                </c:pt>
                <c:pt idx="24">
                  <c:v>88910</c:v>
                </c:pt>
                <c:pt idx="25">
                  <c:v>42540</c:v>
                </c:pt>
                <c:pt idx="26">
                  <c:v>54120</c:v>
                </c:pt>
                <c:pt idx="27">
                  <c:v>27450</c:v>
                </c:pt>
                <c:pt idx="28">
                  <c:v>19560</c:v>
                </c:pt>
                <c:pt idx="29">
                  <c:v>14730</c:v>
                </c:pt>
                <c:pt idx="30">
                  <c:v>35580</c:v>
                </c:pt>
                <c:pt idx="31">
                  <c:v>19770</c:v>
                </c:pt>
                <c:pt idx="32">
                  <c:v>49150</c:v>
                </c:pt>
                <c:pt idx="33">
                  <c:v>18260</c:v>
                </c:pt>
                <c:pt idx="34">
                  <c:v>82930</c:v>
                </c:pt>
                <c:pt idx="35">
                  <c:v>56010</c:v>
                </c:pt>
              </c:numCache>
            </c:numRef>
          </c:yVal>
          <c:smooth val="0"/>
          <c:extLst>
            <c:ext xmlns:c16="http://schemas.microsoft.com/office/drawing/2014/chart" uri="{C3380CC4-5D6E-409C-BE32-E72D297353CC}">
              <c16:uniqueId val="{00000004-750F-4367-9C30-49DDDCAAC180}"/>
            </c:ext>
          </c:extLst>
        </c:ser>
        <c:ser>
          <c:idx val="5"/>
          <c:order val="5"/>
          <c:tx>
            <c:v>point estimates</c:v>
          </c:tx>
          <c:spPr>
            <a:ln w="28575">
              <a:noFill/>
            </a:ln>
          </c:spPr>
          <c:marker>
            <c:symbol val="diamond"/>
            <c:size val="5"/>
            <c:spPr>
              <a:solidFill>
                <a:srgbClr val="FF0000"/>
              </a:solidFill>
              <a:ln>
                <a:solidFill>
                  <a:srgbClr val="000000"/>
                </a:solidFill>
                <a:prstDash val="solid"/>
              </a:ln>
            </c:spPr>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time'!$B$45:$B$80</c:f>
              <c:numCache>
                <c:formatCode>0</c:formatCode>
                <c:ptCount val="36"/>
                <c:pt idx="0">
                  <c:v>61010</c:v>
                </c:pt>
                <c:pt idx="1">
                  <c:v>56100</c:v>
                </c:pt>
                <c:pt idx="2">
                  <c:v>71490</c:v>
                </c:pt>
                <c:pt idx="3">
                  <c:v>269100</c:v>
                </c:pt>
                <c:pt idx="4">
                  <c:v>150900</c:v>
                </c:pt>
                <c:pt idx="5">
                  <c:v>119100</c:v>
                </c:pt>
                <c:pt idx="6">
                  <c:v>102000</c:v>
                </c:pt>
                <c:pt idx="7">
                  <c:v>82990</c:v>
                </c:pt>
                <c:pt idx="8">
                  <c:v>129300</c:v>
                </c:pt>
                <c:pt idx="9">
                  <c:v>153400</c:v>
                </c:pt>
                <c:pt idx="10">
                  <c:v>157200</c:v>
                </c:pt>
                <c:pt idx="11">
                  <c:v>103400</c:v>
                </c:pt>
                <c:pt idx="12">
                  <c:v>76240</c:v>
                </c:pt>
                <c:pt idx="13">
                  <c:v>97570</c:v>
                </c:pt>
                <c:pt idx="14">
                  <c:v>149100</c:v>
                </c:pt>
                <c:pt idx="15">
                  <c:v>46040</c:v>
                </c:pt>
                <c:pt idx="16">
                  <c:v>71320</c:v>
                </c:pt>
                <c:pt idx="17">
                  <c:v>65260</c:v>
                </c:pt>
                <c:pt idx="18">
                  <c:v>39420</c:v>
                </c:pt>
                <c:pt idx="19">
                  <c:v>56770</c:v>
                </c:pt>
                <c:pt idx="20">
                  <c:v>73440</c:v>
                </c:pt>
                <c:pt idx="21">
                  <c:v>52170</c:v>
                </c:pt>
                <c:pt idx="22">
                  <c:v>195000</c:v>
                </c:pt>
                <c:pt idx="23">
                  <c:v>173400</c:v>
                </c:pt>
                <c:pt idx="24">
                  <c:v>108100</c:v>
                </c:pt>
                <c:pt idx="25">
                  <c:v>51830</c:v>
                </c:pt>
                <c:pt idx="26">
                  <c:v>65820</c:v>
                </c:pt>
                <c:pt idx="27">
                  <c:v>32800</c:v>
                </c:pt>
                <c:pt idx="28">
                  <c:v>23330</c:v>
                </c:pt>
                <c:pt idx="29">
                  <c:v>18870</c:v>
                </c:pt>
                <c:pt idx="30">
                  <c:v>44390</c:v>
                </c:pt>
              </c:numCache>
            </c:numRef>
          </c:yVal>
          <c:smooth val="0"/>
          <c:extLst>
            <c:ext xmlns:c16="http://schemas.microsoft.com/office/drawing/2014/chart" uri="{C3380CC4-5D6E-409C-BE32-E72D297353CC}">
              <c16:uniqueId val="{00000005-750F-4367-9C30-49DDDCAAC180}"/>
            </c:ext>
          </c:extLst>
        </c:ser>
        <c:ser>
          <c:idx val="6"/>
          <c:order val="6"/>
          <c:tx>
            <c:v>Eggers 2001</c:v>
          </c:tx>
          <c:spPr>
            <a:ln w="28575">
              <a:noFill/>
            </a:ln>
          </c:spPr>
          <c:marker>
            <c:symbol val="plus"/>
            <c:size val="7"/>
            <c:spPr>
              <a:noFill/>
              <a:ln>
                <a:solidFill>
                  <a:srgbClr val="FF00FF"/>
                </a:solidFill>
                <a:prstDash val="solid"/>
              </a:ln>
            </c:spPr>
          </c:marker>
          <c:xVal>
            <c:numRef>
              <c:f>#REF!$A$9:$A$30</c:f>
              <c:numCache>
                <c:formatCode>General</c:formatCode>
                <c:ptCount val="1"/>
                <c:pt idx="0">
                  <c:v>1</c:v>
                </c:pt>
              </c:numCache>
            </c:numRef>
          </c:xVal>
          <c:yVal>
            <c:numRef>
              <c:f>#REF!$B$9:$B$30</c:f>
              <c:numCache>
                <c:formatCode>General</c:formatCode>
                <c:ptCount val="1"/>
                <c:pt idx="0">
                  <c:v>1</c:v>
                </c:pt>
              </c:numCache>
            </c:numRef>
          </c:yVal>
          <c:smooth val="0"/>
          <c:extLst>
            <c:ext xmlns:c16="http://schemas.microsoft.com/office/drawing/2014/chart" uri="{C3380CC4-5D6E-409C-BE32-E72D297353CC}">
              <c16:uniqueId val="{00000006-750F-4367-9C30-49DDDCAAC180}"/>
            </c:ext>
          </c:extLst>
        </c:ser>
        <c:dLbls>
          <c:showLegendKey val="0"/>
          <c:showVal val="0"/>
          <c:showCatName val="0"/>
          <c:showSerName val="0"/>
          <c:showPercent val="0"/>
          <c:showBubbleSize val="0"/>
        </c:dLbls>
        <c:axId val="71285760"/>
        <c:axId val="71324800"/>
      </c:scatterChart>
      <c:valAx>
        <c:axId val="71285760"/>
        <c:scaling>
          <c:orientation val="minMax"/>
          <c:max val="2010"/>
          <c:min val="1965"/>
        </c:scaling>
        <c:delete val="0"/>
        <c:axPos val="b"/>
        <c:numFmt formatCode="General" sourceLinked="1"/>
        <c:majorTickMark val="out"/>
        <c:minorTickMark val="in"/>
        <c:tickLblPos val="none"/>
        <c:spPr>
          <a:ln w="3175">
            <a:solidFill>
              <a:srgbClr val="000000"/>
            </a:solidFill>
            <a:prstDash val="solid"/>
          </a:ln>
        </c:spPr>
        <c:crossAx val="71324800"/>
        <c:crosses val="autoZero"/>
        <c:crossBetween val="midCat"/>
      </c:valAx>
      <c:valAx>
        <c:axId val="71324800"/>
        <c:scaling>
          <c:orientation val="minMax"/>
          <c:max val="500000"/>
        </c:scaling>
        <c:delete val="0"/>
        <c:axPos val="l"/>
        <c:title>
          <c:tx>
            <c:rich>
              <a:bodyPr/>
              <a:lstStyle/>
              <a:p>
                <a:pPr>
                  <a:defRPr sz="1400" b="1" i="0" u="none" strike="noStrike" baseline="0">
                    <a:solidFill>
                      <a:srgbClr val="000000"/>
                    </a:solidFill>
                    <a:latin typeface="Arial"/>
                    <a:ea typeface="Arial"/>
                    <a:cs typeface="Arial"/>
                  </a:defRPr>
                </a:pPr>
                <a:r>
                  <a:rPr lang="en-US"/>
                  <a:t>Escapement S</a:t>
                </a:r>
              </a:p>
            </c:rich>
          </c:tx>
          <c:layout>
            <c:manualLayout>
              <c:xMode val="edge"/>
              <c:yMode val="edge"/>
              <c:x val="8.5214348206474454E-3"/>
              <c:y val="0.19231116943715376"/>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71285760"/>
        <c:crosses val="autoZero"/>
        <c:crossBetween val="midCat"/>
        <c:majorUnit val="100000"/>
      </c:valAx>
      <c:spPr>
        <a:noFill/>
        <a:ln w="12700">
          <a:solidFill>
            <a:srgbClr val="808080"/>
          </a:solidFill>
          <a:prstDash val="solid"/>
        </a:ln>
      </c:spPr>
    </c:plotArea>
    <c:legend>
      <c:legendPos val="r"/>
      <c:layout>
        <c:manualLayout>
          <c:xMode val="edge"/>
          <c:yMode val="edge"/>
          <c:x val="0.12778710468691809"/>
          <c:y val="0.11196911196911209"/>
          <c:w val="0.15973388085864795"/>
          <c:h val="0.58687258687258659"/>
        </c:manualLayout>
      </c:layout>
      <c:overlay val="0"/>
      <c:spPr>
        <a:solidFill>
          <a:srgbClr val="FFFFFF"/>
        </a:solidFill>
        <a:ln w="25400">
          <a:noFill/>
        </a:ln>
      </c:spPr>
      <c:txPr>
        <a:bodyPr/>
        <a:lstStyle/>
        <a:p>
          <a:pPr>
            <a:defRPr sz="92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662013958125623"/>
          <c:y val="6.3604240282685506E-2"/>
          <c:w val="0.85343968095712852"/>
          <c:h val="0.77738515901060068"/>
        </c:manualLayout>
      </c:layout>
      <c:scatterChart>
        <c:scatterStyle val="lineMarker"/>
        <c:varyColors val="0"/>
        <c:ser>
          <c:idx val="4"/>
          <c:order val="0"/>
          <c:tx>
            <c:v>97.5%</c:v>
          </c:tx>
          <c:spPr>
            <a:ln w="12700">
              <a:solidFill>
                <a:srgbClr val="0000FF"/>
              </a:solidFill>
              <a:prstDash val="sysDash"/>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time'!$X$38:$X$78</c:f>
              <c:numCache>
                <c:formatCode>General</c:formatCode>
                <c:ptCount val="41"/>
                <c:pt idx="2" formatCode="0">
                  <c:v>501400</c:v>
                </c:pt>
                <c:pt idx="3" formatCode="0">
                  <c:v>243300</c:v>
                </c:pt>
                <c:pt idx="4" formatCode="0">
                  <c:v>318300</c:v>
                </c:pt>
                <c:pt idx="5" formatCode="0">
                  <c:v>584700</c:v>
                </c:pt>
                <c:pt idx="6" formatCode="0">
                  <c:v>659300</c:v>
                </c:pt>
                <c:pt idx="7" formatCode="0">
                  <c:v>332700</c:v>
                </c:pt>
                <c:pt idx="8" formatCode="0">
                  <c:v>304300</c:v>
                </c:pt>
                <c:pt idx="9" formatCode="0">
                  <c:v>286600</c:v>
                </c:pt>
                <c:pt idx="10" formatCode="0">
                  <c:v>283200</c:v>
                </c:pt>
                <c:pt idx="11" formatCode="0">
                  <c:v>355100</c:v>
                </c:pt>
                <c:pt idx="12" formatCode="0">
                  <c:v>265200</c:v>
                </c:pt>
                <c:pt idx="13" formatCode="0">
                  <c:v>310400</c:v>
                </c:pt>
                <c:pt idx="14" formatCode="0">
                  <c:v>125100</c:v>
                </c:pt>
                <c:pt idx="15" formatCode="0">
                  <c:v>150500</c:v>
                </c:pt>
                <c:pt idx="16" formatCode="0">
                  <c:v>231900</c:v>
                </c:pt>
                <c:pt idx="17" formatCode="0">
                  <c:v>206000</c:v>
                </c:pt>
                <c:pt idx="18" formatCode="0">
                  <c:v>71340</c:v>
                </c:pt>
                <c:pt idx="19" formatCode="0">
                  <c:v>172000</c:v>
                </c:pt>
                <c:pt idx="20" formatCode="0">
                  <c:v>99330</c:v>
                </c:pt>
                <c:pt idx="21" formatCode="0">
                  <c:v>228100</c:v>
                </c:pt>
                <c:pt idx="22" formatCode="0">
                  <c:v>186200</c:v>
                </c:pt>
                <c:pt idx="23" formatCode="0">
                  <c:v>108600</c:v>
                </c:pt>
                <c:pt idx="24" formatCode="0">
                  <c:v>174500</c:v>
                </c:pt>
                <c:pt idx="25" formatCode="0">
                  <c:v>284200</c:v>
                </c:pt>
                <c:pt idx="26" formatCode="0">
                  <c:v>165100</c:v>
                </c:pt>
                <c:pt idx="27" formatCode="0">
                  <c:v>128900</c:v>
                </c:pt>
                <c:pt idx="28" formatCode="0">
                  <c:v>37030</c:v>
                </c:pt>
                <c:pt idx="29" formatCode="0">
                  <c:v>97950</c:v>
                </c:pt>
                <c:pt idx="30" formatCode="0">
                  <c:v>27960</c:v>
                </c:pt>
                <c:pt idx="31" formatCode="0">
                  <c:v>67540</c:v>
                </c:pt>
                <c:pt idx="32" formatCode="0">
                  <c:v>23710</c:v>
                </c:pt>
                <c:pt idx="33" formatCode="0">
                  <c:v>53330</c:v>
                </c:pt>
                <c:pt idx="34" formatCode="0">
                  <c:v>39600</c:v>
                </c:pt>
                <c:pt idx="35" formatCode="0">
                  <c:v>62390</c:v>
                </c:pt>
                <c:pt idx="36" formatCode="0">
                  <c:v>113500</c:v>
                </c:pt>
                <c:pt idx="37" formatCode="0">
                  <c:v>66410</c:v>
                </c:pt>
                <c:pt idx="38" formatCode="0">
                  <c:v>151400</c:v>
                </c:pt>
              </c:numCache>
            </c:numRef>
          </c:yVal>
          <c:smooth val="0"/>
          <c:extLst>
            <c:ext xmlns:c16="http://schemas.microsoft.com/office/drawing/2014/chart" uri="{C3380CC4-5D6E-409C-BE32-E72D297353CC}">
              <c16:uniqueId val="{00000000-6B69-4C10-ABC0-78ED2042553F}"/>
            </c:ext>
          </c:extLst>
        </c:ser>
        <c:ser>
          <c:idx val="3"/>
          <c:order val="1"/>
          <c:tx>
            <c:v>90%</c:v>
          </c:tx>
          <c:spPr>
            <a:ln w="12700">
              <a:solidFill>
                <a:srgbClr val="0000FF"/>
              </a:solidFill>
              <a:prstDash val="solid"/>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time'!$W$38:$W$78</c:f>
              <c:numCache>
                <c:formatCode>General</c:formatCode>
                <c:ptCount val="41"/>
                <c:pt idx="2" formatCode="0">
                  <c:v>360800</c:v>
                </c:pt>
                <c:pt idx="3" formatCode="0">
                  <c:v>213400</c:v>
                </c:pt>
                <c:pt idx="4" formatCode="0">
                  <c:v>276200</c:v>
                </c:pt>
                <c:pt idx="5" formatCode="0">
                  <c:v>508800</c:v>
                </c:pt>
                <c:pt idx="6" formatCode="0">
                  <c:v>600500</c:v>
                </c:pt>
                <c:pt idx="7" formatCode="0">
                  <c:v>299000</c:v>
                </c:pt>
                <c:pt idx="8" formatCode="0">
                  <c:v>274800</c:v>
                </c:pt>
                <c:pt idx="9" formatCode="0">
                  <c:v>256300</c:v>
                </c:pt>
                <c:pt idx="10" formatCode="0">
                  <c:v>253300</c:v>
                </c:pt>
                <c:pt idx="11" formatCode="0">
                  <c:v>324700</c:v>
                </c:pt>
                <c:pt idx="12" formatCode="0">
                  <c:v>248700</c:v>
                </c:pt>
                <c:pt idx="13" formatCode="0">
                  <c:v>297000</c:v>
                </c:pt>
                <c:pt idx="14" formatCode="0">
                  <c:v>118300</c:v>
                </c:pt>
                <c:pt idx="15" formatCode="0">
                  <c:v>142300</c:v>
                </c:pt>
                <c:pt idx="16" formatCode="0">
                  <c:v>215400</c:v>
                </c:pt>
                <c:pt idx="17" formatCode="0">
                  <c:v>197200</c:v>
                </c:pt>
                <c:pt idx="18" formatCode="0">
                  <c:v>67580</c:v>
                </c:pt>
                <c:pt idx="19" formatCode="0">
                  <c:v>159500</c:v>
                </c:pt>
                <c:pt idx="20" formatCode="0">
                  <c:v>89660</c:v>
                </c:pt>
                <c:pt idx="21" formatCode="0">
                  <c:v>206100</c:v>
                </c:pt>
                <c:pt idx="22" formatCode="0">
                  <c:v>170200</c:v>
                </c:pt>
                <c:pt idx="23" formatCode="0">
                  <c:v>94740</c:v>
                </c:pt>
                <c:pt idx="24" formatCode="0">
                  <c:v>153700</c:v>
                </c:pt>
                <c:pt idx="25" formatCode="0">
                  <c:v>276700</c:v>
                </c:pt>
                <c:pt idx="26" formatCode="0">
                  <c:v>159800</c:v>
                </c:pt>
                <c:pt idx="27" formatCode="0">
                  <c:v>125300</c:v>
                </c:pt>
                <c:pt idx="28" formatCode="0">
                  <c:v>35510</c:v>
                </c:pt>
                <c:pt idx="29" formatCode="0">
                  <c:v>95090</c:v>
                </c:pt>
                <c:pt idx="30" formatCode="0">
                  <c:v>27040</c:v>
                </c:pt>
                <c:pt idx="31" formatCode="0">
                  <c:v>61520</c:v>
                </c:pt>
                <c:pt idx="32" formatCode="0">
                  <c:v>21850</c:v>
                </c:pt>
                <c:pt idx="33" formatCode="0">
                  <c:v>51710</c:v>
                </c:pt>
                <c:pt idx="34" formatCode="0">
                  <c:v>38270</c:v>
                </c:pt>
                <c:pt idx="35" formatCode="0">
                  <c:v>60310</c:v>
                </c:pt>
                <c:pt idx="36" formatCode="0">
                  <c:v>110100</c:v>
                </c:pt>
                <c:pt idx="37" formatCode="0">
                  <c:v>63790</c:v>
                </c:pt>
                <c:pt idx="38" formatCode="0">
                  <c:v>132600</c:v>
                </c:pt>
              </c:numCache>
            </c:numRef>
          </c:yVal>
          <c:smooth val="0"/>
          <c:extLst>
            <c:ext xmlns:c16="http://schemas.microsoft.com/office/drawing/2014/chart" uri="{C3380CC4-5D6E-409C-BE32-E72D297353CC}">
              <c16:uniqueId val="{00000001-6B69-4C10-ABC0-78ED2042553F}"/>
            </c:ext>
          </c:extLst>
        </c:ser>
        <c:ser>
          <c:idx val="0"/>
          <c:order val="2"/>
          <c:tx>
            <c:v>Median</c:v>
          </c:tx>
          <c:spPr>
            <a:ln w="12700">
              <a:solidFill>
                <a:srgbClr val="0000FF"/>
              </a:solidFill>
              <a:prstDash val="solid"/>
            </a:ln>
          </c:spPr>
          <c:marker>
            <c:symbol val="diamond"/>
            <c:size val="7"/>
            <c:spPr>
              <a:noFill/>
              <a:ln>
                <a:solidFill>
                  <a:srgbClr val="0000FF"/>
                </a:solidFill>
                <a:prstDash val="solid"/>
              </a:ln>
            </c:spPr>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time'!$V$38:$V$78</c:f>
              <c:numCache>
                <c:formatCode>General</c:formatCode>
                <c:ptCount val="41"/>
                <c:pt idx="2" formatCode="0">
                  <c:v>55690</c:v>
                </c:pt>
                <c:pt idx="3" formatCode="0">
                  <c:v>90030</c:v>
                </c:pt>
                <c:pt idx="4" formatCode="0">
                  <c:v>91240</c:v>
                </c:pt>
                <c:pt idx="5" formatCode="0">
                  <c:v>166900</c:v>
                </c:pt>
                <c:pt idx="6" formatCode="0">
                  <c:v>326700</c:v>
                </c:pt>
                <c:pt idx="7" formatCode="0">
                  <c:v>139100</c:v>
                </c:pt>
                <c:pt idx="8" formatCode="0">
                  <c:v>145000</c:v>
                </c:pt>
                <c:pt idx="9" formatCode="0">
                  <c:v>134600</c:v>
                </c:pt>
                <c:pt idx="10" formatCode="0">
                  <c:v>124400</c:v>
                </c:pt>
                <c:pt idx="11" formatCode="0">
                  <c:v>181300</c:v>
                </c:pt>
                <c:pt idx="12" formatCode="0">
                  <c:v>165200</c:v>
                </c:pt>
                <c:pt idx="13" formatCode="0">
                  <c:v>235300</c:v>
                </c:pt>
                <c:pt idx="14" formatCode="0">
                  <c:v>87000</c:v>
                </c:pt>
                <c:pt idx="15" formatCode="0">
                  <c:v>105200</c:v>
                </c:pt>
                <c:pt idx="16" formatCode="0">
                  <c:v>152700</c:v>
                </c:pt>
                <c:pt idx="17" formatCode="0">
                  <c:v>155900</c:v>
                </c:pt>
                <c:pt idx="18" formatCode="0">
                  <c:v>49650</c:v>
                </c:pt>
                <c:pt idx="19" formatCode="0">
                  <c:v>111800</c:v>
                </c:pt>
                <c:pt idx="20" formatCode="0">
                  <c:v>49880</c:v>
                </c:pt>
                <c:pt idx="21" formatCode="0">
                  <c:v>122900</c:v>
                </c:pt>
                <c:pt idx="22" formatCode="0">
                  <c:v>106900</c:v>
                </c:pt>
                <c:pt idx="23" formatCode="0">
                  <c:v>51940</c:v>
                </c:pt>
                <c:pt idx="24" formatCode="0">
                  <c:v>100400</c:v>
                </c:pt>
                <c:pt idx="25" formatCode="0">
                  <c:v>240100</c:v>
                </c:pt>
                <c:pt idx="26" formatCode="0">
                  <c:v>134000</c:v>
                </c:pt>
                <c:pt idx="27" formatCode="0">
                  <c:v>107900</c:v>
                </c:pt>
                <c:pt idx="28" formatCode="0">
                  <c:v>28250</c:v>
                </c:pt>
                <c:pt idx="29" formatCode="0">
                  <c:v>82960</c:v>
                </c:pt>
                <c:pt idx="30" formatCode="0">
                  <c:v>22480</c:v>
                </c:pt>
                <c:pt idx="31" formatCode="0">
                  <c:v>39680</c:v>
                </c:pt>
                <c:pt idx="32" formatCode="0">
                  <c:v>14490</c:v>
                </c:pt>
                <c:pt idx="33" formatCode="0">
                  <c:v>44100</c:v>
                </c:pt>
                <c:pt idx="34" formatCode="0">
                  <c:v>31930</c:v>
                </c:pt>
                <c:pt idx="35" formatCode="0">
                  <c:v>50560</c:v>
                </c:pt>
                <c:pt idx="36" formatCode="0">
                  <c:v>94240</c:v>
                </c:pt>
                <c:pt idx="37" formatCode="0">
                  <c:v>51660</c:v>
                </c:pt>
                <c:pt idx="38" formatCode="0">
                  <c:v>78640</c:v>
                </c:pt>
              </c:numCache>
            </c:numRef>
          </c:yVal>
          <c:smooth val="0"/>
          <c:extLst>
            <c:ext xmlns:c16="http://schemas.microsoft.com/office/drawing/2014/chart" uri="{C3380CC4-5D6E-409C-BE32-E72D297353CC}">
              <c16:uniqueId val="{00000002-6B69-4C10-ABC0-78ED2042553F}"/>
            </c:ext>
          </c:extLst>
        </c:ser>
        <c:ser>
          <c:idx val="1"/>
          <c:order val="3"/>
          <c:tx>
            <c:v>10%</c:v>
          </c:tx>
          <c:spPr>
            <a:ln w="3175">
              <a:solidFill>
                <a:srgbClr val="0000FF"/>
              </a:solidFill>
              <a:prstDash val="solid"/>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time'!$U$38:$U$78</c:f>
              <c:numCache>
                <c:formatCode>General</c:formatCode>
                <c:ptCount val="41"/>
                <c:pt idx="2" formatCode="0">
                  <c:v>224</c:v>
                </c:pt>
                <c:pt idx="3" formatCode="0">
                  <c:v>2122</c:v>
                </c:pt>
                <c:pt idx="4" formatCode="0">
                  <c:v>807.2</c:v>
                </c:pt>
                <c:pt idx="5" formatCode="0">
                  <c:v>2181</c:v>
                </c:pt>
                <c:pt idx="6" formatCode="0">
                  <c:v>8705</c:v>
                </c:pt>
                <c:pt idx="7" formatCode="0">
                  <c:v>43530</c:v>
                </c:pt>
                <c:pt idx="8" formatCode="0">
                  <c:v>58630</c:v>
                </c:pt>
                <c:pt idx="9" formatCode="0">
                  <c:v>54810</c:v>
                </c:pt>
                <c:pt idx="10" formatCode="0">
                  <c:v>39350</c:v>
                </c:pt>
                <c:pt idx="11" formatCode="0">
                  <c:v>80660</c:v>
                </c:pt>
                <c:pt idx="12" formatCode="0">
                  <c:v>87640</c:v>
                </c:pt>
                <c:pt idx="13" formatCode="0">
                  <c:v>185400</c:v>
                </c:pt>
                <c:pt idx="14" formatCode="0">
                  <c:v>63240</c:v>
                </c:pt>
                <c:pt idx="15" formatCode="0">
                  <c:v>78450</c:v>
                </c:pt>
                <c:pt idx="16" formatCode="0">
                  <c:v>109600</c:v>
                </c:pt>
                <c:pt idx="17" formatCode="0">
                  <c:v>122500</c:v>
                </c:pt>
                <c:pt idx="18" formatCode="0">
                  <c:v>35810</c:v>
                </c:pt>
                <c:pt idx="19" formatCode="0">
                  <c:v>81010</c:v>
                </c:pt>
                <c:pt idx="20" formatCode="0">
                  <c:v>28070</c:v>
                </c:pt>
                <c:pt idx="21" formatCode="0">
                  <c:v>75160</c:v>
                </c:pt>
                <c:pt idx="22" formatCode="0">
                  <c:v>68470</c:v>
                </c:pt>
                <c:pt idx="23" formatCode="0">
                  <c:v>29610</c:v>
                </c:pt>
                <c:pt idx="24" formatCode="0">
                  <c:v>71800</c:v>
                </c:pt>
                <c:pt idx="25" formatCode="0">
                  <c:v>207000</c:v>
                </c:pt>
                <c:pt idx="26" formatCode="0">
                  <c:v>111700</c:v>
                </c:pt>
                <c:pt idx="27" formatCode="0">
                  <c:v>92430</c:v>
                </c:pt>
                <c:pt idx="28" formatCode="0">
                  <c:v>22010</c:v>
                </c:pt>
                <c:pt idx="29" formatCode="0">
                  <c:v>72350</c:v>
                </c:pt>
                <c:pt idx="30" formatCode="0">
                  <c:v>18540</c:v>
                </c:pt>
                <c:pt idx="31" formatCode="0">
                  <c:v>27310</c:v>
                </c:pt>
                <c:pt idx="32" formatCode="0">
                  <c:v>9704</c:v>
                </c:pt>
                <c:pt idx="33" formatCode="0">
                  <c:v>37600</c:v>
                </c:pt>
                <c:pt idx="34" formatCode="0">
                  <c:v>26510</c:v>
                </c:pt>
                <c:pt idx="35" formatCode="0">
                  <c:v>42280</c:v>
                </c:pt>
                <c:pt idx="36" formatCode="0">
                  <c:v>80660</c:v>
                </c:pt>
                <c:pt idx="37" formatCode="0">
                  <c:v>41270</c:v>
                </c:pt>
                <c:pt idx="38" formatCode="0">
                  <c:v>55900</c:v>
                </c:pt>
              </c:numCache>
            </c:numRef>
          </c:yVal>
          <c:smooth val="0"/>
          <c:extLst>
            <c:ext xmlns:c16="http://schemas.microsoft.com/office/drawing/2014/chart" uri="{C3380CC4-5D6E-409C-BE32-E72D297353CC}">
              <c16:uniqueId val="{00000003-6B69-4C10-ABC0-78ED2042553F}"/>
            </c:ext>
          </c:extLst>
        </c:ser>
        <c:ser>
          <c:idx val="2"/>
          <c:order val="4"/>
          <c:tx>
            <c:v>2.5%</c:v>
          </c:tx>
          <c:spPr>
            <a:ln w="3175">
              <a:solidFill>
                <a:srgbClr val="0000FF"/>
              </a:solidFill>
              <a:prstDash val="sysDash"/>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time'!$T$38:$T$78</c:f>
              <c:numCache>
                <c:formatCode>General</c:formatCode>
                <c:ptCount val="41"/>
                <c:pt idx="2" formatCode="0">
                  <c:v>35.67</c:v>
                </c:pt>
                <c:pt idx="3" formatCode="0">
                  <c:v>500.7</c:v>
                </c:pt>
                <c:pt idx="4" formatCode="0">
                  <c:v>109.4</c:v>
                </c:pt>
                <c:pt idx="5" formatCode="0">
                  <c:v>431.9</c:v>
                </c:pt>
                <c:pt idx="6" formatCode="0">
                  <c:v>1376</c:v>
                </c:pt>
                <c:pt idx="7" formatCode="0">
                  <c:v>32680</c:v>
                </c:pt>
                <c:pt idx="8" formatCode="0">
                  <c:v>46100</c:v>
                </c:pt>
                <c:pt idx="9" formatCode="0">
                  <c:v>43370</c:v>
                </c:pt>
                <c:pt idx="10" formatCode="0">
                  <c:v>27640</c:v>
                </c:pt>
                <c:pt idx="11" formatCode="0">
                  <c:v>65730</c:v>
                </c:pt>
                <c:pt idx="12" formatCode="0">
                  <c:v>76510</c:v>
                </c:pt>
                <c:pt idx="13" formatCode="0">
                  <c:v>177100</c:v>
                </c:pt>
                <c:pt idx="14" formatCode="0">
                  <c:v>59330</c:v>
                </c:pt>
                <c:pt idx="15" formatCode="0">
                  <c:v>74050</c:v>
                </c:pt>
                <c:pt idx="16" formatCode="0">
                  <c:v>103000</c:v>
                </c:pt>
                <c:pt idx="17" formatCode="0">
                  <c:v>117200</c:v>
                </c:pt>
                <c:pt idx="18" formatCode="0">
                  <c:v>33530</c:v>
                </c:pt>
                <c:pt idx="19" formatCode="0">
                  <c:v>76260</c:v>
                </c:pt>
                <c:pt idx="20" formatCode="0">
                  <c:v>25160</c:v>
                </c:pt>
                <c:pt idx="21" formatCode="0">
                  <c:v>67710</c:v>
                </c:pt>
                <c:pt idx="22" formatCode="0">
                  <c:v>62890</c:v>
                </c:pt>
                <c:pt idx="23" formatCode="0">
                  <c:v>26760</c:v>
                </c:pt>
                <c:pt idx="24" formatCode="0">
                  <c:v>67700</c:v>
                </c:pt>
                <c:pt idx="25" formatCode="0">
                  <c:v>200600</c:v>
                </c:pt>
                <c:pt idx="26" formatCode="0">
                  <c:v>107500</c:v>
                </c:pt>
                <c:pt idx="27" formatCode="0">
                  <c:v>89650</c:v>
                </c:pt>
                <c:pt idx="28" formatCode="0">
                  <c:v>20930</c:v>
                </c:pt>
                <c:pt idx="29" formatCode="0">
                  <c:v>70430</c:v>
                </c:pt>
                <c:pt idx="30" formatCode="0">
                  <c:v>17820</c:v>
                </c:pt>
                <c:pt idx="31" formatCode="0">
                  <c:v>25590</c:v>
                </c:pt>
                <c:pt idx="32" formatCode="0">
                  <c:v>8963</c:v>
                </c:pt>
                <c:pt idx="33" formatCode="0">
                  <c:v>36410</c:v>
                </c:pt>
                <c:pt idx="34" formatCode="0">
                  <c:v>25630</c:v>
                </c:pt>
                <c:pt idx="35" formatCode="0">
                  <c:v>40860</c:v>
                </c:pt>
                <c:pt idx="36" formatCode="0">
                  <c:v>78280</c:v>
                </c:pt>
                <c:pt idx="37" formatCode="0">
                  <c:v>39370</c:v>
                </c:pt>
                <c:pt idx="38" formatCode="0">
                  <c:v>53020</c:v>
                </c:pt>
              </c:numCache>
            </c:numRef>
          </c:yVal>
          <c:smooth val="0"/>
          <c:extLst>
            <c:ext xmlns:c16="http://schemas.microsoft.com/office/drawing/2014/chart" uri="{C3380CC4-5D6E-409C-BE32-E72D297353CC}">
              <c16:uniqueId val="{00000004-6B69-4C10-ABC0-78ED2042553F}"/>
            </c:ext>
          </c:extLst>
        </c:ser>
        <c:ser>
          <c:idx val="5"/>
          <c:order val="5"/>
          <c:spPr>
            <a:ln w="28575">
              <a:noFill/>
            </a:ln>
          </c:spPr>
          <c:marker>
            <c:symbol val="diamond"/>
            <c:size val="5"/>
            <c:spPr>
              <a:solidFill>
                <a:srgbClr val="FF0000"/>
              </a:solidFill>
              <a:ln>
                <a:solidFill>
                  <a:srgbClr val="000000"/>
                </a:solidFill>
                <a:prstDash val="solid"/>
              </a:ln>
            </c:spPr>
          </c:marker>
          <c:xVal>
            <c:numRef>
              <c:f>'SR time'!$A$38:$A$80</c:f>
              <c:numCache>
                <c:formatCode>General</c:formatCode>
                <c:ptCount val="43"/>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numCache>
            </c:numRef>
          </c:xVal>
          <c:yVal>
            <c:numRef>
              <c:f>'SR time'!$O$38:$O$80</c:f>
              <c:numCache>
                <c:formatCode>General</c:formatCode>
                <c:ptCount val="43"/>
                <c:pt idx="7" formatCode="0">
                  <c:v>178525.24166701394</c:v>
                </c:pt>
                <c:pt idx="8" formatCode="0">
                  <c:v>151575.74257081869</c:v>
                </c:pt>
                <c:pt idx="9" formatCode="0">
                  <c:v>136776.2906220789</c:v>
                </c:pt>
                <c:pt idx="10" formatCode="0">
                  <c:v>146189.43457555978</c:v>
                </c:pt>
                <c:pt idx="11" formatCode="0">
                  <c:v>182170.00619923699</c:v>
                </c:pt>
                <c:pt idx="12" formatCode="0">
                  <c:v>166207.98156742848</c:v>
                </c:pt>
                <c:pt idx="13" formatCode="0">
                  <c:v>232194.43686882878</c:v>
                </c:pt>
                <c:pt idx="14" formatCode="0">
                  <c:v>95780.772828918387</c:v>
                </c:pt>
                <c:pt idx="15" formatCode="0">
                  <c:v>103590.57490331566</c:v>
                </c:pt>
                <c:pt idx="16" formatCode="0">
                  <c:v>170337.41693792271</c:v>
                </c:pt>
                <c:pt idx="17" formatCode="0">
                  <c:v>141730.9382067828</c:v>
                </c:pt>
                <c:pt idx="18" formatCode="0">
                  <c:v>51216.799455786248</c:v>
                </c:pt>
                <c:pt idx="19" formatCode="0">
                  <c:v>122045.21471922439</c:v>
                </c:pt>
                <c:pt idx="20" formatCode="0">
                  <c:v>51587.502910040996</c:v>
                </c:pt>
                <c:pt idx="21" formatCode="0">
                  <c:v>81092.549387271414</c:v>
                </c:pt>
                <c:pt idx="22" formatCode="0">
                  <c:v>96362.433407061922</c:v>
                </c:pt>
                <c:pt idx="23" formatCode="0">
                  <c:v>48882.115243967826</c:v>
                </c:pt>
                <c:pt idx="24" formatCode="0">
                  <c:v>101991.92123860589</c:v>
                </c:pt>
                <c:pt idx="25" formatCode="0">
                  <c:v>242902.23125893663</c:v>
                </c:pt>
                <c:pt idx="26" formatCode="0">
                  <c:v>130833.62860185458</c:v>
                </c:pt>
                <c:pt idx="27" formatCode="0">
                  <c:v>105799.97365355937</c:v>
                </c:pt>
                <c:pt idx="28" formatCode="0">
                  <c:v>30988.491553444015</c:v>
                </c:pt>
                <c:pt idx="29" formatCode="0">
                  <c:v>81167.177642846495</c:v>
                </c:pt>
                <c:pt idx="30" formatCode="0">
                  <c:v>22562.348952281707</c:v>
                </c:pt>
                <c:pt idx="31" formatCode="0">
                  <c:v>30017.412667055694</c:v>
                </c:pt>
                <c:pt idx="32" formatCode="0">
                  <c:v>10909.149811889694</c:v>
                </c:pt>
                <c:pt idx="33" formatCode="0">
                  <c:v>44232.773692184754</c:v>
                </c:pt>
                <c:pt idx="34" formatCode="0">
                  <c:v>30884.228229146716</c:v>
                </c:pt>
                <c:pt idx="35" formatCode="0">
                  <c:v>46359.927201476261</c:v>
                </c:pt>
                <c:pt idx="36" formatCode="0">
                  <c:v>106934.890745561</c:v>
                </c:pt>
                <c:pt idx="37" formatCode="0">
                  <c:v>48591.674105214304</c:v>
                </c:pt>
              </c:numCache>
            </c:numRef>
          </c:yVal>
          <c:smooth val="0"/>
          <c:extLst>
            <c:ext xmlns:c16="http://schemas.microsoft.com/office/drawing/2014/chart" uri="{C3380CC4-5D6E-409C-BE32-E72D297353CC}">
              <c16:uniqueId val="{00000005-6B69-4C10-ABC0-78ED2042553F}"/>
            </c:ext>
          </c:extLst>
        </c:ser>
        <c:dLbls>
          <c:showLegendKey val="0"/>
          <c:showVal val="0"/>
          <c:showCatName val="0"/>
          <c:showSerName val="0"/>
          <c:showPercent val="0"/>
          <c:showBubbleSize val="0"/>
        </c:dLbls>
        <c:axId val="71377280"/>
        <c:axId val="71379968"/>
      </c:scatterChart>
      <c:valAx>
        <c:axId val="71377280"/>
        <c:scaling>
          <c:orientation val="minMax"/>
          <c:max val="2010"/>
          <c:min val="1965"/>
        </c:scaling>
        <c:delete val="0"/>
        <c:axPos val="b"/>
        <c:numFmt formatCode="General" sourceLinked="1"/>
        <c:majorTickMark val="out"/>
        <c:minorTickMark val="in"/>
        <c:tickLblPos val="nextTo"/>
        <c:spPr>
          <a:ln w="3175">
            <a:solidFill>
              <a:srgbClr val="000000"/>
            </a:solidFill>
            <a:prstDash val="solid"/>
          </a:ln>
        </c:spPr>
        <c:txPr>
          <a:bodyPr rot="0" vert="horz"/>
          <a:lstStyle/>
          <a:p>
            <a:pPr>
              <a:defRPr sz="1600" b="0" i="0" u="none" strike="noStrike" baseline="0">
                <a:solidFill>
                  <a:srgbClr val="000000"/>
                </a:solidFill>
                <a:latin typeface="Arial"/>
                <a:ea typeface="Arial"/>
                <a:cs typeface="Arial"/>
              </a:defRPr>
            </a:pPr>
            <a:endParaRPr lang="en-US"/>
          </a:p>
        </c:txPr>
        <c:crossAx val="71379968"/>
        <c:crosses val="autoZero"/>
        <c:crossBetween val="midCat"/>
        <c:minorUnit val="1"/>
      </c:valAx>
      <c:valAx>
        <c:axId val="71379968"/>
        <c:scaling>
          <c:orientation val="minMax"/>
          <c:max val="600000"/>
        </c:scaling>
        <c:delete val="0"/>
        <c:axPos val="l"/>
        <c:title>
          <c:tx>
            <c:rich>
              <a:bodyPr/>
              <a:lstStyle/>
              <a:p>
                <a:pPr>
                  <a:defRPr sz="1225" b="1" i="0" u="none" strike="noStrike" baseline="0">
                    <a:solidFill>
                      <a:srgbClr val="000000"/>
                    </a:solidFill>
                    <a:latin typeface="Arial"/>
                    <a:ea typeface="Arial"/>
                    <a:cs typeface="Arial"/>
                  </a:defRPr>
                </a:pPr>
                <a:r>
                  <a:rPr lang="en-US"/>
                  <a:t>Recruitment R</a:t>
                </a:r>
              </a:p>
            </c:rich>
          </c:tx>
          <c:layout>
            <c:manualLayout>
              <c:xMode val="edge"/>
              <c:yMode val="edge"/>
              <c:x val="9.5603674540682641E-3"/>
              <c:y val="0.1852266762109282"/>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71377280"/>
        <c:crosses val="autoZero"/>
        <c:crossBetween val="midCat"/>
        <c:majorUnit val="200000"/>
      </c:valAx>
      <c:spPr>
        <a:noFill/>
        <a:ln w="12700">
          <a:solidFill>
            <a:srgbClr val="808080"/>
          </a:solidFill>
          <a:prstDash val="solid"/>
        </a:ln>
      </c:spPr>
    </c:plotArea>
    <c:plotVisOnly val="1"/>
    <c:dispBlanksAs val="gap"/>
    <c:showDLblsOverMax val="0"/>
  </c:chart>
  <c:spPr>
    <a:solidFill>
      <a:srgbClr val="FFFFFF"/>
    </a:solid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6.wmf"/></Relationships>
</file>

<file path=ppt/drawings/drawing1.xml><?xml version="1.0" encoding="utf-8"?>
<c:userShapes xmlns:c="http://schemas.openxmlformats.org/drawingml/2006/chart">
  <cdr:relSizeAnchor xmlns:cdr="http://schemas.openxmlformats.org/drawingml/2006/chartDrawing">
    <cdr:from>
      <cdr:x>0.52137</cdr:x>
      <cdr:y>0.76103</cdr:y>
    </cdr:from>
    <cdr:to>
      <cdr:x>0.63899</cdr:x>
      <cdr:y>0.84636</cdr:y>
    </cdr:to>
    <cdr:sp macro="" textlink="">
      <cdr:nvSpPr>
        <cdr:cNvPr id="2" name="TextBox 14">
          <a:extLst xmlns:a="http://schemas.openxmlformats.org/drawingml/2006/main">
            <a:ext uri="{FF2B5EF4-FFF2-40B4-BE49-F238E27FC236}">
              <a16:creationId xmlns:a16="http://schemas.microsoft.com/office/drawing/2014/main" id="{08822050-04E2-4F23-A429-5E64B0B4AF2E}"/>
            </a:ext>
          </a:extLst>
        </cdr:cNvPr>
        <cdr:cNvSpPr txBox="1"/>
      </cdr:nvSpPr>
      <cdr:spPr>
        <a:xfrm xmlns:a="http://schemas.openxmlformats.org/drawingml/2006/main">
          <a:off x="4648200" y="4117331"/>
          <a:ext cx="1048685" cy="461665"/>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xmlns:a="http://schemas.openxmlformats.org/drawingml/2006/main">
          <a:r>
            <a:rPr lang="en-US" b="1" dirty="0"/>
            <a:t>     S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9939" name="Rectangle 3"/>
          <p:cNvSpPr>
            <a:spLocks noGrp="1" noChangeArrowheads="1"/>
          </p:cNvSpPr>
          <p:nvPr>
            <p:ph type="dt" sz="quarter" idx="1"/>
          </p:nvPr>
        </p:nvSpPr>
        <p:spPr bwMode="auto">
          <a:xfrm>
            <a:off x="397256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9940" name="Rectangle 4"/>
          <p:cNvSpPr>
            <a:spLocks noGrp="1" noChangeArrowheads="1"/>
          </p:cNvSpPr>
          <p:nvPr>
            <p:ph type="ftr" sz="quarter" idx="2"/>
          </p:nvPr>
        </p:nvSpPr>
        <p:spPr bwMode="auto">
          <a:xfrm>
            <a:off x="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9941" name="Rectangle 5"/>
          <p:cNvSpPr>
            <a:spLocks noGrp="1" noChangeArrowheads="1"/>
          </p:cNvSpPr>
          <p:nvPr>
            <p:ph type="sldNum" sz="quarter" idx="3"/>
          </p:nvPr>
        </p:nvSpPr>
        <p:spPr bwMode="auto">
          <a:xfrm>
            <a:off x="397256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2FA944B8-2EB4-4A26-84F6-AF34D3D1F39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97256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0582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34720" y="4416426"/>
            <a:ext cx="514096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97256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8DFD301-2B9E-4190-A1DB-5D86AAF10F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A56BCCA-5EC5-42EA-B6B5-6011DF7469B4}" type="slidenum">
              <a:rPr lang="en-US" sz="1200"/>
              <a:pPr algn="r"/>
              <a:t>1</a:t>
            </a:fld>
            <a:endParaRPr lang="en-US" sz="1200"/>
          </a:p>
        </p:txBody>
      </p:sp>
      <p:sp>
        <p:nvSpPr>
          <p:cNvPr id="279555" name="Rectangle 2"/>
          <p:cNvSpPr>
            <a:spLocks noGrp="1" noRot="1" noChangeAspect="1" noChangeArrowheads="1" noTextEdit="1"/>
          </p:cNvSpPr>
          <p:nvPr>
            <p:ph type="sldImg"/>
          </p:nvPr>
        </p:nvSpPr>
        <p:spPr>
          <a:xfrm>
            <a:off x="1181100" y="693738"/>
            <a:ext cx="4648200" cy="3486150"/>
          </a:xfrm>
          <a:ln/>
        </p:spPr>
      </p:sp>
      <p:sp>
        <p:nvSpPr>
          <p:cNvPr id="279556" name="Rectangle 3"/>
          <p:cNvSpPr>
            <a:spLocks noGrp="1" noChangeArrowheads="1"/>
          </p:cNvSpPr>
          <p:nvPr>
            <p:ph type="body" idx="1"/>
          </p:nvPr>
        </p:nvSpPr>
        <p:spPr>
          <a:xfrm>
            <a:off x="934720" y="4416425"/>
            <a:ext cx="5140960" cy="4186238"/>
          </a:xfrm>
          <a:noFill/>
          <a:ln/>
        </p:spPr>
        <p:txBody>
          <a:bodyPr/>
          <a:lstStyle/>
          <a:p>
            <a:pPr eaLnBrk="1" hangingPunct="1"/>
            <a:r>
              <a:rPr lang="en-US" dirty="0"/>
              <a:t>So without getting into Ricker vs. BH vs. other models, we’ve seen some reasons Ricker S-R may be a useful tool.</a:t>
            </a:r>
          </a:p>
          <a:p>
            <a:pPr eaLnBrk="1" hangingPunct="1"/>
            <a:endParaRPr lang="en-US" dirty="0"/>
          </a:p>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10</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Effect of changing </a:t>
            </a:r>
            <a:r>
              <a:rPr lang="en-US" b="1" dirty="0"/>
              <a:t>slope</a:t>
            </a:r>
            <a:r>
              <a:rPr lang="en-US" dirty="0"/>
              <a:t> term (beta)</a:t>
            </a:r>
          </a:p>
          <a:p>
            <a:pPr eaLnBrk="1" hangingPunct="1"/>
            <a:endParaRPr lang="en-US" dirty="0"/>
          </a:p>
          <a:p>
            <a:pPr eaLnBrk="1" hangingPunct="1"/>
            <a:r>
              <a:rPr lang="en-US" b="1" dirty="0"/>
              <a:t>Notice all R vs S curves have same trajectory at origin – why? (same alpha)</a:t>
            </a:r>
          </a:p>
          <a:p>
            <a:pPr eaLnBrk="1" hangingPunct="1"/>
            <a:r>
              <a:rPr lang="en-US" b="1" dirty="0"/>
              <a:t>Also notice all R vs S curves have similar “shape” – think of beta as what scales the curve up or down (inflates/deflates?)</a:t>
            </a:r>
          </a:p>
          <a:p>
            <a:pPr eaLnBrk="1" hangingPunct="1"/>
            <a:endParaRPr lang="en-US" b="1" dirty="0"/>
          </a:p>
          <a:p>
            <a:pPr eaLnBrk="1" hangingPunct="1"/>
            <a:r>
              <a:rPr lang="en-US" b="1" dirty="0"/>
              <a:t>large beta</a:t>
            </a:r>
            <a:r>
              <a:rPr lang="en-US" dirty="0"/>
              <a:t>, R/S falls off quickly, reaches equilibrium at small population sizes</a:t>
            </a:r>
          </a:p>
          <a:p>
            <a:pPr eaLnBrk="1" hangingPunct="1"/>
            <a:r>
              <a:rPr lang="en-US" b="1" dirty="0"/>
              <a:t>small beta</a:t>
            </a:r>
            <a:r>
              <a:rPr lang="en-US" dirty="0"/>
              <a:t>, R/S falls off more slowly, R peaks at higher S, equilibrium is larger</a:t>
            </a:r>
          </a:p>
          <a:p>
            <a:pPr eaLnBrk="1" hangingPunct="1"/>
            <a:endParaRPr lang="en-US" dirty="0"/>
          </a:p>
          <a:p>
            <a:pPr eaLnBrk="1" hangingPunct="1"/>
            <a:r>
              <a:rPr lang="en-US" dirty="0"/>
              <a:t>if </a:t>
            </a:r>
            <a:r>
              <a:rPr lang="en-US" b="1" dirty="0"/>
              <a:t>alpha</a:t>
            </a:r>
            <a:r>
              <a:rPr lang="en-US" dirty="0"/>
              <a:t> determines </a:t>
            </a:r>
            <a:r>
              <a:rPr lang="en-US" b="1" dirty="0"/>
              <a:t>shape</a:t>
            </a:r>
            <a:r>
              <a:rPr lang="en-US" dirty="0"/>
              <a:t> of the curve and the </a:t>
            </a:r>
            <a:r>
              <a:rPr lang="en-US" b="1" dirty="0"/>
              <a:t>productivity</a:t>
            </a:r>
            <a:r>
              <a:rPr lang="en-US" dirty="0"/>
              <a:t>, </a:t>
            </a:r>
          </a:p>
          <a:p>
            <a:pPr eaLnBrk="1" hangingPunct="1"/>
            <a:r>
              <a:rPr lang="en-US" b="1" dirty="0"/>
              <a:t>beta</a:t>
            </a:r>
            <a:r>
              <a:rPr lang="en-US" dirty="0"/>
              <a:t> determines the </a:t>
            </a:r>
            <a:r>
              <a:rPr lang="en-US" b="1" dirty="0"/>
              <a:t>size</a:t>
            </a:r>
            <a:r>
              <a:rPr lang="en-US" dirty="0"/>
              <a:t> of the curve and the </a:t>
            </a:r>
            <a:r>
              <a:rPr lang="en-US" b="1" dirty="0"/>
              <a:t>size</a:t>
            </a:r>
            <a:r>
              <a:rPr lang="en-US" dirty="0"/>
              <a:t> of the population</a:t>
            </a:r>
          </a:p>
          <a:p>
            <a:pPr eaLnBrk="1" hangingPunct="1"/>
            <a:endParaRPr lang="en-US" dirty="0"/>
          </a:p>
          <a:p>
            <a:pPr eaLnBrk="1" hangingPunct="1"/>
            <a:endParaRPr lang="en-US" dirty="0"/>
          </a:p>
        </p:txBody>
      </p:sp>
    </p:spTree>
    <p:extLst>
      <p:ext uri="{BB962C8B-B14F-4D97-AF65-F5344CB8AC3E}">
        <p14:creationId xmlns:p14="http://schemas.microsoft.com/office/powerpoint/2010/main" val="2561036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99BBBE1F-42A1-4EA6-B77E-4EDDCCFBD5C3}" type="slidenum">
              <a:rPr lang="en-US" sz="1200"/>
              <a:pPr algn="r"/>
              <a:t>102</a:t>
            </a:fld>
            <a:endParaRPr lang="en-US" sz="1200"/>
          </a:p>
        </p:txBody>
      </p:sp>
      <p:sp>
        <p:nvSpPr>
          <p:cNvPr id="369667" name="Rectangle 2"/>
          <p:cNvSpPr>
            <a:spLocks noGrp="1" noRot="1" noChangeAspect="1" noChangeArrowheads="1" noTextEdit="1"/>
          </p:cNvSpPr>
          <p:nvPr>
            <p:ph type="sldImg"/>
          </p:nvPr>
        </p:nvSpPr>
        <p:spPr>
          <a:xfrm>
            <a:off x="1181100" y="693738"/>
            <a:ext cx="4648200" cy="3486150"/>
          </a:xfrm>
          <a:ln/>
        </p:spPr>
      </p:sp>
      <p:sp>
        <p:nvSpPr>
          <p:cNvPr id="369668"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If we look at coverage, we see that the intervals from State-Space generally wider, more realistic</a:t>
            </a:r>
          </a:p>
          <a:p>
            <a:pPr eaLnBrk="1" hangingPunct="1"/>
            <a:endParaRPr lang="en-US" sz="1400" dirty="0"/>
          </a:p>
          <a:p>
            <a:pPr eaLnBrk="1" hangingPunct="1"/>
            <a:r>
              <a:rPr lang="en-US" sz="1400" dirty="0"/>
              <a:t>Better coverage- 87% versus 47% of intervals contained true value (for many more datasets than are pictured here)</a:t>
            </a:r>
          </a:p>
          <a:p>
            <a:pPr eaLnBrk="1" hangingPunct="1"/>
            <a:endParaRPr lang="en-US" sz="1400" dirty="0"/>
          </a:p>
          <a:p>
            <a:pPr eaLnBrk="1" hangingPunct="1"/>
            <a:endParaRPr lang="en-US" sz="1400"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40BFEA0-7481-4BE2-BDF4-77A17FF31536}" type="slidenum">
              <a:rPr lang="en-US" sz="1200"/>
              <a:pPr algn="r"/>
              <a:t>103</a:t>
            </a:fld>
            <a:endParaRPr lang="en-US" sz="1200"/>
          </a:p>
        </p:txBody>
      </p:sp>
      <p:sp>
        <p:nvSpPr>
          <p:cNvPr id="370691" name="Rectangle 2"/>
          <p:cNvSpPr>
            <a:spLocks noGrp="1" noRot="1" noChangeAspect="1" noChangeArrowheads="1" noTextEdit="1"/>
          </p:cNvSpPr>
          <p:nvPr>
            <p:ph type="sldImg"/>
          </p:nvPr>
        </p:nvSpPr>
        <p:spPr>
          <a:xfrm>
            <a:off x="1181100" y="693738"/>
            <a:ext cx="4648200" cy="3486150"/>
          </a:xfrm>
          <a:ln/>
        </p:spPr>
      </p:sp>
      <p:sp>
        <p:nvSpPr>
          <p:cNvPr id="370692"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One very interesting thing about incorporating measurement error:</a:t>
            </a:r>
          </a:p>
          <a:p>
            <a:pPr eaLnBrk="1" hangingPunct="1"/>
            <a:endParaRPr lang="en-US" sz="1400" dirty="0"/>
          </a:p>
          <a:p>
            <a:pPr eaLnBrk="1" hangingPunct="1"/>
            <a:r>
              <a:rPr lang="en-US" sz="1400" dirty="0"/>
              <a:t>In a </a:t>
            </a:r>
            <a:r>
              <a:rPr lang="en-US" sz="1400" b="1" dirty="0"/>
              <a:t>real dataset, the amount of </a:t>
            </a:r>
            <a:r>
              <a:rPr lang="en-US" sz="1400" b="1" dirty="0" err="1"/>
              <a:t>meas</a:t>
            </a:r>
            <a:r>
              <a:rPr lang="en-US" sz="1400" b="1" dirty="0"/>
              <a:t> error differs for each point, in each direction</a:t>
            </a:r>
          </a:p>
          <a:p>
            <a:pPr eaLnBrk="1" hangingPunct="1"/>
            <a:endParaRPr lang="en-US" sz="1400" b="1" dirty="0"/>
          </a:p>
          <a:p>
            <a:pPr eaLnBrk="1" hangingPunct="1"/>
            <a:r>
              <a:rPr lang="en-US" sz="1400" b="1" dirty="0"/>
              <a:t>(Data points </a:t>
            </a:r>
            <a:r>
              <a:rPr lang="en-US" sz="1400" dirty="0"/>
              <a:t>used to estimate Ricker curve </a:t>
            </a:r>
            <a:r>
              <a:rPr lang="en-US" sz="1400" b="1" dirty="0"/>
              <a:t>not all created equal)</a:t>
            </a:r>
          </a:p>
          <a:p>
            <a:pPr eaLnBrk="1" hangingPunct="1"/>
            <a:endParaRPr lang="en-US" sz="1400" b="1" dirty="0"/>
          </a:p>
          <a:p>
            <a:pPr eaLnBrk="1" hangingPunct="1"/>
            <a:r>
              <a:rPr lang="en-US" sz="1400" b="1" dirty="0"/>
              <a:t>If you specify the amount of measurement error for each observation,</a:t>
            </a:r>
          </a:p>
          <a:p>
            <a:pPr eaLnBrk="1" hangingPunct="1"/>
            <a:r>
              <a:rPr lang="en-US" sz="1400" dirty="0"/>
              <a:t>their</a:t>
            </a:r>
            <a:r>
              <a:rPr lang="en-US" sz="1400" b="1" dirty="0"/>
              <a:t> differential information content</a:t>
            </a:r>
            <a:r>
              <a:rPr lang="en-US" sz="1400" dirty="0"/>
              <a:t> is </a:t>
            </a:r>
            <a:r>
              <a:rPr lang="en-US" sz="1400" b="1" dirty="0"/>
              <a:t>automatically taken into consideration</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fld id="{CB9170A6-9841-4474-B1D1-D5CF6D862F4F}" type="slidenum">
              <a:rPr lang="en-US" smtClean="0"/>
              <a:pPr/>
              <a:t>104</a:t>
            </a:fld>
            <a:endParaRPr lang="en-US"/>
          </a:p>
        </p:txBody>
      </p:sp>
      <p:sp>
        <p:nvSpPr>
          <p:cNvPr id="371715" name="Rectangle 7"/>
          <p:cNvSpPr txBox="1">
            <a:spLocks noGrp="1" noChangeArrowheads="1"/>
          </p:cNvSpPr>
          <p:nvPr/>
        </p:nvSpPr>
        <p:spPr bwMode="auto">
          <a:xfrm>
            <a:off x="3972560" y="8832850"/>
            <a:ext cx="3037840" cy="463550"/>
          </a:xfrm>
          <a:prstGeom prst="rect">
            <a:avLst/>
          </a:prstGeom>
          <a:noFill/>
          <a:ln w="9525">
            <a:noFill/>
            <a:miter lim="800000"/>
            <a:headEnd/>
            <a:tailEnd/>
          </a:ln>
        </p:spPr>
        <p:txBody>
          <a:bodyPr anchor="b"/>
          <a:lstStyle/>
          <a:p>
            <a:pPr algn="r"/>
            <a:fld id="{753BD4C2-5D9C-4C77-9375-22F466597D6D}" type="slidenum">
              <a:rPr lang="en-US" sz="1200"/>
              <a:pPr algn="r"/>
              <a:t>104</a:t>
            </a:fld>
            <a:endParaRPr lang="en-US" sz="1200"/>
          </a:p>
        </p:txBody>
      </p:sp>
      <p:sp>
        <p:nvSpPr>
          <p:cNvPr id="371716" name="Rectangle 2"/>
          <p:cNvSpPr>
            <a:spLocks noGrp="1" noRot="1" noChangeAspect="1" noChangeArrowheads="1" noTextEdit="1"/>
          </p:cNvSpPr>
          <p:nvPr>
            <p:ph type="sldImg"/>
          </p:nvPr>
        </p:nvSpPr>
        <p:spPr>
          <a:ln/>
        </p:spPr>
      </p:sp>
      <p:sp>
        <p:nvSpPr>
          <p:cNvPr id="371717" name="Rectangle 3"/>
          <p:cNvSpPr>
            <a:spLocks noGrp="1" noChangeArrowheads="1"/>
          </p:cNvSpPr>
          <p:nvPr>
            <p:ph type="body" idx="1"/>
          </p:nvPr>
        </p:nvSpPr>
        <p:spPr>
          <a:noFill/>
          <a:ln/>
        </p:spPr>
        <p:txBody>
          <a:bodyPr/>
          <a:lstStyle/>
          <a:p>
            <a:pPr eaLnBrk="1" hangingPunct="1"/>
            <a:r>
              <a:rPr lang="en-US" sz="1400" dirty="0"/>
              <a:t>It’s particularly important to be able to do this with reconstructed escapement estimates</a:t>
            </a:r>
          </a:p>
          <a:p>
            <a:endParaRPr lang="en-US" sz="1400" dirty="0"/>
          </a:p>
          <a:p>
            <a:r>
              <a:rPr lang="en-US" sz="1400" dirty="0"/>
              <a:t>Often old estimates less precise than recent ones, and it’s important to weight the data appropriately</a:t>
            </a:r>
          </a:p>
          <a:p>
            <a:r>
              <a:rPr lang="en-US" sz="1400" dirty="0"/>
              <a:t>State-Space modeling allows for this, and classical methods do not</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9222021D-5D59-49E7-9826-728A05BEADFE}" type="slidenum">
              <a:rPr lang="en-US" sz="1200"/>
              <a:pPr algn="r"/>
              <a:t>105</a:t>
            </a:fld>
            <a:endParaRPr lang="en-US" sz="1200"/>
          </a:p>
        </p:txBody>
      </p:sp>
      <p:sp>
        <p:nvSpPr>
          <p:cNvPr id="372739" name="Rectangle 2"/>
          <p:cNvSpPr>
            <a:spLocks noGrp="1" noRot="1" noChangeAspect="1" noChangeArrowheads="1" noTextEdit="1"/>
          </p:cNvSpPr>
          <p:nvPr>
            <p:ph type="sldImg"/>
          </p:nvPr>
        </p:nvSpPr>
        <p:spPr>
          <a:xfrm>
            <a:off x="1181100" y="693738"/>
            <a:ext cx="4648200" cy="3486150"/>
          </a:xfrm>
          <a:ln/>
        </p:spPr>
      </p:sp>
      <p:sp>
        <p:nvSpPr>
          <p:cNvPr id="37274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It turns out that Serial Correlation </a:t>
            </a:r>
            <a:r>
              <a:rPr lang="en-US" sz="1400" dirty="0"/>
              <a:t>is</a:t>
            </a:r>
            <a:r>
              <a:rPr lang="en-US" sz="1400" b="1" dirty="0"/>
              <a:t> easy to model also</a:t>
            </a:r>
          </a:p>
          <a:p>
            <a:pPr eaLnBrk="1" hangingPunct="1"/>
            <a:endParaRPr lang="en-US" sz="1400" b="1" dirty="0"/>
          </a:p>
          <a:p>
            <a:pPr eaLnBrk="1" hangingPunct="1"/>
            <a:r>
              <a:rPr lang="en-US" sz="1400" b="1" dirty="0"/>
              <a:t>Remember: if you can express the model, you can fit the model</a:t>
            </a:r>
          </a:p>
          <a:p>
            <a:pPr eaLnBrk="1" hangingPunct="1"/>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C16508D0-C0AA-43BB-859B-2CB496636DEF}" type="slidenum">
              <a:rPr lang="en-US" sz="1200"/>
              <a:pPr algn="r"/>
              <a:t>106</a:t>
            </a:fld>
            <a:endParaRPr lang="en-US" sz="1200"/>
          </a:p>
        </p:txBody>
      </p:sp>
      <p:sp>
        <p:nvSpPr>
          <p:cNvPr id="373763" name="Rectangle 2"/>
          <p:cNvSpPr>
            <a:spLocks noGrp="1" noRot="1" noChangeAspect="1" noChangeArrowheads="1" noTextEdit="1"/>
          </p:cNvSpPr>
          <p:nvPr>
            <p:ph type="sldImg"/>
          </p:nvPr>
        </p:nvSpPr>
        <p:spPr>
          <a:xfrm>
            <a:off x="1181100" y="693738"/>
            <a:ext cx="4648200" cy="3486150"/>
          </a:xfrm>
          <a:ln/>
        </p:spPr>
      </p:sp>
      <p:sp>
        <p:nvSpPr>
          <p:cNvPr id="37376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Here’s a new flowchart</a:t>
            </a:r>
          </a:p>
          <a:p>
            <a:pPr eaLnBrk="1" hangingPunct="1"/>
            <a:endParaRPr lang="en-US" sz="1400" dirty="0"/>
          </a:p>
          <a:p>
            <a:pPr eaLnBrk="1" hangingPunct="1"/>
            <a:r>
              <a:rPr lang="en-US" sz="1400" b="1" dirty="0"/>
              <a:t>You’ll notice two new parameters </a:t>
            </a:r>
            <a:r>
              <a:rPr lang="en-US" sz="1400" dirty="0"/>
              <a:t>for AR coefficient </a:t>
            </a:r>
            <a:r>
              <a:rPr lang="en-US" sz="1400" b="1" dirty="0"/>
              <a:t>phi</a:t>
            </a:r>
            <a:r>
              <a:rPr lang="en-US" sz="1400" dirty="0"/>
              <a:t> and the </a:t>
            </a:r>
            <a:r>
              <a:rPr lang="en-US" sz="1400" b="1" dirty="0"/>
              <a:t>first residual</a:t>
            </a:r>
          </a:p>
          <a:p>
            <a:pPr eaLnBrk="1" hangingPunct="1"/>
            <a:endParaRPr lang="en-US" sz="1400" b="1" dirty="0"/>
          </a:p>
          <a:p>
            <a:pPr eaLnBrk="1" hangingPunct="1"/>
            <a:r>
              <a:rPr lang="en-US" sz="1400" b="1" dirty="0"/>
              <a:t>Starts to feel like statistical </a:t>
            </a:r>
            <a:r>
              <a:rPr lang="en-US" sz="1400" b="1" dirty="0" err="1"/>
              <a:t>tinkertoys</a:t>
            </a:r>
            <a:r>
              <a:rPr lang="en-US" sz="1400" b="1" dirty="0"/>
              <a:t> – whatever is appropriate to add, you can add!</a:t>
            </a:r>
            <a:endParaRPr lang="en-US" sz="1400" dirty="0"/>
          </a:p>
          <a:p>
            <a:pPr eaLnBrk="1" hangingPunct="1"/>
            <a:endParaRPr lang="en-US" sz="1400"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I appreciate about State-Space models is they “tell the story” of the process and the resulting data</a:t>
            </a:r>
          </a:p>
          <a:p>
            <a:endParaRPr lang="en-US" dirty="0"/>
          </a:p>
          <a:p>
            <a:r>
              <a:rPr lang="en-US" dirty="0"/>
              <a:t>Here’s a fairly complex example where the model had a lot of pieces!</a:t>
            </a:r>
          </a:p>
          <a:p>
            <a:endParaRPr lang="en-US" dirty="0"/>
          </a:p>
          <a:p>
            <a:r>
              <a:rPr lang="en-US" dirty="0"/>
              <a:t>First, notice that we had multiple indicators of run size</a:t>
            </a:r>
          </a:p>
          <a:p>
            <a:pPr marL="171450" indent="-171450">
              <a:buFontTx/>
              <a:buChar char="-"/>
            </a:pPr>
            <a:r>
              <a:rPr lang="en-US" dirty="0"/>
              <a:t>all at different points of the river</a:t>
            </a:r>
          </a:p>
          <a:p>
            <a:pPr marL="171450" indent="-171450">
              <a:buFontTx/>
              <a:buChar char="-"/>
            </a:pPr>
            <a:r>
              <a:rPr lang="en-US" dirty="0"/>
              <a:t>All with measurement error</a:t>
            </a:r>
          </a:p>
          <a:p>
            <a:pPr marL="171450" indent="-171450">
              <a:buFontTx/>
              <a:buChar char="-"/>
            </a:pPr>
            <a:r>
              <a:rPr lang="en-US" dirty="0"/>
              <a:t>And all with different degrees of measurement error!</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107</a:t>
            </a:fld>
            <a:endParaRPr lang="en-US"/>
          </a:p>
        </p:txBody>
      </p:sp>
    </p:spTree>
    <p:extLst>
      <p:ext uri="{BB962C8B-B14F-4D97-AF65-F5344CB8AC3E}">
        <p14:creationId xmlns:p14="http://schemas.microsoft.com/office/powerpoint/2010/main" val="29464582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we allowed for</a:t>
            </a:r>
          </a:p>
          <a:p>
            <a:pPr marL="171450" indent="-171450">
              <a:buFontTx/>
              <a:buChar char="-"/>
            </a:pPr>
            <a:r>
              <a:rPr lang="en-US" dirty="0"/>
              <a:t>Serial autocorrelation</a:t>
            </a:r>
          </a:p>
          <a:p>
            <a:pPr marL="171450" indent="-171450">
              <a:buFontTx/>
              <a:buChar char="-"/>
            </a:pPr>
            <a:r>
              <a:rPr lang="en-US" dirty="0"/>
              <a:t>Missing data</a:t>
            </a:r>
          </a:p>
          <a:p>
            <a:pPr marL="171450" indent="-171450">
              <a:buFontTx/>
              <a:buChar char="-"/>
            </a:pPr>
            <a:r>
              <a:rPr lang="en-US" dirty="0"/>
              <a:t>Trending age at maturity</a:t>
            </a:r>
          </a:p>
          <a:p>
            <a:pPr marL="171450" indent="-171450">
              <a:buFontTx/>
              <a:buChar char="-"/>
            </a:pPr>
            <a:r>
              <a:rPr lang="en-US" dirty="0"/>
              <a:t>Changes in regulations that changed the reliability of our data</a:t>
            </a:r>
          </a:p>
          <a:p>
            <a:pPr marL="171450" indent="-171450">
              <a:buFontTx/>
              <a:buChar char="-"/>
            </a:pPr>
            <a:endParaRPr lang="en-US" dirty="0"/>
          </a:p>
          <a:p>
            <a:pPr marL="0" indent="0">
              <a:buFontTx/>
              <a:buNone/>
            </a:pPr>
            <a:r>
              <a:rPr lang="en-US" dirty="0"/>
              <a:t>The big take-home for this whole section on model-building:</a:t>
            </a:r>
          </a:p>
          <a:p>
            <a:pPr marL="0" indent="0">
              <a:buFontTx/>
              <a:buNone/>
            </a:pPr>
            <a:r>
              <a:rPr lang="en-US" b="1" dirty="0"/>
              <a:t>The more closely your statistical model reflects the real process, the better your inferences will be.</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108</a:t>
            </a:fld>
            <a:endParaRPr lang="en-US"/>
          </a:p>
        </p:txBody>
      </p:sp>
    </p:spTree>
    <p:extLst>
      <p:ext uri="{BB962C8B-B14F-4D97-AF65-F5344CB8AC3E}">
        <p14:creationId xmlns:p14="http://schemas.microsoft.com/office/powerpoint/2010/main" val="42212493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27F79004-76AF-4690-AFE5-C9E8A11FF5D2}" type="slidenum">
              <a:rPr lang="en-US" sz="1200"/>
              <a:pPr algn="r"/>
              <a:t>109</a:t>
            </a:fld>
            <a:endParaRPr lang="en-US" sz="1200"/>
          </a:p>
        </p:txBody>
      </p:sp>
      <p:sp>
        <p:nvSpPr>
          <p:cNvPr id="379907" name="Rectangle 2"/>
          <p:cNvSpPr>
            <a:spLocks noGrp="1" noRot="1" noChangeAspect="1" noChangeArrowheads="1" noTextEdit="1"/>
          </p:cNvSpPr>
          <p:nvPr>
            <p:ph type="sldImg"/>
          </p:nvPr>
        </p:nvSpPr>
        <p:spPr>
          <a:xfrm>
            <a:off x="1181100" y="693738"/>
            <a:ext cx="4648200" cy="3486150"/>
          </a:xfrm>
          <a:ln/>
        </p:spPr>
      </p:sp>
      <p:sp>
        <p:nvSpPr>
          <p:cNvPr id="37990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Remember priors?</a:t>
            </a:r>
          </a:p>
          <a:p>
            <a:pPr eaLnBrk="1" hangingPunct="1"/>
            <a:r>
              <a:rPr lang="en-US" sz="1400" b="1" dirty="0"/>
              <a:t>Another nice thing about using a Bayesian framework is we can add information to the priors if we want!</a:t>
            </a:r>
          </a:p>
          <a:p>
            <a:pPr eaLnBrk="1" hangingPunct="1"/>
            <a:endParaRPr lang="en-US" sz="1400" b="1" dirty="0"/>
          </a:p>
          <a:p>
            <a:pPr eaLnBrk="1" hangingPunct="1"/>
            <a:r>
              <a:rPr lang="en-US" sz="1400" b="1" dirty="0"/>
              <a:t>Until now, we’ve been using flat, uniform priors, but we certainly don’t have to if we have better information</a:t>
            </a:r>
          </a:p>
          <a:p>
            <a:pPr eaLnBrk="1" hangingPunct="1"/>
            <a:endParaRPr lang="en-US" sz="1400" b="1" dirty="0"/>
          </a:p>
          <a:p>
            <a:pPr eaLnBrk="1" hangingPunct="1"/>
            <a:r>
              <a:rPr lang="en-US" sz="1400" b="1" dirty="0"/>
              <a:t>Note: are these priors really non-informative?  Could make a case that we’re already adding information by placing bounds on them</a:t>
            </a:r>
          </a:p>
          <a:p>
            <a:pPr eaLnBrk="1" hangingPunct="1"/>
            <a:endParaRPr lang="en-US" sz="1400" b="1"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0407D6C-E4FB-4182-B47E-10B167387411}" type="slidenum">
              <a:rPr lang="en-US" sz="1200"/>
              <a:pPr algn="r"/>
              <a:t>110</a:t>
            </a:fld>
            <a:endParaRPr lang="en-US" sz="1200"/>
          </a:p>
        </p:txBody>
      </p:sp>
      <p:sp>
        <p:nvSpPr>
          <p:cNvPr id="380931" name="Rectangle 2"/>
          <p:cNvSpPr>
            <a:spLocks noGrp="1" noRot="1" noChangeAspect="1" noChangeArrowheads="1" noTextEdit="1"/>
          </p:cNvSpPr>
          <p:nvPr>
            <p:ph type="sldImg"/>
          </p:nvPr>
        </p:nvSpPr>
        <p:spPr>
          <a:xfrm>
            <a:off x="1181100" y="693738"/>
            <a:ext cx="4648200" cy="3486150"/>
          </a:xfrm>
          <a:ln/>
        </p:spPr>
      </p:sp>
      <p:sp>
        <p:nvSpPr>
          <p:cNvPr id="38093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As an example, we could totally use a flat prior for productivity, in which case the posterior would match the likelihood</a:t>
            </a:r>
          </a:p>
          <a:p>
            <a:pPr eaLnBrk="1" hangingPunct="1"/>
            <a:endParaRPr lang="en-US" sz="1400" b="1" dirty="0"/>
          </a:p>
          <a:p>
            <a:pPr eaLnBrk="1" hangingPunct="1"/>
            <a:r>
              <a:rPr lang="en-US" sz="1400" b="1" dirty="0"/>
              <a:t>Which makes sense, right?</a:t>
            </a:r>
          </a:p>
          <a:p>
            <a:pPr eaLnBrk="1" hangingPunct="1"/>
            <a:r>
              <a:rPr lang="en-US" sz="1400" b="1" dirty="0"/>
              <a:t>Posterior = Likelihood X Prior</a:t>
            </a:r>
          </a:p>
          <a:p>
            <a:pPr eaLnBrk="1" hangingPunct="1"/>
            <a:endParaRPr lang="en-US" sz="1400" b="1" dirty="0"/>
          </a:p>
          <a:p>
            <a:pPr eaLnBrk="1" hangingPunct="1"/>
            <a:r>
              <a:rPr lang="en-US" sz="1400" b="1" dirty="0"/>
              <a:t>Or, if we don’t have existing information, then our updated information is just the information in the data</a:t>
            </a:r>
          </a:p>
          <a:p>
            <a:pPr eaLnBrk="1" hangingPunct="1"/>
            <a:endParaRPr lang="en-US" sz="1400" b="1" dirty="0"/>
          </a:p>
          <a:p>
            <a:pPr eaLnBrk="1" hangingPunct="1"/>
            <a:r>
              <a:rPr lang="en-US" sz="1400" b="1" dirty="0"/>
              <a:t>[click]</a:t>
            </a:r>
          </a:p>
          <a:p>
            <a:pPr eaLnBrk="1" hangingPunct="1"/>
            <a:endParaRPr lang="en-US" sz="1400" b="1" dirty="0"/>
          </a:p>
          <a:p>
            <a:pPr eaLnBrk="1" hangingPunct="1"/>
            <a:r>
              <a:rPr lang="en-US" sz="1400" b="1" dirty="0"/>
              <a:t>But (and I’m talking to a room full of biologists) what do we really think about a log alpha of 8 or 10?  </a:t>
            </a:r>
          </a:p>
          <a:p>
            <a:pPr eaLnBrk="1" hangingPunct="1"/>
            <a:r>
              <a:rPr lang="en-US" sz="1400" b="1" dirty="0"/>
              <a:t>Something like 1 or 2 is much more likely, right?</a:t>
            </a:r>
          </a:p>
          <a:p>
            <a:pPr eaLnBrk="1" hangingPunct="1"/>
            <a:endParaRPr lang="en-US" sz="1400" b="1" dirty="0"/>
          </a:p>
          <a:p>
            <a:pPr eaLnBrk="1" hangingPunct="1"/>
            <a:r>
              <a:rPr lang="en-US" sz="1400" dirty="0"/>
              <a:t>Let’s say we have the information that </a:t>
            </a:r>
            <a:r>
              <a:rPr lang="en-US" sz="1400" b="1" dirty="0"/>
              <a:t>other sockeye stocks</a:t>
            </a:r>
            <a:r>
              <a:rPr lang="en-US" sz="1400" dirty="0"/>
              <a:t> like Egegik have </a:t>
            </a:r>
            <a:r>
              <a:rPr lang="en-US" sz="1400" dirty="0" err="1"/>
              <a:t>lnalpha</a:t>
            </a:r>
            <a:r>
              <a:rPr lang="en-US" sz="1400" dirty="0"/>
              <a:t> that are </a:t>
            </a:r>
            <a:r>
              <a:rPr lang="en-US" sz="1400" b="1" dirty="0"/>
              <a:t>centered around 1.4</a:t>
            </a:r>
            <a:r>
              <a:rPr lang="en-US" sz="1400" dirty="0"/>
              <a:t> with a SD of 0.35</a:t>
            </a:r>
          </a:p>
          <a:p>
            <a:pPr eaLnBrk="1" hangingPunct="1"/>
            <a:r>
              <a:rPr lang="en-US" sz="1400" dirty="0"/>
              <a:t>We can incorporate that if we want!</a:t>
            </a:r>
          </a:p>
          <a:p>
            <a:pPr eaLnBrk="1" hangingPunct="1"/>
            <a:r>
              <a:rPr lang="en-US" sz="1400" dirty="0"/>
              <a:t>Notice the posterior gets much narrower, and “splits the difference” between the likelihood and the prior</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FC0F84A1-B772-4C7A-9FD7-AE099D03A875}" type="slidenum">
              <a:rPr lang="en-US" sz="1200"/>
              <a:pPr algn="r"/>
              <a:t>111</a:t>
            </a:fld>
            <a:endParaRPr lang="en-US" sz="1200"/>
          </a:p>
        </p:txBody>
      </p:sp>
      <p:sp>
        <p:nvSpPr>
          <p:cNvPr id="381955" name="Rectangle 2"/>
          <p:cNvSpPr>
            <a:spLocks noGrp="1" noRot="1" noChangeAspect="1" noChangeArrowheads="1" noTextEdit="1"/>
          </p:cNvSpPr>
          <p:nvPr>
            <p:ph type="sldImg"/>
          </p:nvPr>
        </p:nvSpPr>
        <p:spPr>
          <a:xfrm>
            <a:off x="1181100" y="693738"/>
            <a:ext cx="4648200" cy="3486150"/>
          </a:xfrm>
          <a:ln/>
        </p:spPr>
      </p:sp>
      <p:sp>
        <p:nvSpPr>
          <p:cNvPr id="381956" name="Rectangle 3"/>
          <p:cNvSpPr>
            <a:spLocks noGrp="1" noChangeArrowheads="1"/>
          </p:cNvSpPr>
          <p:nvPr>
            <p:ph type="body" idx="1"/>
          </p:nvPr>
        </p:nvSpPr>
        <p:spPr>
          <a:xfrm>
            <a:off x="934720" y="4416425"/>
            <a:ext cx="5140960" cy="4186238"/>
          </a:xfrm>
          <a:noFill/>
          <a:ln/>
        </p:spPr>
        <p:txBody>
          <a:bodyPr/>
          <a:lstStyle/>
          <a:p>
            <a:pPr eaLnBrk="1" hangingPunct="1"/>
            <a:r>
              <a:rPr lang="en-US" dirty="0"/>
              <a:t>Another tool afforded by Bayesian methods is hierarchical modeling</a:t>
            </a:r>
          </a:p>
          <a:p>
            <a:pPr eaLnBrk="1" hangingPunct="1"/>
            <a:endParaRPr lang="en-US" dirty="0"/>
          </a:p>
          <a:p>
            <a:pPr eaLnBrk="1" hangingPunct="1"/>
            <a:r>
              <a:rPr lang="en-US" dirty="0"/>
              <a:t>if we were to assume a collection similar stocks will have similar productivity, can model the whole collection according to some underlying distribution</a:t>
            </a:r>
          </a:p>
          <a:p>
            <a:pPr eaLnBrk="1" hangingPunct="1"/>
            <a:endParaRPr lang="en-US" dirty="0"/>
          </a:p>
          <a:p>
            <a:pPr eaLnBrk="1" hangingPunct="1"/>
            <a:r>
              <a:rPr lang="en-US" dirty="0"/>
              <a:t>In this case, let’s say we expect Bristol Bay sockeye stocks to be similar</a:t>
            </a:r>
          </a:p>
          <a:p>
            <a:pPr marL="171450" indent="-171450" eaLnBrk="1" hangingPunct="1">
              <a:buFontTx/>
              <a:buChar char="-"/>
            </a:pPr>
            <a:r>
              <a:rPr lang="en-US" dirty="0"/>
              <a:t>With some overall mean</a:t>
            </a:r>
          </a:p>
          <a:p>
            <a:pPr marL="171450" indent="-171450" eaLnBrk="1" hangingPunct="1">
              <a:buFontTx/>
              <a:buChar char="-"/>
            </a:pPr>
            <a:r>
              <a:rPr lang="en-US" dirty="0"/>
              <a:t>And with some variance </a:t>
            </a:r>
            <a:r>
              <a:rPr lang="en-US" b="1" dirty="0"/>
              <a:t>between</a:t>
            </a:r>
            <a:r>
              <a:rPr lang="en-US" b="0" dirty="0"/>
              <a:t> them</a:t>
            </a:r>
          </a:p>
          <a:p>
            <a:pPr marL="171450" indent="-171450" eaLnBrk="1" hangingPunct="1">
              <a:buFontTx/>
              <a:buChar char="-"/>
            </a:pPr>
            <a:endParaRPr lang="en-US" b="0" dirty="0"/>
          </a:p>
          <a:p>
            <a:pPr marL="0" indent="0" eaLnBrk="1" hangingPunct="1">
              <a:buFontTx/>
              <a:buNone/>
            </a:pPr>
            <a:r>
              <a:rPr lang="en-US" b="0" dirty="0"/>
              <a:t>This allows </a:t>
            </a:r>
          </a:p>
          <a:p>
            <a:pPr marL="171450" indent="-171450" eaLnBrk="1" hangingPunct="1">
              <a:buFontTx/>
              <a:buChar char="-"/>
            </a:pPr>
            <a:r>
              <a:rPr lang="en-US" b="0" dirty="0"/>
              <a:t>each stock to “borrow” information from others as needed</a:t>
            </a:r>
          </a:p>
          <a:p>
            <a:pPr marL="171450" indent="-171450" eaLnBrk="1" hangingPunct="1">
              <a:buFontTx/>
              <a:buChar char="-"/>
            </a:pPr>
            <a:r>
              <a:rPr lang="en-US" b="0" dirty="0"/>
              <a:t>Stocks with more data / better data will be leaned on more heavily</a:t>
            </a:r>
          </a:p>
          <a:p>
            <a:pPr marL="171450" indent="-171450" eaLnBrk="1" hangingPunct="1">
              <a:buFontTx/>
              <a:buChar char="-"/>
            </a:pPr>
            <a:r>
              <a:rPr lang="en-US" b="0" dirty="0"/>
              <a:t>We also get to model variability between stocks for free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9DD26D9-57DE-476C-A5D3-D0832C632E86}" type="slidenum">
              <a:rPr lang="en-US" sz="1200"/>
              <a:pPr algn="r"/>
              <a:t>11</a:t>
            </a:fld>
            <a:endParaRPr lang="en-US" sz="1200"/>
          </a:p>
        </p:txBody>
      </p:sp>
      <p:sp>
        <p:nvSpPr>
          <p:cNvPr id="288771" name="Rectangle 2"/>
          <p:cNvSpPr>
            <a:spLocks noGrp="1" noRot="1" noChangeAspect="1" noChangeArrowheads="1" noTextEdit="1"/>
          </p:cNvSpPr>
          <p:nvPr>
            <p:ph type="sldImg"/>
          </p:nvPr>
        </p:nvSpPr>
        <p:spPr>
          <a:xfrm>
            <a:off x="1181100" y="693738"/>
            <a:ext cx="4648200" cy="3486150"/>
          </a:xfrm>
          <a:ln/>
        </p:spPr>
      </p:sp>
      <p:sp>
        <p:nvSpPr>
          <p:cNvPr id="28877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alpha and beta</a:t>
            </a:r>
            <a:r>
              <a:rPr lang="en-US" sz="1400" dirty="0"/>
              <a:t> </a:t>
            </a:r>
            <a:r>
              <a:rPr lang="en-US" sz="1400" b="1" dirty="0"/>
              <a:t>define curve</a:t>
            </a:r>
            <a:r>
              <a:rPr lang="en-US" sz="1400" dirty="0"/>
              <a:t>, but generally surplus production is where the rubber meets the road for us</a:t>
            </a:r>
          </a:p>
          <a:p>
            <a:pPr eaLnBrk="1" hangingPunct="1"/>
            <a:r>
              <a:rPr lang="en-US" sz="1400" b="1" dirty="0"/>
              <a:t>  -MSY- Maximum Sustained Yield (max surplus production, above </a:t>
            </a:r>
            <a:r>
              <a:rPr lang="en-US" sz="1400" b="1" dirty="0" err="1"/>
              <a:t>repl</a:t>
            </a:r>
            <a:r>
              <a:rPr lang="en-US" sz="1400" b="1" dirty="0"/>
              <a:t> line)  </a:t>
            </a:r>
            <a:r>
              <a:rPr lang="en-US" sz="1400" dirty="0"/>
              <a:t>and (even more important)</a:t>
            </a:r>
          </a:p>
          <a:p>
            <a:pPr eaLnBrk="1" hangingPunct="1"/>
            <a:r>
              <a:rPr lang="en-US" sz="1400" b="1" dirty="0"/>
              <a:t>  -</a:t>
            </a:r>
            <a:r>
              <a:rPr lang="en-US" sz="1400" b="1" dirty="0" err="1"/>
              <a:t>S.msy</a:t>
            </a:r>
            <a:r>
              <a:rPr lang="en-US" sz="1400" b="1" dirty="0"/>
              <a:t>-  </a:t>
            </a:r>
            <a:r>
              <a:rPr lang="en-US" sz="1400" dirty="0"/>
              <a:t>value of</a:t>
            </a:r>
            <a:r>
              <a:rPr lang="en-US" sz="1400" b="1" dirty="0"/>
              <a:t> S that results in MSY</a:t>
            </a:r>
          </a:p>
          <a:p>
            <a:pPr eaLnBrk="1" hangingPunct="1"/>
            <a:endParaRPr lang="en-US" sz="1400" b="1" dirty="0"/>
          </a:p>
          <a:p>
            <a:pPr eaLnBrk="1" hangingPunct="1"/>
            <a:r>
              <a:rPr lang="en-US" sz="1400" b="1" dirty="0"/>
              <a:t>Remember: surplus production (above </a:t>
            </a:r>
            <a:r>
              <a:rPr lang="en-US" sz="1400" b="1" dirty="0" err="1"/>
              <a:t>repl</a:t>
            </a:r>
            <a:r>
              <a:rPr lang="en-US" sz="1400" b="1" dirty="0"/>
              <a:t> line) = “extra” R you get back, for S that were put in</a:t>
            </a:r>
          </a:p>
          <a:p>
            <a:pPr eaLnBrk="1" hangingPunct="1"/>
            <a:endParaRPr lang="en-US" sz="1400" dirty="0"/>
          </a:p>
          <a:p>
            <a:pPr eaLnBrk="1" hangingPunct="1"/>
            <a:r>
              <a:rPr lang="en-US" sz="1400" dirty="0"/>
              <a:t>Things to notice:</a:t>
            </a:r>
          </a:p>
          <a:p>
            <a:pPr eaLnBrk="1" hangingPunct="1"/>
            <a:r>
              <a:rPr lang="en-US" sz="1400" dirty="0"/>
              <a:t>  -Ricker: </a:t>
            </a:r>
            <a:r>
              <a:rPr lang="en-US" sz="1400" b="1" dirty="0"/>
              <a:t>&lt;</a:t>
            </a:r>
            <a:r>
              <a:rPr lang="en-US" sz="1400" dirty="0"/>
              <a:t> </a:t>
            </a:r>
            <a:r>
              <a:rPr lang="en-US" sz="1400" b="1" dirty="0"/>
              <a:t>halfway between 0 and Seq (equilibrium)</a:t>
            </a:r>
          </a:p>
          <a:p>
            <a:pPr eaLnBrk="1" hangingPunct="1"/>
            <a:r>
              <a:rPr lang="en-US" sz="1400" b="1" dirty="0"/>
              <a:t>  -we can convince ourselves that </a:t>
            </a:r>
            <a:r>
              <a:rPr lang="en-US" sz="1400" b="1" dirty="0" err="1"/>
              <a:t>S.msy</a:t>
            </a:r>
            <a:r>
              <a:rPr lang="en-US" sz="1400" b="1" dirty="0"/>
              <a:t> more sensitive to beta than alpha</a:t>
            </a:r>
          </a:p>
          <a:p>
            <a:pPr eaLnBrk="1" hangingPunct="1"/>
            <a:r>
              <a:rPr lang="en-US" sz="1400" b="1" dirty="0"/>
              <a:t>  -Yield flat near </a:t>
            </a:r>
            <a:r>
              <a:rPr lang="en-US" sz="1400" b="1" dirty="0" err="1"/>
              <a:t>Smsy</a:t>
            </a:r>
            <a:r>
              <a:rPr lang="en-US" sz="1400" b="1" dirty="0"/>
              <a:t>, that is c</a:t>
            </a:r>
            <a:r>
              <a:rPr lang="en-US" sz="1400" dirty="0"/>
              <a:t>an move away and still get high yields</a:t>
            </a:r>
          </a:p>
          <a:p>
            <a:pPr eaLnBrk="1" hangingPunct="1"/>
            <a:endParaRPr lang="en-US" sz="1400" dirty="0"/>
          </a:p>
        </p:txBody>
      </p:sp>
    </p:spTree>
    <p:extLst>
      <p:ext uri="{BB962C8B-B14F-4D97-AF65-F5344CB8AC3E}">
        <p14:creationId xmlns:p14="http://schemas.microsoft.com/office/powerpoint/2010/main" val="30763141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0273E06C-8F7D-4A03-8961-ED7E4A963D70}" type="slidenum">
              <a:rPr lang="en-US" sz="1200"/>
              <a:pPr algn="r"/>
              <a:t>112</a:t>
            </a:fld>
            <a:endParaRPr lang="en-US" sz="1200"/>
          </a:p>
        </p:txBody>
      </p:sp>
      <p:sp>
        <p:nvSpPr>
          <p:cNvPr id="382979" name="Rectangle 2"/>
          <p:cNvSpPr>
            <a:spLocks noGrp="1" noRot="1" noChangeAspect="1" noChangeArrowheads="1" noTextEdit="1"/>
          </p:cNvSpPr>
          <p:nvPr>
            <p:ph type="sldImg"/>
          </p:nvPr>
        </p:nvSpPr>
        <p:spPr>
          <a:xfrm>
            <a:off x="1181100" y="693738"/>
            <a:ext cx="4648200" cy="3486150"/>
          </a:xfrm>
          <a:ln/>
        </p:spPr>
      </p:sp>
      <p:sp>
        <p:nvSpPr>
          <p:cNvPr id="382980" name="Rectangle 3"/>
          <p:cNvSpPr>
            <a:spLocks noGrp="1" noChangeArrowheads="1"/>
          </p:cNvSpPr>
          <p:nvPr>
            <p:ph type="body" idx="1"/>
          </p:nvPr>
        </p:nvSpPr>
        <p:spPr>
          <a:xfrm>
            <a:off x="934720" y="4416425"/>
            <a:ext cx="5140960" cy="4186238"/>
          </a:xfrm>
          <a:noFill/>
          <a:ln/>
        </p:spPr>
        <p:txBody>
          <a:bodyPr/>
          <a:lstStyle/>
          <a:p>
            <a:pPr eaLnBrk="1" hangingPunct="1"/>
            <a:endParaRPr lang="en-US" sz="1400" dirty="0"/>
          </a:p>
          <a:p>
            <a:pPr eaLnBrk="1" hangingPunct="1"/>
            <a:r>
              <a:rPr lang="en-US" sz="1400" dirty="0"/>
              <a:t>So to summarize: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txBox="1">
            <a:spLocks noGrp="1" noChangeArrowheads="1"/>
          </p:cNvSpPr>
          <p:nvPr/>
        </p:nvSpPr>
        <p:spPr bwMode="auto">
          <a:xfrm>
            <a:off x="3886200" y="8831263"/>
            <a:ext cx="2971800" cy="465137"/>
          </a:xfrm>
          <a:prstGeom prst="rect">
            <a:avLst/>
          </a:prstGeom>
          <a:noFill/>
          <a:ln w="9525">
            <a:noFill/>
            <a:miter lim="800000"/>
            <a:headEnd/>
            <a:tailEnd/>
          </a:ln>
        </p:spPr>
        <p:txBody>
          <a:bodyPr anchor="b"/>
          <a:lstStyle/>
          <a:p>
            <a:pPr algn="r"/>
            <a:fld id="{0CB8661F-68F4-4AAE-8A97-975E31B5EDD0}" type="slidenum">
              <a:rPr lang="en-US" sz="1200"/>
              <a:pPr algn="r"/>
              <a:t>113</a:t>
            </a:fld>
            <a:endParaRPr lang="en-US" sz="1200"/>
          </a:p>
        </p:txBody>
      </p:sp>
      <p:sp>
        <p:nvSpPr>
          <p:cNvPr id="384003" name="Rectangle 2"/>
          <p:cNvSpPr>
            <a:spLocks noGrp="1" noRot="1" noChangeAspect="1" noChangeArrowheads="1" noTextEdit="1"/>
          </p:cNvSpPr>
          <p:nvPr>
            <p:ph type="sldImg"/>
          </p:nvPr>
        </p:nvSpPr>
        <p:spPr>
          <a:xfrm>
            <a:off x="1104900" y="693738"/>
            <a:ext cx="4648200" cy="3486150"/>
          </a:xfrm>
          <a:ln/>
        </p:spPr>
      </p:sp>
      <p:sp>
        <p:nvSpPr>
          <p:cNvPr id="384004" name="Rectangle 3"/>
          <p:cNvSpPr>
            <a:spLocks noGrp="1" noChangeArrowheads="1"/>
          </p:cNvSpPr>
          <p:nvPr>
            <p:ph type="body" idx="1"/>
          </p:nvPr>
        </p:nvSpPr>
        <p:spPr>
          <a:xfrm>
            <a:off x="914400" y="4416425"/>
            <a:ext cx="5029200" cy="4186238"/>
          </a:xfrm>
          <a:noFill/>
          <a:ln/>
        </p:spPr>
        <p:txBody>
          <a:bodyPr/>
          <a:lstStyle/>
          <a:p>
            <a:pPr eaLnBrk="1" hangingPunct="1"/>
            <a:r>
              <a:rPr lang="en-US" dirty="0"/>
              <a:t>And here’s some reading we </a:t>
            </a:r>
            <a:r>
              <a:rPr lang="en-US"/>
              <a:t>might suggest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12</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Now, fans of calculus will note that since Ricker relationship is a mathematically defined curve, it should be possible to derive reference points by smacking it over the head with some math.</a:t>
            </a:r>
          </a:p>
          <a:p>
            <a:pPr eaLnBrk="1" hangingPunct="1"/>
            <a:endParaRPr lang="en-US" dirty="0"/>
          </a:p>
          <a:p>
            <a:pPr eaLnBrk="1" hangingPunct="1"/>
            <a:r>
              <a:rPr lang="en-US" dirty="0"/>
              <a:t>(that is, mathematically determine locations &amp; magnitudes of features of the curve)</a:t>
            </a:r>
          </a:p>
          <a:p>
            <a:pPr eaLnBrk="1" hangingPunct="1"/>
            <a:endParaRPr lang="en-US" dirty="0"/>
          </a:p>
          <a:p>
            <a:pPr eaLnBrk="1" hangingPunct="1"/>
            <a:r>
              <a:rPr lang="en-US" b="1" dirty="0"/>
              <a:t>This would be true if alpha and beta were known without error.</a:t>
            </a:r>
          </a:p>
        </p:txBody>
      </p:sp>
    </p:spTree>
    <p:extLst>
      <p:ext uri="{BB962C8B-B14F-4D97-AF65-F5344CB8AC3E}">
        <p14:creationId xmlns:p14="http://schemas.microsoft.com/office/powerpoint/2010/main" val="3412035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A31F0A1-71AD-4EDC-A7B9-D2412F004120}" type="slidenum">
              <a:rPr lang="en-US" sz="1200"/>
              <a:pPr algn="r"/>
              <a:t>13</a:t>
            </a:fld>
            <a:endParaRPr lang="en-US" sz="1200"/>
          </a:p>
        </p:txBody>
      </p:sp>
      <p:sp>
        <p:nvSpPr>
          <p:cNvPr id="292867" name="Rectangle 2"/>
          <p:cNvSpPr>
            <a:spLocks noGrp="1" noRot="1" noChangeAspect="1" noChangeArrowheads="1" noTextEdit="1"/>
          </p:cNvSpPr>
          <p:nvPr>
            <p:ph type="sldImg"/>
          </p:nvPr>
        </p:nvSpPr>
        <p:spPr>
          <a:xfrm>
            <a:off x="1181100" y="693738"/>
            <a:ext cx="4648200" cy="3486150"/>
          </a:xfrm>
          <a:ln/>
        </p:spPr>
      </p:sp>
      <p:sp>
        <p:nvSpPr>
          <p:cNvPr id="292868" name="Rectangle 3"/>
          <p:cNvSpPr>
            <a:spLocks noGrp="1" noChangeArrowheads="1"/>
          </p:cNvSpPr>
          <p:nvPr>
            <p:ph type="body" idx="1"/>
          </p:nvPr>
        </p:nvSpPr>
        <p:spPr>
          <a:xfrm>
            <a:off x="934720" y="4416425"/>
            <a:ext cx="5140960" cy="4186238"/>
          </a:xfrm>
          <a:noFill/>
          <a:ln/>
        </p:spPr>
        <p:txBody>
          <a:bodyPr/>
          <a:lstStyle/>
          <a:p>
            <a:pPr eaLnBrk="1" hangingPunct="1"/>
            <a:r>
              <a:rPr lang="en-US" b="0" i="0" u="none" dirty="0"/>
              <a:t>But we live in the real world, and have to estimate alpha and beta first. (That’s why we need data!)</a:t>
            </a:r>
          </a:p>
          <a:p>
            <a:pPr eaLnBrk="1" hangingPunct="1"/>
            <a:endParaRPr lang="en-US" b="0" i="0" u="none" dirty="0"/>
          </a:p>
          <a:p>
            <a:pPr eaLnBrk="1" hangingPunct="1"/>
            <a:r>
              <a:rPr lang="en-US" b="0" i="0" u="none" dirty="0"/>
              <a:t>And it turns out (as we saw before) that using the ln(R/S) parameterization means we can use regression-type methods:</a:t>
            </a:r>
          </a:p>
          <a:p>
            <a:pPr eaLnBrk="1" hangingPunct="1"/>
            <a:r>
              <a:rPr lang="en-US" b="0" i="0" u="none" dirty="0"/>
              <a:t>ln(R/S) = response variable </a:t>
            </a:r>
          </a:p>
          <a:p>
            <a:pPr eaLnBrk="1" hangingPunct="1"/>
            <a:r>
              <a:rPr lang="en-US" b="0" i="0" u="none" dirty="0"/>
              <a:t>S = predictor variable</a:t>
            </a:r>
          </a:p>
          <a:p>
            <a:pPr eaLnBrk="1" hangingPunct="1"/>
            <a:r>
              <a:rPr lang="en-US" b="0" i="0" u="none" dirty="0"/>
              <a:t>log alpha = intercept</a:t>
            </a:r>
          </a:p>
          <a:p>
            <a:pPr eaLnBrk="1" hangingPunct="1"/>
            <a:r>
              <a:rPr lang="en-US" b="0" i="0" u="none" dirty="0"/>
              <a:t>negative beta = slope</a:t>
            </a:r>
          </a:p>
          <a:p>
            <a:pPr eaLnBrk="1" hangingPunct="1"/>
            <a:r>
              <a:rPr lang="en-US" b="0" i="0" u="none" dirty="0"/>
              <a:t>and process error (additive on the log scale)</a:t>
            </a:r>
          </a:p>
          <a:p>
            <a:pPr eaLnBrk="1" hangingPunct="1"/>
            <a:endParaRPr lang="en-US" dirty="0"/>
          </a:p>
          <a:p>
            <a:pPr eaLnBrk="1" hangingPunct="1"/>
            <a:endParaRPr lang="en-US" dirty="0"/>
          </a:p>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14</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it’s worth talking a little about process error.</a:t>
            </a:r>
          </a:p>
          <a:p>
            <a:pPr eaLnBrk="1" hangingPunct="1"/>
            <a:endParaRPr lang="en-US" dirty="0"/>
          </a:p>
          <a:p>
            <a:pPr eaLnBrk="1" hangingPunct="1"/>
            <a:r>
              <a:rPr lang="en-US" dirty="0"/>
              <a:t>If we knew S &amp; R without error and data </a:t>
            </a:r>
            <a:r>
              <a:rPr lang="en-US" i="1" dirty="0"/>
              <a:t>didn’t </a:t>
            </a:r>
            <a:r>
              <a:rPr lang="en-US" i="0" dirty="0"/>
              <a:t>fall perfectly on the curve, is there something wrong with our data?</a:t>
            </a:r>
          </a:p>
          <a:p>
            <a:pPr eaLnBrk="1" hangingPunct="1"/>
            <a:endParaRPr lang="en-US" i="0" dirty="0"/>
          </a:p>
          <a:p>
            <a:pPr eaLnBrk="1" hangingPunct="1"/>
            <a:r>
              <a:rPr lang="en-US" i="0" dirty="0"/>
              <a:t>No, process error is different from measurement error</a:t>
            </a:r>
          </a:p>
          <a:p>
            <a:pPr marL="0" indent="0" eaLnBrk="1" hangingPunct="1">
              <a:buFontTx/>
              <a:buNone/>
            </a:pPr>
            <a:r>
              <a:rPr lang="en-US" b="1" i="0" dirty="0"/>
              <a:t>Deviations from deterministic relationship</a:t>
            </a:r>
          </a:p>
          <a:p>
            <a:pPr marL="171450" indent="-171450" eaLnBrk="1" hangingPunct="1">
              <a:buFontTx/>
              <a:buChar char="-"/>
            </a:pPr>
            <a:r>
              <a:rPr lang="en-US" i="0" dirty="0"/>
              <a:t>think of it as why “this year” is different from the others (Big chum run, cooler ocean temp, lots of bugs…)</a:t>
            </a:r>
            <a:endParaRPr lang="en-US" dirty="0"/>
          </a:p>
        </p:txBody>
      </p:sp>
    </p:spTree>
    <p:extLst>
      <p:ext uri="{BB962C8B-B14F-4D97-AF65-F5344CB8AC3E}">
        <p14:creationId xmlns:p14="http://schemas.microsoft.com/office/powerpoint/2010/main" val="1179751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15</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we can estimate alpha and beta using regression, but need to express our uncertainty in estimation.</a:t>
            </a:r>
          </a:p>
          <a:p>
            <a:pPr eaLnBrk="1" hangingPunct="1"/>
            <a:endParaRPr lang="en-US" dirty="0"/>
          </a:p>
          <a:p>
            <a:pPr eaLnBrk="1" hangingPunct="1"/>
            <a:r>
              <a:rPr lang="en-US" dirty="0"/>
              <a:t>One technique that gets used for that is </a:t>
            </a:r>
            <a:r>
              <a:rPr lang="en-US" b="1" dirty="0"/>
              <a:t>bootstrapping regression residuals.</a:t>
            </a:r>
          </a:p>
          <a:p>
            <a:pPr eaLnBrk="1" hangingPunct="1"/>
            <a:endParaRPr lang="en-US" b="1" dirty="0"/>
          </a:p>
          <a:p>
            <a:pPr eaLnBrk="1" hangingPunct="1"/>
            <a:r>
              <a:rPr lang="en-US" b="1" dirty="0"/>
              <a:t>And by “regression residuals </a:t>
            </a:r>
            <a:r>
              <a:rPr lang="en-US" b="1" dirty="0" err="1"/>
              <a:t>residuals</a:t>
            </a:r>
            <a:r>
              <a:rPr lang="en-US" b="1" dirty="0"/>
              <a:t>”, what we’re talking about is the differences between actual data and model fit</a:t>
            </a:r>
          </a:p>
          <a:p>
            <a:pPr eaLnBrk="1" hangingPunct="1"/>
            <a:endParaRPr lang="en-US" b="1" dirty="0"/>
          </a:p>
          <a:p>
            <a:pPr eaLnBrk="1" hangingPunct="1"/>
            <a:r>
              <a:rPr lang="en-US" b="1" dirty="0"/>
              <a:t>In this figure, the regression line represents the model fit, </a:t>
            </a:r>
          </a:p>
          <a:p>
            <a:pPr eaLnBrk="1" hangingPunct="1"/>
            <a:r>
              <a:rPr lang="en-US" b="1" dirty="0"/>
              <a:t>And the residuals are the vertical rainbow-colored lines (different colors to keep track of them) - and remember, we’re working on the ln(R/S) scale</a:t>
            </a:r>
          </a:p>
          <a:p>
            <a:pPr eaLnBrk="1" hangingPunct="1"/>
            <a:endParaRPr lang="en-US" b="1" dirty="0"/>
          </a:p>
          <a:p>
            <a:pPr eaLnBrk="1" hangingPunct="1"/>
            <a:r>
              <a:rPr lang="en-US" b="0" dirty="0"/>
              <a:t>And bootstrapping in general means resampling data </a:t>
            </a:r>
            <a:r>
              <a:rPr lang="en-US" b="1" i="0" dirty="0"/>
              <a:t>with replacement</a:t>
            </a:r>
          </a:p>
          <a:p>
            <a:pPr eaLnBrk="1" hangingPunct="1"/>
            <a:endParaRPr lang="en-US" b="1" i="0" dirty="0"/>
          </a:p>
          <a:p>
            <a:pPr eaLnBrk="1" hangingPunct="1"/>
            <a:r>
              <a:rPr lang="en-US" b="1" i="0" dirty="0"/>
              <a:t>So in this case, we’re resampling regression residuals with replacement</a:t>
            </a:r>
          </a:p>
        </p:txBody>
      </p:sp>
    </p:spTree>
    <p:extLst>
      <p:ext uri="{BB962C8B-B14F-4D97-AF65-F5344CB8AC3E}">
        <p14:creationId xmlns:p14="http://schemas.microsoft.com/office/powerpoint/2010/main" val="555207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16</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back in context of what we’re doing, working with the residuals has the effect of </a:t>
            </a:r>
            <a:r>
              <a:rPr lang="en-US" b="1" dirty="0"/>
              <a:t>isolating the random component of the model.</a:t>
            </a:r>
          </a:p>
          <a:p>
            <a:pPr eaLnBrk="1" hangingPunct="1"/>
            <a:endParaRPr lang="en-US" b="1" i="1" dirty="0"/>
          </a:p>
          <a:p>
            <a:pPr eaLnBrk="1" hangingPunct="1"/>
            <a:r>
              <a:rPr lang="en-US" b="0" i="0" dirty="0"/>
              <a:t>Can think of “deviations from expected” as the data we use for expressing variability!</a:t>
            </a:r>
          </a:p>
          <a:p>
            <a:pPr marL="171450" indent="-171450" eaLnBrk="1" hangingPunct="1">
              <a:buFontTx/>
              <a:buChar char="-"/>
            </a:pPr>
            <a:r>
              <a:rPr lang="en-US" b="0" i="0" dirty="0"/>
              <a:t>remember, deviations are effects of real-world processes, some of which we don’t know about</a:t>
            </a:r>
          </a:p>
          <a:p>
            <a:pPr marL="171450" indent="-171450" eaLnBrk="1" hangingPunct="1">
              <a:buFontTx/>
              <a:buChar char="-"/>
            </a:pPr>
            <a:endParaRPr lang="en-US" b="0" i="0" dirty="0"/>
          </a:p>
          <a:p>
            <a:pPr marL="0" indent="0" eaLnBrk="1" hangingPunct="1">
              <a:buFontTx/>
              <a:buNone/>
            </a:pPr>
            <a:r>
              <a:rPr lang="en-US" b="0" i="0" dirty="0"/>
              <a:t>Reshuffling deviations assumes they’re mathematically exchangeable.</a:t>
            </a:r>
          </a:p>
          <a:p>
            <a:pPr marL="0" indent="0" eaLnBrk="1" hangingPunct="1">
              <a:buFontTx/>
              <a:buNone/>
            </a:pPr>
            <a:endParaRPr lang="en-US" b="0" i="0" dirty="0"/>
          </a:p>
          <a:p>
            <a:pPr marL="0" indent="0" eaLnBrk="1" hangingPunct="1">
              <a:buFontTx/>
              <a:buNone/>
            </a:pPr>
            <a:r>
              <a:rPr lang="en-US" b="0" i="0" dirty="0"/>
              <a:t>Are they? (answer: no, not really, and we’ll talk about that)</a:t>
            </a:r>
          </a:p>
          <a:p>
            <a:pPr marL="0" indent="0" eaLnBrk="1" hangingPunct="1">
              <a:buFontTx/>
              <a:buNone/>
            </a:pPr>
            <a:endParaRPr lang="en-US" b="0" i="0" dirty="0"/>
          </a:p>
          <a:p>
            <a:pPr marL="0" indent="0" eaLnBrk="1" hangingPunct="1">
              <a:buFontTx/>
              <a:buNone/>
            </a:pPr>
            <a:r>
              <a:rPr lang="en-US" b="0" i="0" dirty="0"/>
              <a:t>It’s likely that brood years that are closer together in time will be more similar than brood years that are spaced farther apart</a:t>
            </a:r>
          </a:p>
        </p:txBody>
      </p:sp>
    </p:spTree>
    <p:extLst>
      <p:ext uri="{BB962C8B-B14F-4D97-AF65-F5344CB8AC3E}">
        <p14:creationId xmlns:p14="http://schemas.microsoft.com/office/powerpoint/2010/main" val="2536288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17</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But for now, here’s the process.</a:t>
            </a:r>
          </a:p>
          <a:p>
            <a:pPr eaLnBrk="1" hangingPunct="1"/>
            <a:r>
              <a:rPr lang="en-US" dirty="0"/>
              <a:t>[click]</a:t>
            </a:r>
          </a:p>
          <a:p>
            <a:pPr eaLnBrk="1" hangingPunct="1"/>
            <a:r>
              <a:rPr lang="en-US" dirty="0"/>
              <a:t>Which we iterate again…</a:t>
            </a:r>
          </a:p>
          <a:p>
            <a:pPr eaLnBrk="1" hangingPunct="1"/>
            <a:r>
              <a:rPr lang="en-US" dirty="0"/>
              <a:t>[click]</a:t>
            </a:r>
          </a:p>
          <a:p>
            <a:pPr eaLnBrk="1" hangingPunct="1"/>
            <a:r>
              <a:rPr lang="en-US" dirty="0"/>
              <a:t>Note that the residuals change locations and/or appear multiple times.</a:t>
            </a:r>
          </a:p>
        </p:txBody>
      </p:sp>
    </p:spTree>
    <p:extLst>
      <p:ext uri="{BB962C8B-B14F-4D97-AF65-F5344CB8AC3E}">
        <p14:creationId xmlns:p14="http://schemas.microsoft.com/office/powerpoint/2010/main" val="121150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18</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And some large number of times!  “How many times?”  More is better, but may depend on your software.</a:t>
            </a:r>
          </a:p>
          <a:p>
            <a:pPr eaLnBrk="1" hangingPunct="1"/>
            <a:endParaRPr lang="en-US" dirty="0"/>
          </a:p>
          <a:p>
            <a:pPr eaLnBrk="1" hangingPunct="1"/>
            <a:r>
              <a:rPr lang="en-US" dirty="0"/>
              <a:t>In a way, what we’re expressing is a set of </a:t>
            </a:r>
            <a:r>
              <a:rPr lang="en-US" b="1" dirty="0"/>
              <a:t>plausible states of nature</a:t>
            </a:r>
          </a:p>
          <a:p>
            <a:pPr marL="171450" indent="-171450" eaLnBrk="1" hangingPunct="1">
              <a:buFontTx/>
              <a:buChar char="-"/>
            </a:pPr>
            <a:r>
              <a:rPr lang="en-US" b="1" dirty="0"/>
              <a:t>States of nature we’re willing to accept as possible, </a:t>
            </a:r>
            <a:r>
              <a:rPr lang="en-US" b="1" i="1" dirty="0"/>
              <a:t>given the information we have</a:t>
            </a:r>
          </a:p>
          <a:p>
            <a:pPr marL="171450" indent="-171450" eaLnBrk="1" hangingPunct="1">
              <a:buFontTx/>
              <a:buChar char="-"/>
            </a:pPr>
            <a:endParaRPr lang="en-US" b="1" i="1" dirty="0"/>
          </a:p>
          <a:p>
            <a:pPr marL="0" indent="0" eaLnBrk="1" hangingPunct="1">
              <a:buFontTx/>
              <a:buNone/>
            </a:pPr>
            <a:r>
              <a:rPr lang="en-US" b="0" i="0" dirty="0"/>
              <a:t>This might be going out on a limb, but I think it’s a good one for understanding.  And hang onto this idea for later!</a:t>
            </a:r>
          </a:p>
        </p:txBody>
      </p:sp>
    </p:spTree>
    <p:extLst>
      <p:ext uri="{BB962C8B-B14F-4D97-AF65-F5344CB8AC3E}">
        <p14:creationId xmlns:p14="http://schemas.microsoft.com/office/powerpoint/2010/main" val="4100503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19</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what this gives is a large collection of plausible alpha-beta </a:t>
            </a:r>
            <a:r>
              <a:rPr lang="en-US" b="1" dirty="0"/>
              <a:t>pairs.</a:t>
            </a:r>
          </a:p>
          <a:p>
            <a:pPr eaLnBrk="1" hangingPunct="1"/>
            <a:endParaRPr lang="en-US" b="1" dirty="0"/>
          </a:p>
          <a:p>
            <a:pPr eaLnBrk="1" hangingPunct="1"/>
            <a:r>
              <a:rPr lang="en-US" b="0" dirty="0"/>
              <a:t>Plotting the Ricker curve for each pair (we call this a horsetail plot) gives a collection of plausible realities of what the true S-R relationship looks like</a:t>
            </a:r>
          </a:p>
          <a:p>
            <a:pPr eaLnBrk="1" hangingPunct="1"/>
            <a:endParaRPr lang="en-US" b="0" dirty="0"/>
          </a:p>
          <a:p>
            <a:pPr eaLnBrk="1" hangingPunct="1"/>
            <a:r>
              <a:rPr lang="en-US" b="0" dirty="0"/>
              <a:t>And it turns out that we can do even better than that!</a:t>
            </a:r>
          </a:p>
          <a:p>
            <a:pPr eaLnBrk="1" hangingPunct="1"/>
            <a:r>
              <a:rPr lang="en-US" b="0" dirty="0"/>
              <a:t>- calculating reference points (using formulas from before) using each alpha-beta pair gives distributions of reference points </a:t>
            </a:r>
          </a:p>
        </p:txBody>
      </p:sp>
    </p:spTree>
    <p:extLst>
      <p:ext uri="{BB962C8B-B14F-4D97-AF65-F5344CB8AC3E}">
        <p14:creationId xmlns:p14="http://schemas.microsoft.com/office/powerpoint/2010/main" val="267282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2</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This may feel like repetition,  but it’s worth spending some time reviewing how the Ricker parameters work, and how the Ricker relationship functions.</a:t>
            </a:r>
          </a:p>
          <a:p>
            <a:pPr eaLnBrk="1" hangingPunct="1"/>
            <a:endParaRPr lang="en-US" dirty="0"/>
          </a:p>
          <a:p>
            <a:pPr eaLnBrk="1" hangingPunct="1"/>
            <a:r>
              <a:rPr lang="en-US" dirty="0"/>
              <a:t>The biological interpretation of parameters is obviously more important, but here’s a geometric one as well if it helps.</a:t>
            </a:r>
          </a:p>
          <a:p>
            <a:pPr eaLnBrk="1" hangingPunct="1"/>
            <a:endParaRPr lang="en-US" dirty="0"/>
          </a:p>
          <a:p>
            <a:pPr eaLnBrk="1" hangingPunct="1"/>
            <a:r>
              <a:rPr lang="en-US" dirty="0"/>
              <a:t>Describing the Ricker curve in purely pictographic terms, R vs S goes up relatively steeply, then comes down again</a:t>
            </a:r>
          </a:p>
          <a:p>
            <a:pPr marL="171450" indent="-171450" eaLnBrk="1" hangingPunct="1">
              <a:buFontTx/>
              <a:buChar char="-"/>
            </a:pPr>
            <a:r>
              <a:rPr lang="en-US" dirty="0"/>
              <a:t>alpha: how steeply it goes up</a:t>
            </a:r>
          </a:p>
          <a:p>
            <a:pPr marL="171450" indent="-171450" eaLnBrk="1" hangingPunct="1">
              <a:buFontTx/>
              <a:buChar char="-"/>
            </a:pPr>
            <a:r>
              <a:rPr lang="en-US" dirty="0"/>
              <a:t>beta: how quickly it gets sucked back down </a:t>
            </a:r>
          </a:p>
          <a:p>
            <a:pPr marL="171450" indent="-171450" eaLnBrk="1" hangingPunct="1">
              <a:buFontTx/>
              <a:buChar char="-"/>
            </a:pPr>
            <a:endParaRPr lang="en-US" dirty="0"/>
          </a:p>
          <a:p>
            <a:pPr marL="0" indent="0" eaLnBrk="1" hangingPunct="1">
              <a:buFontTx/>
              <a:buNone/>
            </a:pPr>
            <a:r>
              <a:rPr lang="en-US" dirty="0"/>
              <a:t>The diagonal is what we call the replacement line, where we get 1 recruit back for every 1 </a:t>
            </a:r>
            <a:r>
              <a:rPr lang="en-US" dirty="0" err="1"/>
              <a:t>spawner</a:t>
            </a:r>
            <a:r>
              <a:rPr lang="en-US" dirty="0"/>
              <a:t> we put in.  </a:t>
            </a:r>
          </a:p>
          <a:p>
            <a:pPr eaLnBrk="1" hangingPunct="1"/>
            <a:r>
              <a:rPr lang="en-US" b="1" dirty="0"/>
              <a:t>Notice:</a:t>
            </a:r>
          </a:p>
          <a:p>
            <a:pPr eaLnBrk="1" hangingPunct="1"/>
            <a:r>
              <a:rPr lang="en-US" b="1" dirty="0"/>
              <a:t>Get more recruits back per </a:t>
            </a:r>
            <a:r>
              <a:rPr lang="en-US" b="1" dirty="0" err="1"/>
              <a:t>spawner</a:t>
            </a:r>
            <a:r>
              <a:rPr lang="en-US" b="1" dirty="0"/>
              <a:t> at low density (curve is above the replacement line)</a:t>
            </a:r>
          </a:p>
          <a:p>
            <a:pPr eaLnBrk="1" hangingPunct="1"/>
            <a:r>
              <a:rPr lang="en-US" b="1" dirty="0"/>
              <a:t>Get fewer recruits back per </a:t>
            </a:r>
            <a:r>
              <a:rPr lang="en-US" b="1" dirty="0" err="1"/>
              <a:t>spawner</a:t>
            </a:r>
            <a:r>
              <a:rPr lang="en-US" b="1" dirty="0"/>
              <a:t> at high density (curve is below the replacement line)</a:t>
            </a:r>
          </a:p>
          <a:p>
            <a:pPr eaLnBrk="1" hangingPunct="1"/>
            <a:endParaRPr lang="en-US" b="1" dirty="0"/>
          </a:p>
          <a:p>
            <a:pPr eaLnBrk="1" hangingPunct="1"/>
            <a:r>
              <a:rPr lang="en-US" dirty="0"/>
              <a:t>here’s the </a:t>
            </a:r>
            <a:r>
              <a:rPr lang="en-US" b="1" dirty="0"/>
              <a:t>equation</a:t>
            </a:r>
            <a:r>
              <a:rPr lang="en-US" dirty="0"/>
              <a:t> for Recruits vs </a:t>
            </a:r>
            <a:r>
              <a:rPr lang="en-US" dirty="0" err="1"/>
              <a:t>Spawners</a:t>
            </a:r>
            <a:endParaRPr lang="en-US" dirty="0"/>
          </a:p>
        </p:txBody>
      </p:sp>
    </p:spTree>
    <p:extLst>
      <p:ext uri="{BB962C8B-B14F-4D97-AF65-F5344CB8AC3E}">
        <p14:creationId xmlns:p14="http://schemas.microsoft.com/office/powerpoint/2010/main" val="3570212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20</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that’s really the basics of how Ricker regression works!  But before we go any further, here are some small but important points to visit (in no particular order)</a:t>
            </a:r>
          </a:p>
          <a:p>
            <a:pPr eaLnBrk="1" hangingPunct="1"/>
            <a:endParaRPr lang="en-US" dirty="0"/>
          </a:p>
          <a:p>
            <a:pPr eaLnBrk="1" hangingPunct="1"/>
            <a:endParaRPr lang="en-US" dirty="0"/>
          </a:p>
          <a:p>
            <a:pPr eaLnBrk="1" hangingPunct="1"/>
            <a:r>
              <a:rPr lang="en-US" dirty="0"/>
              <a:t>One, like Adam mentioned: Since we have lognormal error (median &lt; mean), we need to correct for this to get unbiased estimates of log alpha.</a:t>
            </a:r>
          </a:p>
          <a:p>
            <a:pPr eaLnBrk="1" hangingPunct="1"/>
            <a:endParaRPr lang="en-US" dirty="0"/>
          </a:p>
          <a:p>
            <a:pPr eaLnBrk="1" hangingPunct="1"/>
            <a:r>
              <a:rPr lang="en-US" dirty="0"/>
              <a:t>This new character (log alpha prime) is used for calculating bootstrap distributions of reference points.</a:t>
            </a:r>
          </a:p>
        </p:txBody>
      </p:sp>
    </p:spTree>
    <p:extLst>
      <p:ext uri="{BB962C8B-B14F-4D97-AF65-F5344CB8AC3E}">
        <p14:creationId xmlns:p14="http://schemas.microsoft.com/office/powerpoint/2010/main" val="3024890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9C80E26-2276-46BD-AF85-A4A87F166222}" type="slidenum">
              <a:rPr lang="en-US" sz="1200"/>
              <a:pPr algn="r"/>
              <a:t>21</a:t>
            </a:fld>
            <a:endParaRPr lang="en-US" sz="1200"/>
          </a:p>
        </p:txBody>
      </p:sp>
      <p:sp>
        <p:nvSpPr>
          <p:cNvPr id="290819" name="Rectangle 2"/>
          <p:cNvSpPr>
            <a:spLocks noGrp="1" noRot="1" noChangeAspect="1" noChangeArrowheads="1" noTextEdit="1"/>
          </p:cNvSpPr>
          <p:nvPr>
            <p:ph type="sldImg"/>
          </p:nvPr>
        </p:nvSpPr>
        <p:spPr>
          <a:xfrm>
            <a:off x="1181100" y="693738"/>
            <a:ext cx="4648200" cy="3486150"/>
          </a:xfrm>
          <a:ln/>
        </p:spPr>
      </p:sp>
      <p:sp>
        <p:nvSpPr>
          <p:cNvPr id="290820" name="Rectangle 3"/>
          <p:cNvSpPr>
            <a:spLocks noGrp="1" noChangeArrowheads="1"/>
          </p:cNvSpPr>
          <p:nvPr>
            <p:ph type="body" idx="1"/>
          </p:nvPr>
        </p:nvSpPr>
        <p:spPr>
          <a:xfrm>
            <a:off x="934720" y="4416425"/>
            <a:ext cx="5140960" cy="4186238"/>
          </a:xfrm>
          <a:noFill/>
          <a:ln/>
        </p:spPr>
        <p:txBody>
          <a:bodyPr/>
          <a:lstStyle/>
          <a:p>
            <a:pPr eaLnBrk="1" hangingPunct="1"/>
            <a:r>
              <a:rPr lang="en-US" dirty="0"/>
              <a:t>Also something to watch out for, that won’t be visible on the R vs S plot: </a:t>
            </a:r>
            <a:r>
              <a:rPr lang="en-US" b="1" dirty="0"/>
              <a:t>Serially correlated process errors</a:t>
            </a:r>
          </a:p>
          <a:p>
            <a:pPr eaLnBrk="1" hangingPunct="1"/>
            <a:endParaRPr lang="en-US" dirty="0"/>
          </a:p>
          <a:p>
            <a:pPr eaLnBrk="1" hangingPunct="1"/>
            <a:r>
              <a:rPr lang="en-US" dirty="0"/>
              <a:t>Sometimes </a:t>
            </a:r>
            <a:r>
              <a:rPr lang="en-US" b="1" dirty="0"/>
              <a:t>process errors</a:t>
            </a:r>
            <a:r>
              <a:rPr lang="en-US" dirty="0"/>
              <a:t> </a:t>
            </a:r>
            <a:r>
              <a:rPr lang="en-US" b="1" dirty="0"/>
              <a:t>not</a:t>
            </a:r>
            <a:r>
              <a:rPr lang="en-US" dirty="0"/>
              <a:t> </a:t>
            </a:r>
            <a:r>
              <a:rPr lang="en-US" b="1" dirty="0"/>
              <a:t>independent </a:t>
            </a:r>
            <a:r>
              <a:rPr lang="en-US" dirty="0"/>
              <a:t>of one another</a:t>
            </a:r>
          </a:p>
          <a:p>
            <a:pPr eaLnBrk="1" hangingPunct="1"/>
            <a:r>
              <a:rPr lang="en-US" dirty="0"/>
              <a:t>They </a:t>
            </a:r>
            <a:r>
              <a:rPr lang="en-US" b="1" dirty="0"/>
              <a:t>follow a pattern</a:t>
            </a:r>
            <a:r>
              <a:rPr lang="en-US" dirty="0"/>
              <a:t> over time, this year similar to last year</a:t>
            </a:r>
          </a:p>
          <a:p>
            <a:pPr eaLnBrk="1" hangingPunct="1"/>
            <a:r>
              <a:rPr lang="en-US" dirty="0"/>
              <a:t>We say they’re </a:t>
            </a:r>
            <a:r>
              <a:rPr lang="en-US" b="1" dirty="0"/>
              <a:t>serially dependent, autocorrelated</a:t>
            </a:r>
            <a:r>
              <a:rPr lang="en-US" dirty="0"/>
              <a:t>, or </a:t>
            </a:r>
            <a:r>
              <a:rPr lang="en-US" b="1" dirty="0"/>
              <a:t>serially correlated.</a:t>
            </a:r>
          </a:p>
          <a:p>
            <a:pPr eaLnBrk="1" hangingPunct="1"/>
            <a:r>
              <a:rPr lang="en-US" b="1" dirty="0"/>
              <a:t>Important later</a:t>
            </a:r>
            <a:r>
              <a:rPr lang="en-US" dirty="0"/>
              <a:t> when estimating Ricker parameters</a:t>
            </a:r>
          </a:p>
          <a:p>
            <a:pPr eaLnBrk="1" hangingPunct="1"/>
            <a:endParaRPr lang="en-US" dirty="0"/>
          </a:p>
        </p:txBody>
      </p:sp>
    </p:spTree>
    <p:extLst>
      <p:ext uri="{BB962C8B-B14F-4D97-AF65-F5344CB8AC3E}">
        <p14:creationId xmlns:p14="http://schemas.microsoft.com/office/powerpoint/2010/main" val="82653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CDA8438-77B0-4BCE-981E-1B2B70585112}" type="slidenum">
              <a:rPr lang="en-US" sz="1200"/>
              <a:pPr algn="r"/>
              <a:t>22</a:t>
            </a:fld>
            <a:endParaRPr lang="en-US" sz="120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r>
              <a:rPr lang="en-US" sz="1400" dirty="0">
                <a:cs typeface="Times New Roman" pitchFamily="18" charset="0"/>
              </a:rPr>
              <a:t>Another thing that can happen is when </a:t>
            </a:r>
            <a:r>
              <a:rPr lang="en-US" sz="1400" b="1" dirty="0">
                <a:cs typeface="Times New Roman" pitchFamily="18" charset="0"/>
              </a:rPr>
              <a:t>Beta is poorly defined</a:t>
            </a:r>
            <a:r>
              <a:rPr lang="en-US" sz="1400" dirty="0">
                <a:cs typeface="Times New Roman" pitchFamily="18" charset="0"/>
              </a:rPr>
              <a:t> – typically happens when harvest is high (no large escapements)</a:t>
            </a:r>
          </a:p>
          <a:p>
            <a:pPr eaLnBrk="1" hangingPunct="1"/>
            <a:endParaRPr lang="en-US" sz="1400" dirty="0">
              <a:cs typeface="Times New Roman" pitchFamily="18" charset="0"/>
            </a:endParaRPr>
          </a:p>
          <a:p>
            <a:pPr eaLnBrk="1" hangingPunct="1"/>
            <a:r>
              <a:rPr lang="en-US" sz="1400" b="1" dirty="0">
                <a:cs typeface="Times New Roman" pitchFamily="18" charset="0"/>
              </a:rPr>
              <a:t>Beta not convincingly positive (regression slope not convincingly negative)</a:t>
            </a:r>
          </a:p>
          <a:p>
            <a:pPr eaLnBrk="1" hangingPunct="1"/>
            <a:endParaRPr lang="en-US" sz="1400" b="1" dirty="0">
              <a:cs typeface="Times New Roman" pitchFamily="18" charset="0"/>
            </a:endParaRPr>
          </a:p>
          <a:p>
            <a:pPr eaLnBrk="1" hangingPunct="1"/>
            <a:r>
              <a:rPr lang="en-US" sz="1400" b="1" dirty="0">
                <a:cs typeface="Times New Roman" pitchFamily="18" charset="0"/>
              </a:rPr>
              <a:t>What would a negative beta mean?  (R/S increases with density, population explodes!)</a:t>
            </a:r>
          </a:p>
          <a:p>
            <a:pPr eaLnBrk="1" hangingPunct="1"/>
            <a:endParaRPr lang="en-US" sz="1400" dirty="0">
              <a:cs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FE2869AB-E729-4C6B-B328-7FCB99DC9E51}" type="slidenum">
              <a:rPr lang="en-US" sz="1200"/>
              <a:pPr algn="r"/>
              <a:t>23</a:t>
            </a:fld>
            <a:endParaRPr lang="en-US" sz="1200"/>
          </a:p>
        </p:txBody>
      </p:sp>
      <p:sp>
        <p:nvSpPr>
          <p:cNvPr id="314371" name="Rectangle 2"/>
          <p:cNvSpPr>
            <a:spLocks noGrp="1" noRot="1" noChangeAspect="1" noChangeArrowheads="1" noTextEdit="1"/>
          </p:cNvSpPr>
          <p:nvPr>
            <p:ph type="sldImg"/>
          </p:nvPr>
        </p:nvSpPr>
        <p:spPr>
          <a:xfrm>
            <a:off x="1181100" y="693738"/>
            <a:ext cx="4648200" cy="3486150"/>
          </a:xfrm>
          <a:ln/>
        </p:spPr>
      </p:sp>
      <p:sp>
        <p:nvSpPr>
          <p:cNvPr id="31437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cs typeface="Times New Roman" pitchFamily="18" charset="0"/>
              </a:rPr>
              <a:t>So we know that true</a:t>
            </a:r>
            <a:r>
              <a:rPr lang="en-US" sz="1400" dirty="0">
                <a:cs typeface="Times New Roman" pitchFamily="18" charset="0"/>
              </a:rPr>
              <a:t> beta </a:t>
            </a:r>
            <a:r>
              <a:rPr lang="en-US" sz="1400" b="1" dirty="0">
                <a:cs typeface="Times New Roman" pitchFamily="18" charset="0"/>
              </a:rPr>
              <a:t>must</a:t>
            </a:r>
            <a:r>
              <a:rPr lang="en-US" sz="1400" dirty="0">
                <a:cs typeface="Times New Roman" pitchFamily="18" charset="0"/>
              </a:rPr>
              <a:t> </a:t>
            </a:r>
            <a:r>
              <a:rPr lang="en-US" sz="1400" b="1" dirty="0">
                <a:cs typeface="Times New Roman" pitchFamily="18" charset="0"/>
              </a:rPr>
              <a:t>be positive</a:t>
            </a:r>
          </a:p>
          <a:p>
            <a:pPr eaLnBrk="1" hangingPunct="1"/>
            <a:endParaRPr lang="en-US" sz="1400" dirty="0">
              <a:cs typeface="Times New Roman" pitchFamily="18" charset="0"/>
            </a:endParaRPr>
          </a:p>
          <a:p>
            <a:pPr eaLnBrk="1" hangingPunct="1"/>
            <a:r>
              <a:rPr lang="en-US" sz="1400" dirty="0">
                <a:cs typeface="Times New Roman" pitchFamily="18" charset="0"/>
              </a:rPr>
              <a:t>R/S </a:t>
            </a:r>
            <a:r>
              <a:rPr lang="en-US" sz="1400" b="1" u="sng" dirty="0">
                <a:cs typeface="Times New Roman" pitchFamily="18" charset="0"/>
              </a:rPr>
              <a:t>must</a:t>
            </a:r>
            <a:r>
              <a:rPr lang="en-US" sz="1400" dirty="0">
                <a:cs typeface="Times New Roman" pitchFamily="18" charset="0"/>
              </a:rPr>
              <a:t> decrease with increasing S!</a:t>
            </a:r>
            <a:endParaRPr lang="en-US" sz="14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66B4FF5-B270-4CC8-A53D-748B63DB7FD4}" type="slidenum">
              <a:rPr lang="en-US" sz="1200"/>
              <a:pPr algn="r"/>
              <a:t>24</a:t>
            </a:fld>
            <a:endParaRPr lang="en-US" sz="120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noFill/>
          <a:ln/>
        </p:spPr>
        <p:txBody>
          <a:bodyPr/>
          <a:lstStyle/>
          <a:p>
            <a:pPr eaLnBrk="1" hangingPunct="1"/>
            <a:r>
              <a:rPr lang="en-US" sz="1400" dirty="0">
                <a:cs typeface="Times New Roman" pitchFamily="18" charset="0"/>
              </a:rPr>
              <a:t>In keeping with interpreting </a:t>
            </a:r>
            <a:r>
              <a:rPr lang="en-US" sz="1400" b="1" dirty="0">
                <a:cs typeface="Times New Roman" pitchFamily="18" charset="0"/>
              </a:rPr>
              <a:t>bootstrap reps as possible versions of reality</a:t>
            </a:r>
          </a:p>
          <a:p>
            <a:pPr eaLnBrk="1" hangingPunct="1"/>
            <a:endParaRPr lang="en-US" sz="1400" dirty="0">
              <a:cs typeface="Times New Roman" pitchFamily="18" charset="0"/>
            </a:endParaRPr>
          </a:p>
          <a:p>
            <a:pPr eaLnBrk="1" hangingPunct="1"/>
            <a:r>
              <a:rPr lang="en-US" sz="1400" dirty="0">
                <a:cs typeface="Times New Roman" pitchFamily="18" charset="0"/>
              </a:rPr>
              <a:t>We know </a:t>
            </a:r>
            <a:r>
              <a:rPr lang="en-US" sz="1400" b="1" dirty="0">
                <a:cs typeface="Times New Roman" pitchFamily="18" charset="0"/>
              </a:rPr>
              <a:t>negative beta not biologically possible</a:t>
            </a:r>
          </a:p>
          <a:p>
            <a:pPr eaLnBrk="1" hangingPunct="1"/>
            <a:endParaRPr lang="en-US" sz="1400" b="1" dirty="0">
              <a:cs typeface="Times New Roman" pitchFamily="18" charset="0"/>
            </a:endParaRPr>
          </a:p>
          <a:p>
            <a:pPr eaLnBrk="1" hangingPunct="1"/>
            <a:r>
              <a:rPr lang="en-US" sz="1400" b="1" dirty="0">
                <a:cs typeface="Times New Roman" pitchFamily="18" charset="0"/>
              </a:rPr>
              <a:t>Censor (throw out) those reps</a:t>
            </a:r>
          </a:p>
          <a:p>
            <a:pPr eaLnBrk="1" hangingPunct="1"/>
            <a:r>
              <a:rPr lang="en-US" sz="1400" dirty="0">
                <a:cs typeface="Times New Roman" pitchFamily="18" charset="0"/>
              </a:rPr>
              <a:t>before proceeding</a:t>
            </a:r>
          </a:p>
          <a:p>
            <a:pPr eaLnBrk="1" hangingPunct="1"/>
            <a:endParaRPr lang="en-US" sz="1400" dirty="0">
              <a:cs typeface="Times New Roman" pitchFamily="18" charset="0"/>
            </a:endParaRPr>
          </a:p>
          <a:p>
            <a:pPr eaLnBrk="1" hangingPunct="1"/>
            <a:r>
              <a:rPr lang="en-US" sz="1400" dirty="0">
                <a:cs typeface="Times New Roman" pitchFamily="18" charset="0"/>
              </a:rPr>
              <a:t>Do we trust associated alphas?  NO</a:t>
            </a:r>
          </a:p>
          <a:p>
            <a:pPr eaLnBrk="1" hangingPunct="1"/>
            <a:endParaRPr lang="en-US" sz="1400" dirty="0">
              <a:cs typeface="Times New Roman" pitchFamily="18" charset="0"/>
            </a:endParaRPr>
          </a:p>
          <a:p>
            <a:pPr eaLnBrk="1" hangingPunct="1"/>
            <a:r>
              <a:rPr lang="en-US" sz="1400" dirty="0">
                <a:cs typeface="Times New Roman" pitchFamily="18" charset="0"/>
              </a:rPr>
              <a:t>Will these reps affect reference points also? YES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5DB5DC2-28E8-4D79-85DB-B9E4D1967456}" type="slidenum">
              <a:rPr lang="en-US" sz="1200"/>
              <a:pPr algn="r"/>
              <a:t>25</a:t>
            </a:fld>
            <a:endParaRPr lang="en-US" sz="1200"/>
          </a:p>
        </p:txBody>
      </p:sp>
      <p:sp>
        <p:nvSpPr>
          <p:cNvPr id="316419" name="Rectangle 2"/>
          <p:cNvSpPr>
            <a:spLocks noGrp="1" noRot="1" noChangeAspect="1" noChangeArrowheads="1" noTextEdit="1"/>
          </p:cNvSpPr>
          <p:nvPr>
            <p:ph type="sldImg"/>
          </p:nvPr>
        </p:nvSpPr>
        <p:spPr>
          <a:xfrm>
            <a:off x="1181100" y="693738"/>
            <a:ext cx="4648200" cy="3486150"/>
          </a:xfrm>
          <a:ln/>
        </p:spPr>
      </p:sp>
      <p:sp>
        <p:nvSpPr>
          <p:cNvPr id="316420" name="Rectangle 3"/>
          <p:cNvSpPr>
            <a:spLocks noGrp="1" noChangeArrowheads="1"/>
          </p:cNvSpPr>
          <p:nvPr>
            <p:ph type="body" idx="1"/>
          </p:nvPr>
        </p:nvSpPr>
        <p:spPr>
          <a:xfrm>
            <a:off x="934720" y="4416425"/>
            <a:ext cx="5140960" cy="4186238"/>
          </a:xfrm>
          <a:noFill/>
          <a:ln/>
        </p:spPr>
        <p:txBody>
          <a:bodyPr/>
          <a:lstStyle/>
          <a:p>
            <a:endParaRPr lang="en-US" sz="1400" dirty="0"/>
          </a:p>
          <a:p>
            <a:r>
              <a:rPr lang="en-US" sz="1400" dirty="0"/>
              <a:t>Also impossible in nature: alpha &lt;1 (log alpha &lt; 0)</a:t>
            </a:r>
          </a:p>
          <a:p>
            <a:endParaRPr lang="en-US" sz="1400" dirty="0"/>
          </a:p>
          <a:p>
            <a:r>
              <a:rPr lang="en-US" sz="1400" dirty="0"/>
              <a:t>What would that mean? </a:t>
            </a:r>
          </a:p>
          <a:p>
            <a:r>
              <a:rPr lang="en-US" sz="1400" dirty="0"/>
              <a:t>Always get fewer recruits than </a:t>
            </a:r>
            <a:r>
              <a:rPr lang="en-US" sz="1400" dirty="0" err="1"/>
              <a:t>spawners</a:t>
            </a:r>
            <a:r>
              <a:rPr lang="en-US" sz="1400" dirty="0"/>
              <a:t> (population goes extinct)</a:t>
            </a:r>
          </a:p>
          <a:p>
            <a:endParaRPr lang="en-US" sz="1400" dirty="0"/>
          </a:p>
          <a:p>
            <a:r>
              <a:rPr lang="en-US" sz="1400" dirty="0"/>
              <a:t>Throw these out too, and corresponding betas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E3BAD11-900B-491A-8D53-065ED051DFE8}" type="slidenum">
              <a:rPr lang="en-US" sz="1200"/>
              <a:pPr algn="r"/>
              <a:t>26</a:t>
            </a:fld>
            <a:endParaRPr lang="en-US" sz="1200"/>
          </a:p>
        </p:txBody>
      </p:sp>
      <p:sp>
        <p:nvSpPr>
          <p:cNvPr id="301059" name="Rectangle 2"/>
          <p:cNvSpPr>
            <a:spLocks noGrp="1" noRot="1" noChangeAspect="1" noChangeArrowheads="1" noTextEdit="1"/>
          </p:cNvSpPr>
          <p:nvPr>
            <p:ph type="sldImg"/>
          </p:nvPr>
        </p:nvSpPr>
        <p:spPr>
          <a:xfrm>
            <a:off x="1181100" y="693738"/>
            <a:ext cx="4648200" cy="3486150"/>
          </a:xfrm>
          <a:ln/>
        </p:spPr>
      </p:sp>
      <p:sp>
        <p:nvSpPr>
          <p:cNvPr id="301060" name="Rectangle 3"/>
          <p:cNvSpPr>
            <a:spLocks noGrp="1" noChangeArrowheads="1"/>
          </p:cNvSpPr>
          <p:nvPr>
            <p:ph type="body" idx="1"/>
          </p:nvPr>
        </p:nvSpPr>
        <p:spPr>
          <a:xfrm>
            <a:off x="934720" y="4416425"/>
            <a:ext cx="5140960" cy="4186238"/>
          </a:xfrm>
          <a:noFill/>
          <a:ln/>
        </p:spPr>
        <p:txBody>
          <a:bodyPr/>
          <a:lstStyle/>
          <a:p>
            <a:pPr eaLnBrk="1" hangingPunct="1"/>
            <a:r>
              <a:rPr lang="en-US" b="1" dirty="0"/>
              <a:t>To bring a lot of things home, here are two examples of classic techniques in practice.</a:t>
            </a:r>
          </a:p>
          <a:p>
            <a:pPr eaLnBrk="1" hangingPunct="1"/>
            <a:endParaRPr lang="en-US" b="1" dirty="0"/>
          </a:p>
          <a:p>
            <a:pPr eaLnBrk="1" hangingPunct="1"/>
            <a:endParaRPr lang="en-US" dirty="0"/>
          </a:p>
          <a:p>
            <a:pPr eaLnBrk="1" hangingPunct="1"/>
            <a:r>
              <a:rPr lang="en-US" b="1" u="sng" dirty="0" err="1"/>
              <a:t>Deshka</a:t>
            </a:r>
            <a:r>
              <a:rPr lang="en-US" b="1" u="sng" dirty="0"/>
              <a:t> chinook</a:t>
            </a:r>
            <a:r>
              <a:rPr lang="en-US" dirty="0"/>
              <a:t> - left</a:t>
            </a:r>
          </a:p>
          <a:p>
            <a:pPr eaLnBrk="1" hangingPunct="1"/>
            <a:r>
              <a:rPr lang="en-US" b="1" dirty="0"/>
              <a:t>Good range of escapements,  many large ones not replacing themselves</a:t>
            </a:r>
          </a:p>
          <a:p>
            <a:pPr eaLnBrk="1" hangingPunct="1"/>
            <a:r>
              <a:rPr lang="en-US" b="1" dirty="0"/>
              <a:t>Different trajectories of lines show that alpha is not very well defined</a:t>
            </a:r>
          </a:p>
          <a:p>
            <a:pPr eaLnBrk="1" hangingPunct="1"/>
            <a:r>
              <a:rPr lang="en-US" b="1" dirty="0"/>
              <a:t>Similar scale of the curves show beta </a:t>
            </a:r>
            <a:r>
              <a:rPr lang="en-US" b="1" i="1" dirty="0"/>
              <a:t>is</a:t>
            </a:r>
            <a:r>
              <a:rPr lang="en-US" b="1" dirty="0"/>
              <a:t> well defined</a:t>
            </a:r>
          </a:p>
          <a:p>
            <a:pPr eaLnBrk="1" hangingPunct="1"/>
            <a:endParaRPr lang="en-US" b="1" dirty="0"/>
          </a:p>
          <a:p>
            <a:pPr eaLnBrk="1" hangingPunct="1"/>
            <a:r>
              <a:rPr lang="en-US" b="1" dirty="0"/>
              <a:t>As a result, bootstrap distribution </a:t>
            </a:r>
            <a:r>
              <a:rPr lang="en-US" b="1" dirty="0" err="1"/>
              <a:t>Smsy</a:t>
            </a:r>
            <a:r>
              <a:rPr lang="en-US" b="1" dirty="0"/>
              <a:t> is narrow with a prominent peak</a:t>
            </a:r>
          </a:p>
          <a:p>
            <a:pPr eaLnBrk="1" hangingPunct="1"/>
            <a:r>
              <a:rPr lang="en-US" dirty="0"/>
              <a:t>Can be</a:t>
            </a:r>
            <a:r>
              <a:rPr lang="en-US" b="1" dirty="0"/>
              <a:t> confined to narrow range</a:t>
            </a:r>
          </a:p>
          <a:p>
            <a:pPr eaLnBrk="1" hangingPunct="1"/>
            <a:endParaRPr lang="en-US" dirty="0"/>
          </a:p>
          <a:p>
            <a:pPr eaLnBrk="1" hangingPunct="1"/>
            <a:r>
              <a:rPr lang="en-US" b="1" u="sng" dirty="0"/>
              <a:t>Kenai Sockeye</a:t>
            </a:r>
            <a:r>
              <a:rPr lang="en-US" dirty="0"/>
              <a:t> - right</a:t>
            </a:r>
          </a:p>
          <a:p>
            <a:pPr eaLnBrk="1" hangingPunct="1"/>
            <a:r>
              <a:rPr lang="en-US" b="1" dirty="0"/>
              <a:t>High harvest rate, no large escapements, all replaced themselves</a:t>
            </a:r>
          </a:p>
          <a:p>
            <a:pPr eaLnBrk="1" hangingPunct="1"/>
            <a:r>
              <a:rPr lang="en-US" b="1" dirty="0"/>
              <a:t>alpha well defined, beta poorly defined</a:t>
            </a:r>
          </a:p>
          <a:p>
            <a:pPr eaLnBrk="1" hangingPunct="1"/>
            <a:r>
              <a:rPr lang="en-US" b="1" dirty="0"/>
              <a:t>Possible curves could peak at very high escapements</a:t>
            </a:r>
          </a:p>
          <a:p>
            <a:pPr marL="171450" indent="-171450" eaLnBrk="1" hangingPunct="1">
              <a:buFontTx/>
              <a:buChar char="-"/>
            </a:pPr>
            <a:r>
              <a:rPr lang="en-US" b="1" dirty="0"/>
              <a:t>We see this in bootstrap distribution of </a:t>
            </a:r>
            <a:r>
              <a:rPr lang="en-US" b="1" dirty="0" err="1"/>
              <a:t>Smsy</a:t>
            </a:r>
            <a:endParaRPr lang="en-US" b="1" dirty="0"/>
          </a:p>
          <a:p>
            <a:pPr marL="171450" indent="-171450" eaLnBrk="1" hangingPunct="1">
              <a:buFontTx/>
              <a:buChar char="-"/>
            </a:pPr>
            <a:r>
              <a:rPr lang="en-US" b="1" dirty="0"/>
              <a:t>(</a:t>
            </a:r>
            <a:r>
              <a:rPr lang="en-US" b="1" dirty="0" err="1"/>
              <a:t>Smsy</a:t>
            </a:r>
            <a:r>
              <a:rPr lang="en-US" b="1" dirty="0"/>
              <a:t> could be quite large for all we know!)</a:t>
            </a:r>
          </a:p>
          <a:p>
            <a:pPr marL="171450" indent="-171450" eaLnBrk="1" hangingPunct="1">
              <a:buFontTx/>
              <a:buChar char="-"/>
            </a:pPr>
            <a:endParaRPr lang="en-US" b="1" dirty="0"/>
          </a:p>
          <a:p>
            <a:pPr marL="0" indent="0" eaLnBrk="1" hangingPunct="1">
              <a:buFontTx/>
              <a:buNone/>
            </a:pPr>
            <a:r>
              <a:rPr lang="en-US" b="1" dirty="0"/>
              <a:t>Remember, what’s alpha? (productivity: R/S at low densities for population)</a:t>
            </a:r>
          </a:p>
          <a:p>
            <a:pPr marL="0" indent="0" eaLnBrk="1" hangingPunct="1">
              <a:buFontTx/>
              <a:buNone/>
            </a:pPr>
            <a:r>
              <a:rPr lang="en-US" b="1" dirty="0"/>
              <a:t>What data do we have? (only low-densities for population) …so it makes sense alpha is well defined.</a:t>
            </a:r>
          </a:p>
          <a:p>
            <a:pPr marL="0" indent="0" eaLnBrk="1" hangingPunct="1">
              <a:buFontTx/>
              <a:buNone/>
            </a:pPr>
            <a:endParaRPr lang="en-US" b="1" dirty="0"/>
          </a:p>
          <a:p>
            <a:pPr marL="0" indent="0" eaLnBrk="1" hangingPunct="1">
              <a:buFontTx/>
              <a:buNone/>
            </a:pPr>
            <a:r>
              <a:rPr lang="en-US" b="1" dirty="0"/>
              <a:t>[click] </a:t>
            </a:r>
          </a:p>
          <a:p>
            <a:pPr marL="0" indent="0" eaLnBrk="1" hangingPunct="1">
              <a:buFontTx/>
              <a:buNone/>
            </a:pPr>
            <a:r>
              <a:rPr lang="en-US" b="1" dirty="0"/>
              <a:t>And as a side note, I thought our two examples looked eerily similar to this graphic…</a:t>
            </a:r>
          </a:p>
          <a:p>
            <a:pPr marL="171450" indent="-171450" eaLnBrk="1" hangingPunct="1">
              <a:buFontTx/>
              <a:buChar char="-"/>
            </a:pPr>
            <a:r>
              <a:rPr lang="en-US" b="1" dirty="0"/>
              <a:t>On the one side, holding beta constant, and varying alpha</a:t>
            </a:r>
          </a:p>
          <a:p>
            <a:pPr marL="171450" indent="-171450" eaLnBrk="1" hangingPunct="1">
              <a:buFontTx/>
              <a:buChar char="-"/>
            </a:pPr>
            <a:r>
              <a:rPr lang="en-US" b="1" dirty="0"/>
              <a:t>On the other side, holding alpha constant, and varying beta</a:t>
            </a:r>
          </a:p>
          <a:p>
            <a:pPr marL="171450" indent="-171450" eaLnBrk="1" hangingPunct="1">
              <a:buFontTx/>
              <a:buChar char="-"/>
            </a:pPr>
            <a:endParaRPr lang="en-US" b="1" dirty="0"/>
          </a:p>
          <a:p>
            <a:pPr marL="0" indent="0" eaLnBrk="1" hangingPunct="1">
              <a:buFontTx/>
              <a:buNone/>
            </a:pPr>
            <a:r>
              <a:rPr lang="en-US" b="1" dirty="0"/>
              <a:t>But anyway, we have bootstrap distributions for </a:t>
            </a:r>
            <a:r>
              <a:rPr lang="en-US" b="1" dirty="0" err="1"/>
              <a:t>Smsy</a:t>
            </a:r>
            <a:r>
              <a:rPr lang="en-US" b="1" dirty="0"/>
              <a:t> now, so we can use those to choose Esc Goal ranges, right?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p>
            <a:fld id="{FB44CC55-D596-4AAB-93A8-3B6F9FDFA766}" type="slidenum">
              <a:rPr lang="en-US" smtClean="0"/>
              <a:pPr/>
              <a:t>27</a:t>
            </a:fld>
            <a:endParaRPr lang="en-US"/>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xfrm>
            <a:off x="527403" y="4416425"/>
            <a:ext cx="5879323" cy="4184650"/>
          </a:xfrm>
          <a:noFill/>
          <a:ln/>
        </p:spPr>
        <p:txBody>
          <a:bodyPr/>
          <a:lstStyle/>
          <a:p>
            <a:r>
              <a:rPr lang="en-US" sz="1400" b="1" dirty="0"/>
              <a:t>Well, no.  Because this slide says not to, in a great big font.</a:t>
            </a:r>
          </a:p>
          <a:p>
            <a:endParaRPr lang="en-US" sz="1400" b="1" dirty="0"/>
          </a:p>
          <a:p>
            <a:r>
              <a:rPr lang="en-US" sz="1400" b="1" dirty="0"/>
              <a:t>Turns out we can do even better than a CI for </a:t>
            </a:r>
            <a:r>
              <a:rPr lang="en-US" sz="1400" b="1" dirty="0" err="1"/>
              <a:t>Smsy</a:t>
            </a:r>
            <a:r>
              <a:rPr lang="en-US" sz="1400" b="1" dirty="0"/>
              <a:t>!</a:t>
            </a:r>
          </a:p>
          <a:p>
            <a:r>
              <a:rPr lang="en-US" sz="1400" b="1" dirty="0"/>
              <a:t>- Use probabilistic tools to construct an Optimal Yield Profile.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151F0F7B-A231-4CA0-8AA0-ECFBC734A63D}" type="slidenum">
              <a:rPr lang="en-US" sz="1200"/>
              <a:pPr algn="r"/>
              <a:t>28</a:t>
            </a:fld>
            <a:endParaRPr lang="en-US" sz="1200"/>
          </a:p>
        </p:txBody>
      </p:sp>
      <p:sp>
        <p:nvSpPr>
          <p:cNvPr id="303107" name="Rectangle 2"/>
          <p:cNvSpPr>
            <a:spLocks noGrp="1" noRot="1" noChangeAspect="1" noChangeArrowheads="1" noTextEdit="1"/>
          </p:cNvSpPr>
          <p:nvPr>
            <p:ph type="sldImg"/>
          </p:nvPr>
        </p:nvSpPr>
        <p:spPr>
          <a:xfrm>
            <a:off x="1181100" y="693738"/>
            <a:ext cx="4648200" cy="3486150"/>
          </a:xfrm>
          <a:ln/>
        </p:spPr>
      </p:sp>
      <p:sp>
        <p:nvSpPr>
          <p:cNvPr id="303108" name="Rectangle 3"/>
          <p:cNvSpPr>
            <a:spLocks noGrp="1" noChangeArrowheads="1"/>
          </p:cNvSpPr>
          <p:nvPr>
            <p:ph type="body" idx="1"/>
          </p:nvPr>
        </p:nvSpPr>
        <p:spPr>
          <a:xfrm>
            <a:off x="934720" y="4416425"/>
            <a:ext cx="5140960" cy="4186238"/>
          </a:xfrm>
          <a:noFill/>
          <a:ln/>
        </p:spPr>
        <p:txBody>
          <a:bodyPr/>
          <a:lstStyle/>
          <a:p>
            <a:pPr eaLnBrk="1" hangingPunct="1"/>
            <a:r>
              <a:rPr lang="en-US" sz="1400" b="1" u="sng" dirty="0"/>
              <a:t>So what is an OYP, and why are they so great?</a:t>
            </a:r>
          </a:p>
          <a:p>
            <a:pPr eaLnBrk="1" hangingPunct="1"/>
            <a:endParaRPr lang="en-US" sz="1400" b="1" u="sng" dirty="0"/>
          </a:p>
          <a:p>
            <a:pPr eaLnBrk="1" hangingPunct="1"/>
            <a:r>
              <a:rPr lang="en-US" sz="1400" b="1" u="sng" dirty="0"/>
              <a:t>To get at what an OYP is, let’s first pretend Ricker relationship is known without error</a:t>
            </a:r>
            <a:endParaRPr lang="en-US" sz="1400" dirty="0"/>
          </a:p>
          <a:p>
            <a:pPr eaLnBrk="1" hangingPunct="1"/>
            <a:endParaRPr lang="en-US" sz="1400" b="1" dirty="0"/>
          </a:p>
          <a:p>
            <a:pPr eaLnBrk="1" hangingPunct="1"/>
            <a:r>
              <a:rPr lang="en-US" sz="1400" b="1" dirty="0"/>
              <a:t>Sustained yield</a:t>
            </a:r>
            <a:r>
              <a:rPr lang="en-US" sz="1400" dirty="0"/>
              <a:t> </a:t>
            </a:r>
            <a:r>
              <a:rPr lang="en-US" sz="1400" b="1" dirty="0"/>
              <a:t>in green</a:t>
            </a:r>
            <a:r>
              <a:rPr lang="en-US" sz="1400" dirty="0"/>
              <a:t> (height of the blue curve above the replacement line)</a:t>
            </a:r>
          </a:p>
          <a:p>
            <a:pPr eaLnBrk="1" hangingPunct="1"/>
            <a:endParaRPr lang="en-US" sz="1400" dirty="0"/>
          </a:p>
          <a:p>
            <a:pPr eaLnBrk="1" hangingPunct="1"/>
            <a:r>
              <a:rPr lang="en-US" sz="1400" dirty="0"/>
              <a:t>You could </a:t>
            </a:r>
            <a:r>
              <a:rPr lang="en-US" sz="1400" b="1" dirty="0"/>
              <a:t>construct </a:t>
            </a:r>
            <a:r>
              <a:rPr lang="en-US" sz="1400" b="1" u="sng" dirty="0"/>
              <a:t>range</a:t>
            </a:r>
            <a:r>
              <a:rPr lang="en-US" sz="1400" b="1" dirty="0"/>
              <a:t> </a:t>
            </a:r>
            <a:r>
              <a:rPr lang="en-US" sz="1400" b="1" u="sng" dirty="0"/>
              <a:t>around</a:t>
            </a:r>
            <a:r>
              <a:rPr lang="en-US" sz="1400" b="1" dirty="0"/>
              <a:t> </a:t>
            </a:r>
            <a:r>
              <a:rPr lang="en-US" sz="1400" b="1" dirty="0" err="1"/>
              <a:t>S.msy</a:t>
            </a:r>
            <a:r>
              <a:rPr lang="en-US" sz="1400" dirty="0"/>
              <a:t> that gives yield that is </a:t>
            </a:r>
            <a:r>
              <a:rPr lang="en-US" sz="1400" b="1" u="sng" dirty="0"/>
              <a:t>close</a:t>
            </a:r>
            <a:r>
              <a:rPr lang="en-US" sz="1400" b="1" dirty="0"/>
              <a:t> to MSY</a:t>
            </a:r>
            <a:r>
              <a:rPr lang="en-US" sz="1400" dirty="0"/>
              <a:t>.</a:t>
            </a:r>
          </a:p>
          <a:p>
            <a:pPr eaLnBrk="1" hangingPunct="1"/>
            <a:r>
              <a:rPr lang="en-US" sz="1400" dirty="0"/>
              <a:t>(</a:t>
            </a:r>
            <a:r>
              <a:rPr lang="en-US" sz="1400" b="1" dirty="0"/>
              <a:t>here, we’re saying 90%</a:t>
            </a:r>
            <a:r>
              <a:rPr lang="en-US" sz="1400" dirty="0"/>
              <a:t> of MSY)</a:t>
            </a:r>
          </a:p>
          <a:p>
            <a:pPr eaLnBrk="1" hangingPunct="1"/>
            <a:endParaRPr lang="en-US" sz="1400" dirty="0"/>
          </a:p>
          <a:p>
            <a:pPr eaLnBrk="1" hangingPunct="1"/>
            <a:r>
              <a:rPr lang="en-US" sz="1400" dirty="0"/>
              <a:t>Perfect world –</a:t>
            </a:r>
            <a:r>
              <a:rPr lang="en-US" sz="1400" b="1" dirty="0"/>
              <a:t> find the range of S that gets you at least, say, 90% of MSY (call this Optimal Yield)</a:t>
            </a:r>
          </a:p>
          <a:p>
            <a:pPr eaLnBrk="1" hangingPunct="1"/>
            <a:endParaRPr lang="en-US" sz="1400" b="1" dirty="0"/>
          </a:p>
          <a:p>
            <a:pPr eaLnBrk="1" hangingPunct="1"/>
            <a:r>
              <a:rPr lang="en-US" sz="1400" b="1" dirty="0"/>
              <a:t>But</a:t>
            </a:r>
            <a:r>
              <a:rPr lang="en-US" sz="1400" dirty="0"/>
              <a:t> do we know the true curve? (NO)</a:t>
            </a:r>
          </a:p>
          <a:p>
            <a:pPr eaLnBrk="1" hangingPunct="1"/>
            <a:r>
              <a:rPr lang="en-US" sz="1400" dirty="0"/>
              <a:t>What do we have? (Bootstrap reps)</a:t>
            </a:r>
          </a:p>
          <a:p>
            <a:pPr eaLnBrk="1" hangingPunct="1"/>
            <a:r>
              <a:rPr lang="en-US" sz="1400" dirty="0"/>
              <a:t>How are we interpreting those? (plausible versions of reality)</a:t>
            </a:r>
          </a:p>
          <a:p>
            <a:pPr eaLnBrk="1" hangingPunct="1"/>
            <a:endParaRPr lang="en-US" sz="1400" dirty="0"/>
          </a:p>
          <a:p>
            <a:pPr eaLnBrk="1" hangingPunct="1"/>
            <a:r>
              <a:rPr lang="en-US" sz="1400" dirty="0"/>
              <a:t>That’s where the </a:t>
            </a:r>
            <a:r>
              <a:rPr lang="en-US" sz="1400" b="1" dirty="0"/>
              <a:t>bootstrap</a:t>
            </a:r>
            <a:r>
              <a:rPr lang="en-US" sz="1400" dirty="0"/>
              <a:t> results come in.</a:t>
            </a:r>
          </a:p>
          <a:p>
            <a:pPr eaLnBrk="1" hangingPunct="1"/>
            <a:endParaRPr lang="en-US" sz="1400" b="1" dirty="0"/>
          </a:p>
          <a:p>
            <a:pPr eaLnBrk="1" hangingPunct="1"/>
            <a:endParaRPr lang="en-US" sz="1400" dirty="0"/>
          </a:p>
          <a:p>
            <a:pPr eaLnBrk="1" hangingPunct="1"/>
            <a:endParaRPr lang="en-US"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29</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To illustrate how bootstrap reps are used, first start simplistic, with</a:t>
            </a:r>
            <a:r>
              <a:rPr lang="en-US" sz="1400" dirty="0"/>
              <a:t> 5 bootstrap reps </a:t>
            </a:r>
          </a:p>
          <a:p>
            <a:pPr eaLnBrk="1" hangingPunct="1"/>
            <a:r>
              <a:rPr lang="en-US" sz="1400" dirty="0"/>
              <a:t>= 5 possible versions of true Ricker curve  </a:t>
            </a:r>
          </a:p>
          <a:p>
            <a:pPr eaLnBrk="1" hangingPunct="1"/>
            <a:r>
              <a:rPr lang="en-US" sz="1400" dirty="0"/>
              <a:t>= 5 possible yield curves</a:t>
            </a:r>
          </a:p>
          <a:p>
            <a:pPr eaLnBrk="1" hangingPunct="1"/>
            <a:r>
              <a:rPr lang="en-US" sz="1400" dirty="0"/>
              <a:t>= 5 possible optimal ranges of escapement (where yield &gt;90%MSY)</a:t>
            </a:r>
          </a:p>
          <a:p>
            <a:pPr eaLnBrk="1" hangingPunct="1"/>
            <a:endParaRPr lang="en-US" sz="1400" dirty="0"/>
          </a:p>
          <a:p>
            <a:pPr eaLnBrk="1" hangingPunct="1"/>
            <a:r>
              <a:rPr lang="en-US" sz="1400" dirty="0"/>
              <a:t>So then, we consider possible values of S, </a:t>
            </a:r>
          </a:p>
          <a:p>
            <a:pPr eaLnBrk="1" hangingPunct="1"/>
            <a:r>
              <a:rPr lang="en-US" sz="1400" b="1" dirty="0"/>
              <a:t>count</a:t>
            </a:r>
            <a:r>
              <a:rPr lang="en-US" sz="1400" dirty="0"/>
              <a:t> </a:t>
            </a:r>
            <a:r>
              <a:rPr lang="en-US" sz="1400" b="1" dirty="0"/>
              <a:t>how many versions of reality</a:t>
            </a:r>
            <a:r>
              <a:rPr lang="en-US" sz="1400" dirty="0"/>
              <a:t> have an optimal range that include the escapement we’re considering?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3</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actually, </a:t>
            </a:r>
            <a:r>
              <a:rPr lang="en-US" b="1" dirty="0"/>
              <a:t>better way to understand - think in terms of Recruits per </a:t>
            </a:r>
            <a:r>
              <a:rPr lang="en-US" b="1" dirty="0" err="1"/>
              <a:t>Spawner</a:t>
            </a:r>
            <a:r>
              <a:rPr lang="en-US" b="1" dirty="0"/>
              <a:t>  R/S</a:t>
            </a:r>
          </a:p>
          <a:p>
            <a:pPr eaLnBrk="1" hangingPunct="1"/>
            <a:endParaRPr lang="en-US" b="1" dirty="0"/>
          </a:p>
          <a:p>
            <a:pPr eaLnBrk="1" hangingPunct="1"/>
            <a:r>
              <a:rPr lang="en-US" b="1" dirty="0"/>
              <a:t>Starts off at a relatively large value, then always decreases</a:t>
            </a:r>
          </a:p>
          <a:p>
            <a:pPr eaLnBrk="1" hangingPunct="1"/>
            <a:endParaRPr lang="en-US" b="1" dirty="0"/>
          </a:p>
          <a:p>
            <a:pPr eaLnBrk="1" hangingPunct="1"/>
            <a:r>
              <a:rPr lang="en-US" b="0" i="0" dirty="0"/>
              <a:t>Notice that the y-intercept of this curve is alpha: defined as R/S as S-&gt;0</a:t>
            </a:r>
          </a:p>
          <a:p>
            <a:pPr eaLnBrk="1" hangingPunct="1"/>
            <a:endParaRPr lang="en-US" b="0" i="0" dirty="0"/>
          </a:p>
          <a:p>
            <a:pPr eaLnBrk="1" hangingPunct="1"/>
            <a:endParaRPr lang="en-US" dirty="0"/>
          </a:p>
          <a:p>
            <a:pPr eaLnBrk="1" hangingPunct="1"/>
            <a:r>
              <a:rPr lang="en-US" dirty="0"/>
              <a:t>And notice that R crosses the replacement line where R/S crosses 1.  Makes sense, right?</a:t>
            </a:r>
          </a:p>
          <a:p>
            <a:pPr eaLnBrk="1" hangingPunct="1"/>
            <a:endParaRPr lang="en-US" b="0" i="0" dirty="0"/>
          </a:p>
          <a:p>
            <a:pPr eaLnBrk="1" hangingPunct="1"/>
            <a:endParaRPr lang="en-US" dirty="0"/>
          </a:p>
        </p:txBody>
      </p:sp>
    </p:spTree>
    <p:extLst>
      <p:ext uri="{BB962C8B-B14F-4D97-AF65-F5344CB8AC3E}">
        <p14:creationId xmlns:p14="http://schemas.microsoft.com/office/powerpoint/2010/main" val="3137695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30</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Here’s an animation that might make this more clear.</a:t>
            </a:r>
          </a:p>
          <a:p>
            <a:pPr eaLnBrk="1" hangingPunct="1"/>
            <a:endParaRPr lang="en-US" sz="1400" b="1" dirty="0"/>
          </a:p>
          <a:p>
            <a:pPr eaLnBrk="1" hangingPunct="1"/>
            <a:endParaRPr lang="en-US" sz="1400" b="1" dirty="0"/>
          </a:p>
          <a:p>
            <a:pPr eaLnBrk="1" hangingPunct="1"/>
            <a:endParaRPr lang="en-US" sz="1400" dirty="0"/>
          </a:p>
        </p:txBody>
      </p:sp>
    </p:spTree>
    <p:extLst>
      <p:ext uri="{BB962C8B-B14F-4D97-AF65-F5344CB8AC3E}">
        <p14:creationId xmlns:p14="http://schemas.microsoft.com/office/powerpoint/2010/main" val="3644344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31</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With more and more bootstrap reps, the curve smooths out…</a:t>
            </a:r>
          </a:p>
          <a:p>
            <a:pPr eaLnBrk="1" hangingPunct="1"/>
            <a:endParaRPr lang="en-US" sz="1400" dirty="0"/>
          </a:p>
          <a:p>
            <a:pPr eaLnBrk="1" hangingPunct="1"/>
            <a:r>
              <a:rPr lang="en-US" sz="1400" dirty="0"/>
              <a:t>And remember how we’re thinking of each bootstrap rep as a plausible state of nature.</a:t>
            </a:r>
          </a:p>
          <a:p>
            <a:pPr eaLnBrk="1" hangingPunct="1"/>
            <a:r>
              <a:rPr lang="en-US" sz="1400" dirty="0"/>
              <a:t>This means we can interpret a proportion of plausible states of nature as a </a:t>
            </a:r>
            <a:r>
              <a:rPr lang="en-US" sz="1400" b="1" dirty="0"/>
              <a:t>probability</a:t>
            </a:r>
          </a:p>
          <a:p>
            <a:pPr eaLnBrk="1" hangingPunct="1"/>
            <a:endParaRPr lang="en-US" sz="1400" b="1" dirty="0"/>
          </a:p>
          <a:p>
            <a:pPr eaLnBrk="1" hangingPunct="1"/>
            <a:r>
              <a:rPr lang="en-US" sz="1400" b="1" dirty="0"/>
              <a:t>If something is true in half of our plausible states of nature, what’s the associated probability?</a:t>
            </a:r>
          </a:p>
        </p:txBody>
      </p:sp>
    </p:spTree>
    <p:extLst>
      <p:ext uri="{BB962C8B-B14F-4D97-AF65-F5344CB8AC3E}">
        <p14:creationId xmlns:p14="http://schemas.microsoft.com/office/powerpoint/2010/main" val="260709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32</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Optimal Yield profile is a summary of the optimal ranges of all bootstrap reps</a:t>
            </a:r>
          </a:p>
          <a:p>
            <a:pPr eaLnBrk="1" hangingPunct="1"/>
            <a:endParaRPr lang="en-US" sz="1400" b="1" dirty="0"/>
          </a:p>
          <a:p>
            <a:pPr eaLnBrk="1" hangingPunct="1"/>
            <a:r>
              <a:rPr lang="en-US" sz="1400" b="1" dirty="0"/>
              <a:t>So if a greater proportion of plausible states of nature = greater probability…</a:t>
            </a:r>
          </a:p>
          <a:p>
            <a:pPr eaLnBrk="1" hangingPunct="1"/>
            <a:endParaRPr lang="en-US" sz="1400" b="1" dirty="0"/>
          </a:p>
          <a:p>
            <a:pPr eaLnBrk="1" hangingPunct="1"/>
            <a:r>
              <a:rPr lang="en-US" sz="1400" b="1" dirty="0"/>
              <a:t>Then a greater proportion of states of nature that have optimal ranges that include a given value of escapement = </a:t>
            </a:r>
          </a:p>
          <a:p>
            <a:pPr eaLnBrk="1" hangingPunct="1"/>
            <a:r>
              <a:rPr lang="en-US" sz="1400" b="1" dirty="0"/>
              <a:t>greater probability of that value of escapement being within the TRUE optimal range</a:t>
            </a:r>
          </a:p>
          <a:p>
            <a:pPr eaLnBrk="1" hangingPunct="1"/>
            <a:endParaRPr lang="en-US" sz="1400" dirty="0"/>
          </a:p>
        </p:txBody>
      </p:sp>
    </p:spTree>
    <p:extLst>
      <p:ext uri="{BB962C8B-B14F-4D97-AF65-F5344CB8AC3E}">
        <p14:creationId xmlns:p14="http://schemas.microsoft.com/office/powerpoint/2010/main" val="2549576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366CD31-FBF1-4A2C-9BCB-656BBEA61085}" type="slidenum">
              <a:rPr lang="en-US" sz="1200"/>
              <a:pPr algn="r"/>
              <a:t>33</a:t>
            </a:fld>
            <a:endParaRPr lang="en-US" sz="1200"/>
          </a:p>
        </p:txBody>
      </p:sp>
      <p:sp>
        <p:nvSpPr>
          <p:cNvPr id="306179" name="Rectangle 2"/>
          <p:cNvSpPr>
            <a:spLocks noGrp="1" noRot="1" noChangeAspect="1" noChangeArrowheads="1" noTextEdit="1"/>
          </p:cNvSpPr>
          <p:nvPr>
            <p:ph type="sldImg"/>
          </p:nvPr>
        </p:nvSpPr>
        <p:spPr>
          <a:xfrm>
            <a:off x="1181100" y="693738"/>
            <a:ext cx="4648200" cy="3486150"/>
          </a:xfrm>
          <a:ln/>
        </p:spPr>
      </p:sp>
      <p:sp>
        <p:nvSpPr>
          <p:cNvPr id="306180" name="Rectangle 3"/>
          <p:cNvSpPr>
            <a:spLocks noGrp="1" noChangeArrowheads="1"/>
          </p:cNvSpPr>
          <p:nvPr>
            <p:ph type="body" idx="1"/>
          </p:nvPr>
        </p:nvSpPr>
        <p:spPr>
          <a:xfrm>
            <a:off x="934720" y="4416425"/>
            <a:ext cx="5140960" cy="4186238"/>
          </a:xfrm>
          <a:noFill/>
          <a:ln/>
        </p:spPr>
        <p:txBody>
          <a:bodyPr/>
          <a:lstStyle/>
          <a:p>
            <a:pPr eaLnBrk="1" hangingPunct="1"/>
            <a:r>
              <a:rPr lang="en-US" b="1" dirty="0"/>
              <a:t>So here’s a real Optimal Yield Profile in practice.</a:t>
            </a:r>
          </a:p>
          <a:p>
            <a:pPr eaLnBrk="1" hangingPunct="1"/>
            <a:r>
              <a:rPr lang="en-US" b="1" dirty="0"/>
              <a:t>Notice it doesn’t peak at 100% (doesn’t have to!)</a:t>
            </a:r>
          </a:p>
          <a:p>
            <a:pPr eaLnBrk="1" hangingPunct="1"/>
            <a:endParaRPr lang="en-US" dirty="0"/>
          </a:p>
          <a:p>
            <a:pPr eaLnBrk="1" hangingPunct="1"/>
            <a:r>
              <a:rPr lang="en-US" b="1" dirty="0"/>
              <a:t>Prob that true Ricker curve is one that gives &gt;90% of MSY, at that S</a:t>
            </a:r>
          </a:p>
          <a:p>
            <a:pPr eaLnBrk="1" hangingPunct="1"/>
            <a:endParaRPr lang="en-US" b="1" dirty="0">
              <a:cs typeface="Times New Roman" pitchFamily="18" charset="0"/>
            </a:endParaRPr>
          </a:p>
          <a:p>
            <a:pPr eaLnBrk="1" hangingPunct="1"/>
            <a:r>
              <a:rPr lang="en-US" b="1" dirty="0">
                <a:cs typeface="Times New Roman" pitchFamily="18" charset="0"/>
              </a:rPr>
              <a:t>How to use this to get escapement goal range?</a:t>
            </a:r>
          </a:p>
          <a:p>
            <a:pPr eaLnBrk="1" hangingPunct="1"/>
            <a:r>
              <a:rPr lang="en-US" b="1" dirty="0">
                <a:cs typeface="Times New Roman" pitchFamily="18" charset="0"/>
              </a:rPr>
              <a:t>  - Pick </a:t>
            </a:r>
            <a:r>
              <a:rPr lang="en-US" dirty="0">
                <a:cs typeface="Times New Roman" pitchFamily="18" charset="0"/>
              </a:rPr>
              <a:t>a</a:t>
            </a:r>
            <a:r>
              <a:rPr lang="en-US" b="1" dirty="0">
                <a:cs typeface="Times New Roman" pitchFamily="18" charset="0"/>
              </a:rPr>
              <a:t> horizontal gridline (PROBABILITY) we “like”, intersect, and project down</a:t>
            </a:r>
          </a:p>
          <a:p>
            <a:pPr eaLnBrk="1" hangingPunct="1"/>
            <a:r>
              <a:rPr lang="en-US" b="1" dirty="0">
                <a:cs typeface="Times New Roman" pitchFamily="18" charset="0"/>
              </a:rPr>
              <a:t>  - Interpret this as saying that escapements in </a:t>
            </a:r>
            <a:r>
              <a:rPr lang="en-US" dirty="0">
                <a:cs typeface="Times New Roman" pitchFamily="18" charset="0"/>
              </a:rPr>
              <a:t>that</a:t>
            </a:r>
            <a:r>
              <a:rPr lang="en-US" b="1" dirty="0">
                <a:cs typeface="Times New Roman" pitchFamily="18" charset="0"/>
              </a:rPr>
              <a:t> range</a:t>
            </a:r>
            <a:r>
              <a:rPr lang="en-US" dirty="0">
                <a:cs typeface="Times New Roman" pitchFamily="18" charset="0"/>
              </a:rPr>
              <a:t> </a:t>
            </a:r>
            <a:r>
              <a:rPr lang="en-US" b="1" dirty="0">
                <a:cs typeface="Times New Roman" pitchFamily="18" charset="0"/>
              </a:rPr>
              <a:t>assuring at least THAT% probability </a:t>
            </a:r>
            <a:r>
              <a:rPr lang="en-US" dirty="0">
                <a:cs typeface="Times New Roman" pitchFamily="18" charset="0"/>
              </a:rPr>
              <a:t>of</a:t>
            </a:r>
            <a:r>
              <a:rPr lang="en-US" b="1" dirty="0">
                <a:cs typeface="Times New Roman" pitchFamily="18" charset="0"/>
              </a:rPr>
              <a:t> </a:t>
            </a:r>
            <a:r>
              <a:rPr lang="en-US" dirty="0">
                <a:cs typeface="Times New Roman" pitchFamily="18" charset="0"/>
              </a:rPr>
              <a:t>achieving </a:t>
            </a:r>
            <a:r>
              <a:rPr lang="en-US" b="1" dirty="0">
                <a:cs typeface="Times New Roman" pitchFamily="18" charset="0"/>
              </a:rPr>
              <a:t>90% of MSY</a:t>
            </a:r>
            <a:r>
              <a:rPr lang="en-US" dirty="0">
                <a:cs typeface="Times New Roman" pitchFamily="18" charset="0"/>
              </a:rPr>
              <a:t>.</a:t>
            </a:r>
            <a:r>
              <a:rPr lang="en-US" dirty="0"/>
              <a:t> </a:t>
            </a:r>
          </a:p>
          <a:p>
            <a:pPr eaLnBrk="1" hangingPunct="1"/>
            <a:r>
              <a:rPr lang="en-US" dirty="0"/>
              <a:t>  - or, pick a range, and read probabilities from the curve!</a:t>
            </a:r>
          </a:p>
          <a:p>
            <a:pPr eaLnBrk="1" hangingPunct="1"/>
            <a:endParaRPr lang="en-US" dirty="0">
              <a:cs typeface="Times New Roman" pitchFamily="18" charset="0"/>
            </a:endParaRPr>
          </a:p>
          <a:p>
            <a:pPr eaLnBrk="1" hangingPunct="1"/>
            <a:r>
              <a:rPr lang="en-US" dirty="0">
                <a:cs typeface="Times New Roman" pitchFamily="18" charset="0"/>
              </a:rPr>
              <a:t>Quickly find that</a:t>
            </a:r>
            <a:r>
              <a:rPr lang="en-US" b="1" dirty="0">
                <a:cs typeface="Times New Roman" pitchFamily="18" charset="0"/>
              </a:rPr>
              <a:t> it’s a trade-off</a:t>
            </a:r>
          </a:p>
          <a:p>
            <a:pPr eaLnBrk="1" hangingPunct="1"/>
            <a:r>
              <a:rPr lang="en-US" dirty="0">
                <a:cs typeface="Times New Roman" pitchFamily="18" charset="0"/>
              </a:rPr>
              <a:t>If want </a:t>
            </a:r>
            <a:r>
              <a:rPr lang="en-US" b="1" dirty="0">
                <a:cs typeface="Times New Roman" pitchFamily="18" charset="0"/>
              </a:rPr>
              <a:t>high performance (high certainty of achieving near-maximal yield)</a:t>
            </a:r>
          </a:p>
          <a:p>
            <a:pPr eaLnBrk="1" hangingPunct="1"/>
            <a:r>
              <a:rPr lang="en-US" b="1" dirty="0">
                <a:cs typeface="Times New Roman" pitchFamily="18" charset="0"/>
              </a:rPr>
              <a:t>  </a:t>
            </a:r>
            <a:r>
              <a:rPr lang="en-US" dirty="0">
                <a:cs typeface="Times New Roman" pitchFamily="18" charset="0"/>
              </a:rPr>
              <a:t>pick an</a:t>
            </a:r>
            <a:r>
              <a:rPr lang="en-US" b="1" dirty="0">
                <a:cs typeface="Times New Roman" pitchFamily="18" charset="0"/>
              </a:rPr>
              <a:t> upper </a:t>
            </a:r>
            <a:r>
              <a:rPr lang="en-US" dirty="0">
                <a:cs typeface="Times New Roman" pitchFamily="18" charset="0"/>
              </a:rPr>
              <a:t>gridline</a:t>
            </a:r>
            <a:r>
              <a:rPr lang="en-US" b="1" dirty="0">
                <a:cs typeface="Times New Roman" pitchFamily="18" charset="0"/>
              </a:rPr>
              <a:t>, (BUT</a:t>
            </a:r>
            <a:r>
              <a:rPr lang="en-US" dirty="0">
                <a:cs typeface="Times New Roman" pitchFamily="18" charset="0"/>
              </a:rPr>
              <a:t> must manage within narrow range)</a:t>
            </a:r>
          </a:p>
          <a:p>
            <a:pPr eaLnBrk="1" hangingPunct="1"/>
            <a:r>
              <a:rPr lang="en-US" dirty="0">
                <a:cs typeface="Times New Roman" pitchFamily="18" charset="0"/>
              </a:rPr>
              <a:t>If </a:t>
            </a:r>
            <a:r>
              <a:rPr lang="en-US" b="1" dirty="0">
                <a:cs typeface="Times New Roman" pitchFamily="18" charset="0"/>
              </a:rPr>
              <a:t>can’t manage that precisely</a:t>
            </a:r>
            <a:r>
              <a:rPr lang="en-US" dirty="0">
                <a:cs typeface="Times New Roman" pitchFamily="18" charset="0"/>
              </a:rPr>
              <a:t>, must live with lower performance</a:t>
            </a:r>
          </a:p>
          <a:p>
            <a:pPr eaLnBrk="1" hangingPunct="1"/>
            <a:r>
              <a:rPr lang="en-US" dirty="0">
                <a:cs typeface="Times New Roman" pitchFamily="18" charset="0"/>
              </a:rPr>
              <a:t>So choose gridline that results in a range of S which is compatible with management.  </a:t>
            </a:r>
          </a:p>
          <a:p>
            <a:pPr eaLnBrk="1" hangingPunct="1"/>
            <a:endParaRPr lang="en-US" dirty="0"/>
          </a:p>
          <a:p>
            <a:pPr eaLnBrk="1" hangingPunct="1"/>
            <a:r>
              <a:rPr lang="en-US" b="1" dirty="0"/>
              <a:t>2 nice things</a:t>
            </a:r>
            <a:r>
              <a:rPr lang="en-US" dirty="0"/>
              <a:t> about this</a:t>
            </a:r>
          </a:p>
          <a:p>
            <a:pPr eaLnBrk="1" hangingPunct="1"/>
            <a:r>
              <a:rPr lang="en-US" dirty="0"/>
              <a:t>- </a:t>
            </a:r>
            <a:r>
              <a:rPr lang="en-US" b="1" dirty="0"/>
              <a:t>flexible</a:t>
            </a:r>
            <a:r>
              <a:rPr lang="en-US" dirty="0"/>
              <a:t> - can customize desired performance to ability to manage</a:t>
            </a:r>
          </a:p>
          <a:p>
            <a:pPr eaLnBrk="1" hangingPunct="1"/>
            <a:r>
              <a:rPr lang="en-US" dirty="0"/>
              <a:t>- </a:t>
            </a:r>
            <a:r>
              <a:rPr lang="en-US" b="1" dirty="0"/>
              <a:t>when </a:t>
            </a:r>
            <a:r>
              <a:rPr lang="en-US" dirty="0"/>
              <a:t>you</a:t>
            </a:r>
            <a:r>
              <a:rPr lang="en-US" b="1" dirty="0"/>
              <a:t> pick </a:t>
            </a:r>
            <a:r>
              <a:rPr lang="en-US" dirty="0"/>
              <a:t>a</a:t>
            </a:r>
            <a:r>
              <a:rPr lang="en-US" b="1" dirty="0"/>
              <a:t> goal, </a:t>
            </a:r>
            <a:r>
              <a:rPr lang="en-US" dirty="0"/>
              <a:t>you </a:t>
            </a:r>
            <a:r>
              <a:rPr lang="en-US" b="1" dirty="0"/>
              <a:t>also get a measure of how good it is</a:t>
            </a:r>
          </a:p>
          <a:p>
            <a:pPr eaLnBrk="1" hangingPunct="1"/>
            <a:endParaRPr lang="en-US" b="1" dirty="0"/>
          </a:p>
          <a:p>
            <a:pPr eaLnBrk="1" hangingPunct="1"/>
            <a:r>
              <a:rPr lang="en-US" dirty="0"/>
              <a:t>Example- “</a:t>
            </a:r>
            <a:r>
              <a:rPr lang="en-US" b="1" dirty="0"/>
              <a:t>We propose setting an escapement goal range of 600 &lt; S &lt; 950, </a:t>
            </a:r>
          </a:p>
          <a:p>
            <a:pPr eaLnBrk="1" hangingPunct="1"/>
            <a:r>
              <a:rPr lang="en-US" b="1" dirty="0"/>
              <a:t>with which we can be between 60% to 78% certain of exceeding 90% of MSY</a:t>
            </a:r>
            <a:r>
              <a:rPr lang="en-US" dirty="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21D20918-C336-4D95-8C3A-4B0A796BF044}" type="slidenum">
              <a:rPr lang="en-US" sz="1200"/>
              <a:pPr algn="r"/>
              <a:t>34</a:t>
            </a:fld>
            <a:endParaRPr lang="en-US" sz="1200"/>
          </a:p>
        </p:txBody>
      </p:sp>
      <p:sp>
        <p:nvSpPr>
          <p:cNvPr id="307203" name="Rectangle 2"/>
          <p:cNvSpPr>
            <a:spLocks noGrp="1" noRot="1" noChangeAspect="1" noChangeArrowheads="1" noTextEdit="1"/>
          </p:cNvSpPr>
          <p:nvPr>
            <p:ph type="sldImg"/>
          </p:nvPr>
        </p:nvSpPr>
        <p:spPr>
          <a:xfrm>
            <a:off x="1181100" y="693738"/>
            <a:ext cx="4648200" cy="3486150"/>
          </a:xfrm>
          <a:ln/>
        </p:spPr>
      </p:sp>
      <p:sp>
        <p:nvSpPr>
          <p:cNvPr id="307204" name="Rectangle 3"/>
          <p:cNvSpPr>
            <a:spLocks noGrp="1" noChangeArrowheads="1"/>
          </p:cNvSpPr>
          <p:nvPr>
            <p:ph type="body" idx="1"/>
          </p:nvPr>
        </p:nvSpPr>
        <p:spPr>
          <a:xfrm>
            <a:off x="934720" y="4416425"/>
            <a:ext cx="5140960" cy="4186238"/>
          </a:xfrm>
          <a:noFill/>
          <a:ln/>
        </p:spPr>
        <p:txBody>
          <a:bodyPr/>
          <a:lstStyle/>
          <a:p>
            <a:pPr eaLnBrk="1" hangingPunct="1"/>
            <a:r>
              <a:rPr lang="en-US" dirty="0"/>
              <a:t>Here are a few examples of what an OYP can look like</a:t>
            </a:r>
          </a:p>
          <a:p>
            <a:pPr eaLnBrk="1" hangingPunct="1"/>
            <a:endParaRPr lang="en-US" dirty="0"/>
          </a:p>
          <a:p>
            <a:pPr eaLnBrk="1" hangingPunct="1"/>
            <a:r>
              <a:rPr lang="en-US" dirty="0"/>
              <a:t>Perfect information looks like this</a:t>
            </a:r>
          </a:p>
          <a:p>
            <a:pPr eaLnBrk="1" hangingPunct="1"/>
            <a:r>
              <a:rPr lang="en-US" dirty="0"/>
              <a:t>-you know exactly which range will yield &gt;90% of </a:t>
            </a:r>
            <a:r>
              <a:rPr lang="en-US" dirty="0" err="1"/>
              <a:t>MSY</a:t>
            </a:r>
            <a:endParaRPr lang="en-US" dirty="0"/>
          </a:p>
          <a:p>
            <a:pPr eaLnBrk="1" hangingPunct="1"/>
            <a:r>
              <a:rPr lang="en-US" dirty="0"/>
              <a:t>-probability goes from 0 to 100% instantaneously</a:t>
            </a:r>
          </a:p>
          <a:p>
            <a:pPr eaLnBrk="1" hangingPunct="1"/>
            <a:r>
              <a:rPr lang="en-US" dirty="0"/>
              <a:t>-vertical limbs</a:t>
            </a:r>
          </a:p>
          <a:p>
            <a:pPr eaLnBrk="1" hangingPunct="1"/>
            <a:endParaRPr lang="en-US" dirty="0"/>
          </a:p>
          <a:p>
            <a:pPr eaLnBrk="1" hangingPunct="1"/>
            <a:r>
              <a:rPr lang="en-US" dirty="0"/>
              <a:t>No information is flat- all S have equal prob of meeting goal</a:t>
            </a:r>
          </a:p>
          <a:p>
            <a:pPr eaLnBrk="1" hangingPunct="1"/>
            <a:endParaRPr lang="en-US" dirty="0"/>
          </a:p>
          <a:p>
            <a:pPr eaLnBrk="1" hangingPunct="1"/>
            <a:r>
              <a:rPr lang="en-US" dirty="0"/>
              <a:t>Some info is intermediate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xfrm>
            <a:off x="1181100" y="693738"/>
            <a:ext cx="4648200" cy="3486150"/>
          </a:xfrm>
          <a:ln/>
        </p:spPr>
      </p:sp>
      <p:sp>
        <p:nvSpPr>
          <p:cNvPr id="308227" name="Rectangle 3"/>
          <p:cNvSpPr>
            <a:spLocks noGrp="1" noChangeArrowheads="1"/>
          </p:cNvSpPr>
          <p:nvPr>
            <p:ph type="body" idx="1"/>
          </p:nvPr>
        </p:nvSpPr>
        <p:spPr>
          <a:xfrm>
            <a:off x="934720" y="4416425"/>
            <a:ext cx="5140960" cy="4186238"/>
          </a:xfrm>
          <a:noFill/>
          <a:ln/>
        </p:spPr>
        <p:txBody>
          <a:bodyPr/>
          <a:lstStyle/>
          <a:p>
            <a:r>
              <a:rPr lang="en-US" sz="1300" b="1" dirty="0"/>
              <a:t>back </a:t>
            </a:r>
            <a:r>
              <a:rPr lang="en-US" sz="1300" dirty="0"/>
              <a:t>to</a:t>
            </a:r>
            <a:r>
              <a:rPr lang="en-US" sz="1300" b="1" dirty="0"/>
              <a:t> </a:t>
            </a:r>
            <a:r>
              <a:rPr lang="en-US" sz="1300" dirty="0"/>
              <a:t>our</a:t>
            </a:r>
            <a:r>
              <a:rPr lang="en-US" sz="1300" b="1" dirty="0"/>
              <a:t> 2 examples  </a:t>
            </a:r>
          </a:p>
          <a:p>
            <a:endParaRPr lang="en-US" sz="1300" b="1" dirty="0"/>
          </a:p>
          <a:p>
            <a:r>
              <a:rPr lang="en-US" sz="1300" b="1" u="sng" dirty="0" err="1"/>
              <a:t>Deshka</a:t>
            </a:r>
            <a:r>
              <a:rPr lang="en-US" sz="1300" b="1" u="sng" dirty="0"/>
              <a:t> chinook</a:t>
            </a:r>
            <a:r>
              <a:rPr lang="en-US" sz="1300" dirty="0"/>
              <a:t> </a:t>
            </a:r>
          </a:p>
          <a:p>
            <a:r>
              <a:rPr lang="en-US" sz="1300" b="1" dirty="0"/>
              <a:t>We have a wide range of S,</a:t>
            </a:r>
            <a:r>
              <a:rPr lang="en-US" sz="1300" dirty="0"/>
              <a:t> </a:t>
            </a:r>
            <a:r>
              <a:rPr lang="en-US" sz="1300" b="1" dirty="0"/>
              <a:t>well-defined Ricker curve</a:t>
            </a:r>
          </a:p>
          <a:p>
            <a:r>
              <a:rPr lang="en-US" sz="1300" b="1" dirty="0"/>
              <a:t>As a result, Optimal Yield profile peaks at 100%</a:t>
            </a:r>
          </a:p>
          <a:p>
            <a:r>
              <a:rPr lang="en-US" sz="1300" b="1" dirty="0"/>
              <a:t>Limbs steep- </a:t>
            </a:r>
            <a:r>
              <a:rPr lang="en-US" sz="1300" dirty="0"/>
              <a:t>indicating</a:t>
            </a:r>
            <a:r>
              <a:rPr lang="en-US" sz="1300" b="1" dirty="0"/>
              <a:t> precise information</a:t>
            </a:r>
          </a:p>
          <a:p>
            <a:r>
              <a:rPr lang="en-US" sz="1300" b="1" dirty="0"/>
              <a:t>can be confident that we’ll get good performance with our goal</a:t>
            </a:r>
          </a:p>
          <a:p>
            <a:r>
              <a:rPr lang="en-US" sz="1300" b="1" dirty="0"/>
              <a:t>(</a:t>
            </a:r>
            <a:r>
              <a:rPr lang="en-US" sz="1300" dirty="0"/>
              <a:t>recall </a:t>
            </a:r>
            <a:r>
              <a:rPr lang="en-US" sz="1300" b="1" dirty="0"/>
              <a:t>vertical =</a:t>
            </a:r>
            <a:r>
              <a:rPr lang="en-US" sz="1300" dirty="0"/>
              <a:t> </a:t>
            </a:r>
            <a:r>
              <a:rPr lang="en-US" sz="1300" b="1" dirty="0"/>
              <a:t>perfect info)</a:t>
            </a:r>
          </a:p>
          <a:p>
            <a:endParaRPr lang="en-US" sz="1300" dirty="0"/>
          </a:p>
          <a:p>
            <a:r>
              <a:rPr lang="en-US" sz="1300" b="1" u="sng" dirty="0"/>
              <a:t>Kenai Sockeye</a:t>
            </a:r>
            <a:r>
              <a:rPr lang="en-US" sz="1300" dirty="0"/>
              <a:t> </a:t>
            </a:r>
          </a:p>
          <a:p>
            <a:r>
              <a:rPr lang="en-US" sz="1300" dirty="0"/>
              <a:t>high harvest rate, beta poorly defined, (curve could peak at a very large S, for all we know) </a:t>
            </a:r>
          </a:p>
          <a:p>
            <a:r>
              <a:rPr lang="en-US" sz="1300" b="1" dirty="0"/>
              <a:t>And </a:t>
            </a:r>
            <a:r>
              <a:rPr lang="en-US" sz="1300" b="1" dirty="0" err="1"/>
              <a:t>Smsy</a:t>
            </a:r>
            <a:r>
              <a:rPr lang="en-US" sz="1300" b="1" dirty="0"/>
              <a:t> could be large</a:t>
            </a:r>
            <a:r>
              <a:rPr lang="en-US" sz="1300" dirty="0"/>
              <a:t> - so </a:t>
            </a:r>
            <a:r>
              <a:rPr lang="en-US" sz="1300" b="1" dirty="0"/>
              <a:t>some chance of good yield out here at high S</a:t>
            </a:r>
          </a:p>
          <a:p>
            <a:r>
              <a:rPr lang="en-US" sz="1300" b="1" dirty="0"/>
              <a:t>Optimal Yield profile peaks at only 65%</a:t>
            </a:r>
          </a:p>
          <a:p>
            <a:r>
              <a:rPr lang="en-US" sz="1300" dirty="0"/>
              <a:t>to get </a:t>
            </a:r>
            <a:r>
              <a:rPr lang="en-US" sz="1300" b="1" dirty="0"/>
              <a:t>manageable range </a:t>
            </a:r>
            <a:r>
              <a:rPr lang="en-US" sz="1300" dirty="0"/>
              <a:t> </a:t>
            </a:r>
          </a:p>
          <a:p>
            <a:r>
              <a:rPr lang="en-US" sz="1300" dirty="0"/>
              <a:t>  </a:t>
            </a:r>
            <a:r>
              <a:rPr lang="en-US" sz="1300" b="1" dirty="0"/>
              <a:t>can only guarantee 40% chance</a:t>
            </a:r>
            <a:r>
              <a:rPr lang="en-US" sz="1300" dirty="0"/>
              <a:t> of achieving near-maximal yield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4092892-A693-49FB-A089-7525B7CABAA5}"/>
              </a:ext>
            </a:extLst>
          </p:cNvPr>
          <p:cNvSpPr>
            <a:spLocks noGrp="1"/>
          </p:cNvSpPr>
          <p:nvPr>
            <p:ph type="body" idx="1"/>
          </p:nvPr>
        </p:nvSpPr>
        <p:spPr/>
        <p:txBody>
          <a:bodyPr/>
          <a:lstStyle/>
          <a:p>
            <a:r>
              <a:rPr lang="en-US" dirty="0"/>
              <a:t>This is a repeat of a previous slide.</a:t>
            </a:r>
          </a:p>
          <a:p>
            <a:endParaRPr lang="en-US" dirty="0"/>
          </a:p>
          <a:p>
            <a:r>
              <a:rPr lang="en-US" dirty="0"/>
              <a:t>The point we want to make is that higher performance requirements are associated with narrower goals, and vice versa.</a:t>
            </a:r>
          </a:p>
          <a:p>
            <a:endParaRPr lang="en-US" dirty="0"/>
          </a:p>
          <a:p>
            <a:r>
              <a:rPr lang="en-US" dirty="0"/>
              <a:t>This is what OY plots would look like if we had perfect information…</a:t>
            </a:r>
          </a:p>
          <a:p>
            <a:endParaRPr lang="en-US" dirty="0"/>
          </a:p>
          <a:p>
            <a:r>
              <a:rPr lang="en-US" dirty="0"/>
              <a:t>To change a biological reference point into a goal range we need to decide on how close we hope to get to optimal performance. </a:t>
            </a:r>
          </a:p>
          <a:p>
            <a:r>
              <a:rPr lang="en-US" dirty="0"/>
              <a:t>Typically, we want to be some high percentage of </a:t>
            </a:r>
            <a:r>
              <a:rPr lang="en-US" dirty="0" err="1"/>
              <a:t>MSY</a:t>
            </a:r>
            <a:r>
              <a:rPr lang="en-US" dirty="0"/>
              <a:t>. The top two panels are like the last slide. The bottom panel shows the goal range under 4 separate performance expectations. </a:t>
            </a:r>
          </a:p>
          <a:p>
            <a:r>
              <a:rPr lang="en-US" dirty="0"/>
              <a:t>Steps, estimate the SR relationship and associated yield, decide how close you want to be to maximum yield, your goal range comes from the spawning abundances associated with the performance you want.</a:t>
            </a:r>
          </a:p>
          <a:p>
            <a:r>
              <a:rPr lang="en-US" dirty="0"/>
              <a:t>In the lab we will see how to express uncertainty around this goal range. The bottom panel will take on new meaning once we do that.</a:t>
            </a:r>
          </a:p>
          <a:p>
            <a:endParaRPr lang="en-US" dirty="0"/>
          </a:p>
          <a:p>
            <a:r>
              <a:rPr lang="en-US" dirty="0"/>
              <a:t>Often, we wont be able to estimate the stock recruit relationship and set the goal range this directly (Andrew’s section). But we will fall back on these concepts to try and find escapements associated with surplus yield.</a:t>
            </a:r>
          </a:p>
        </p:txBody>
      </p:sp>
    </p:spTree>
    <p:extLst>
      <p:ext uri="{BB962C8B-B14F-4D97-AF65-F5344CB8AC3E}">
        <p14:creationId xmlns:p14="http://schemas.microsoft.com/office/powerpoint/2010/main" val="1667731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OY plots look like with less than perfect information.</a:t>
            </a:r>
          </a:p>
          <a:p>
            <a:endParaRPr lang="en-US" dirty="0"/>
          </a:p>
          <a:p>
            <a:r>
              <a:rPr lang="en-US" dirty="0"/>
              <a:t>Notice that the OY plot associated with the probability of hitting 90% MSY is much narrower.</a:t>
            </a:r>
          </a:p>
          <a:p>
            <a:endParaRPr lang="en-US" dirty="0"/>
          </a:p>
          <a:p>
            <a:r>
              <a:rPr lang="en-US" dirty="0"/>
              <a:t>Is it easier or harder to hit a higher yield? (HARDER) </a:t>
            </a:r>
          </a:p>
          <a:p>
            <a:r>
              <a:rPr lang="en-US" dirty="0"/>
              <a:t>Therefore, it happens less often.</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37</a:t>
            </a:fld>
            <a:endParaRPr lang="en-US"/>
          </a:p>
        </p:txBody>
      </p:sp>
    </p:spTree>
    <p:extLst>
      <p:ext uri="{BB962C8B-B14F-4D97-AF65-F5344CB8AC3E}">
        <p14:creationId xmlns:p14="http://schemas.microsoft.com/office/powerpoint/2010/main" val="969427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xfrm>
            <a:off x="1181100" y="693738"/>
            <a:ext cx="4648200" cy="3486150"/>
          </a:xfrm>
          <a:ln/>
        </p:spPr>
      </p:sp>
      <p:sp>
        <p:nvSpPr>
          <p:cNvPr id="309251" name="Rectangle 3"/>
          <p:cNvSpPr>
            <a:spLocks noGrp="1" noChangeArrowheads="1"/>
          </p:cNvSpPr>
          <p:nvPr>
            <p:ph type="body" idx="1"/>
          </p:nvPr>
        </p:nvSpPr>
        <p:spPr>
          <a:xfrm>
            <a:off x="934720" y="4416425"/>
            <a:ext cx="5140960" cy="4186238"/>
          </a:xfrm>
          <a:noFill/>
          <a:ln/>
        </p:spPr>
        <p:txBody>
          <a:bodyPr/>
          <a:lstStyle/>
          <a:p>
            <a:r>
              <a:rPr lang="en-US" sz="1400" dirty="0"/>
              <a:t>Another useful result from bootstrapping is what we call an Expected Yield Plot: essentially quantiles around the YIELD horsetail plot</a:t>
            </a:r>
          </a:p>
          <a:p>
            <a:endParaRPr lang="en-US" sz="1400" dirty="0"/>
          </a:p>
          <a:p>
            <a:r>
              <a:rPr lang="en-US" sz="1400" dirty="0"/>
              <a:t>And what you’ll find is</a:t>
            </a:r>
            <a:r>
              <a:rPr lang="en-US" sz="1400" b="1" dirty="0"/>
              <a:t> </a:t>
            </a:r>
            <a:r>
              <a:rPr lang="en-US" sz="1400" dirty="0"/>
              <a:t>that</a:t>
            </a:r>
            <a:r>
              <a:rPr lang="en-US" sz="1400" b="1" dirty="0"/>
              <a:t> this can be useful when you want to refine your goal</a:t>
            </a:r>
          </a:p>
          <a:p>
            <a:endParaRPr lang="en-US" sz="1400" b="1" dirty="0"/>
          </a:p>
          <a:p>
            <a:r>
              <a:rPr lang="en-US" sz="1400" b="1" dirty="0"/>
              <a:t>For instance how much you could expect yield to change,</a:t>
            </a:r>
          </a:p>
          <a:p>
            <a:r>
              <a:rPr lang="en-US" sz="1400" b="1" dirty="0"/>
              <a:t>if you changed your goal</a:t>
            </a:r>
          </a:p>
          <a:p>
            <a:endParaRPr lang="en-US" sz="1400" b="1" dirty="0"/>
          </a:p>
          <a:p>
            <a:endParaRPr lang="en-US" sz="1400" b="1"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xfrm>
            <a:off x="1181100" y="693738"/>
            <a:ext cx="4648200" cy="3486150"/>
          </a:xfrm>
          <a:ln/>
        </p:spPr>
      </p:sp>
      <p:sp>
        <p:nvSpPr>
          <p:cNvPr id="310275" name="Rectangle 3"/>
          <p:cNvSpPr>
            <a:spLocks noGrp="1" noChangeArrowheads="1"/>
          </p:cNvSpPr>
          <p:nvPr>
            <p:ph type="body" idx="1"/>
          </p:nvPr>
        </p:nvSpPr>
        <p:spPr>
          <a:xfrm>
            <a:off x="934720" y="4416425"/>
            <a:ext cx="5140960" cy="4186238"/>
          </a:xfrm>
          <a:noFill/>
          <a:ln/>
        </p:spPr>
        <p:txBody>
          <a:bodyPr/>
          <a:lstStyle/>
          <a:p>
            <a:r>
              <a:rPr lang="en-US" sz="1400" b="1" dirty="0"/>
              <a:t>back </a:t>
            </a:r>
            <a:r>
              <a:rPr lang="en-US" sz="1400" dirty="0"/>
              <a:t>to</a:t>
            </a:r>
            <a:r>
              <a:rPr lang="en-US" sz="1400" b="1" dirty="0"/>
              <a:t> </a:t>
            </a:r>
            <a:r>
              <a:rPr lang="en-US" sz="1400" dirty="0"/>
              <a:t>our</a:t>
            </a:r>
            <a:r>
              <a:rPr lang="en-US" sz="1400" b="1" dirty="0"/>
              <a:t> 2 examples one more time</a:t>
            </a:r>
          </a:p>
          <a:p>
            <a:r>
              <a:rPr lang="en-US" sz="1400" b="1" u="sng" dirty="0" err="1"/>
              <a:t>Deshka</a:t>
            </a:r>
            <a:r>
              <a:rPr lang="en-US" sz="1400" b="1" u="sng" dirty="0"/>
              <a:t> chinook</a:t>
            </a:r>
            <a:endParaRPr lang="en-US" sz="1400" b="1" dirty="0"/>
          </a:p>
          <a:p>
            <a:r>
              <a:rPr lang="en-US" sz="1400" dirty="0"/>
              <a:t>steep sided yield profile, goal we can be confident in</a:t>
            </a:r>
          </a:p>
          <a:p>
            <a:r>
              <a:rPr lang="en-US" sz="1400" dirty="0"/>
              <a:t>EY curve shows how much yield</a:t>
            </a:r>
          </a:p>
          <a:p>
            <a:r>
              <a:rPr lang="en-US" sz="1400" dirty="0"/>
              <a:t>Relatively flat in that range, fairly straightforward</a:t>
            </a:r>
          </a:p>
          <a:p>
            <a:r>
              <a:rPr lang="en-US" sz="1400" dirty="0"/>
              <a:t> </a:t>
            </a:r>
          </a:p>
          <a:p>
            <a:r>
              <a:rPr lang="en-US" sz="1400" b="1" u="sng" dirty="0"/>
              <a:t>Kenai Sockeye</a:t>
            </a:r>
            <a:r>
              <a:rPr lang="en-US" sz="1400" dirty="0"/>
              <a:t> </a:t>
            </a:r>
          </a:p>
          <a:p>
            <a:r>
              <a:rPr lang="en-US" sz="1400" dirty="0"/>
              <a:t>less confidence in our goal</a:t>
            </a:r>
          </a:p>
          <a:p>
            <a:r>
              <a:rPr lang="en-US" sz="1400" dirty="0"/>
              <a:t>EY curve looks interesting</a:t>
            </a:r>
          </a:p>
          <a:p>
            <a:r>
              <a:rPr lang="en-US" sz="1400" dirty="0"/>
              <a:t>At high values of escapement, there’s a chance that yield is EXTREMELY high – or negative!</a:t>
            </a:r>
          </a:p>
          <a:p>
            <a:r>
              <a:rPr lang="en-US" sz="1400" dirty="0"/>
              <a:t>Why do you think that is? (no data out there!)</a:t>
            </a:r>
          </a:p>
          <a:p>
            <a:r>
              <a:rPr lang="en-US" sz="1400" b="1" dirty="0"/>
              <a:t>And you can quickly see that usefulness of information depends on range of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4</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Let’s pick on a few values of S to illustrate the relationship between the two curves…</a:t>
            </a:r>
          </a:p>
          <a:p>
            <a:pPr eaLnBrk="1" hangingPunct="1"/>
            <a:endParaRPr lang="en-US" dirty="0"/>
          </a:p>
        </p:txBody>
      </p:sp>
    </p:spTree>
    <p:extLst>
      <p:ext uri="{BB962C8B-B14F-4D97-AF65-F5344CB8AC3E}">
        <p14:creationId xmlns:p14="http://schemas.microsoft.com/office/powerpoint/2010/main" val="1852384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a:ln/>
        </p:spPr>
        <p:txBody>
          <a:bodyPr/>
          <a:lstStyle/>
          <a:p>
            <a:r>
              <a:rPr lang="en-US" sz="1400" dirty="0"/>
              <a:t>Here’s a brief mention of Contrast, which we </a:t>
            </a:r>
            <a:r>
              <a:rPr lang="en-US" sz="1400" u="sng" dirty="0"/>
              <a:t>used to</a:t>
            </a:r>
            <a:r>
              <a:rPr lang="en-US" sz="1400" dirty="0"/>
              <a:t> talk about in an escapement time series </a:t>
            </a:r>
          </a:p>
          <a:p>
            <a:r>
              <a:rPr lang="en-US" sz="1400" dirty="0"/>
              <a:t>defined as max(S) / min(S)</a:t>
            </a:r>
          </a:p>
          <a:p>
            <a:r>
              <a:rPr lang="en-US" sz="1400" dirty="0"/>
              <a:t>high contrast good, low contrast bad</a:t>
            </a:r>
          </a:p>
          <a:p>
            <a:endParaRPr lang="en-US" sz="1400" dirty="0"/>
          </a:p>
          <a:p>
            <a:r>
              <a:rPr lang="en-US" sz="1400" dirty="0"/>
              <a:t>Typical cautionary example:</a:t>
            </a:r>
          </a:p>
          <a:p>
            <a:r>
              <a:rPr lang="en-US" sz="1400" dirty="0"/>
              <a:t>Buskin Coho- low contrast from very narrow range in S – very imprecise estimate of </a:t>
            </a:r>
            <a:r>
              <a:rPr lang="en-US" sz="1400" dirty="0" err="1"/>
              <a:t>S.msy</a:t>
            </a:r>
            <a:endParaRPr lang="en-US" sz="1400" dirty="0"/>
          </a:p>
          <a:p>
            <a:r>
              <a:rPr lang="en-US" sz="1400" dirty="0"/>
              <a:t>Horrible estimate of </a:t>
            </a:r>
            <a:r>
              <a:rPr lang="en-US" sz="1400" dirty="0" err="1"/>
              <a:t>S.msy</a:t>
            </a:r>
            <a:r>
              <a:rPr lang="en-US" sz="1400" dirty="0"/>
              <a:t>-  NPCV = 100%</a:t>
            </a:r>
          </a:p>
          <a:p>
            <a:r>
              <a:rPr lang="en-US" sz="1400" dirty="0"/>
              <a:t>Obviously the restricted range of S is part of the problem</a:t>
            </a:r>
          </a:p>
          <a:p>
            <a:r>
              <a:rPr lang="en-US" sz="1400" dirty="0"/>
              <a:t>But- more points to the left probably will not help much</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a:noFill/>
          <a:ln/>
        </p:spPr>
        <p:txBody>
          <a:bodyPr/>
          <a:lstStyle/>
          <a:p>
            <a:r>
              <a:rPr lang="en-US" sz="1400" dirty="0"/>
              <a:t>Here are a couple more examples…</a:t>
            </a:r>
          </a:p>
          <a:p>
            <a:endParaRPr lang="en-US" sz="1400" dirty="0"/>
          </a:p>
          <a:p>
            <a:r>
              <a:rPr lang="en-US" sz="1400" dirty="0"/>
              <a:t>Russian River Sockeye</a:t>
            </a:r>
          </a:p>
          <a:p>
            <a:r>
              <a:rPr lang="en-US" sz="1400" dirty="0"/>
              <a:t>very high contrast - 23</a:t>
            </a:r>
          </a:p>
          <a:p>
            <a:r>
              <a:rPr lang="en-US" sz="1400" dirty="0"/>
              <a:t>but precision horrible (CV 130%) in </a:t>
            </a:r>
            <a:r>
              <a:rPr lang="en-US" sz="1400"/>
              <a:t>Smsy</a:t>
            </a:r>
            <a:endParaRPr lang="en-US" sz="1400" dirty="0"/>
          </a:p>
          <a:p>
            <a:r>
              <a:rPr lang="en-US" sz="1400" dirty="0"/>
              <a:t>(left hand limb- not bending over)</a:t>
            </a:r>
          </a:p>
          <a:p>
            <a:endParaRPr lang="en-US" sz="1400" dirty="0"/>
          </a:p>
          <a:p>
            <a:r>
              <a:rPr lang="en-US" sz="1400" dirty="0"/>
              <a:t>Compare to</a:t>
            </a:r>
          </a:p>
          <a:p>
            <a:r>
              <a:rPr lang="en-US" sz="1400" dirty="0" err="1"/>
              <a:t>Chilkat</a:t>
            </a:r>
            <a:r>
              <a:rPr lang="en-US" sz="1400" dirty="0"/>
              <a:t> chinook (contrast 2)  </a:t>
            </a:r>
            <a:r>
              <a:rPr lang="en-US" sz="1400" dirty="0" err="1"/>
              <a:t>npcv</a:t>
            </a:r>
            <a:r>
              <a:rPr lang="en-US" sz="1400" dirty="0"/>
              <a:t> = 0.3 not bad</a:t>
            </a:r>
          </a:p>
          <a:p>
            <a:endParaRPr lang="en-US" sz="1400" dirty="0"/>
          </a:p>
          <a:p>
            <a:r>
              <a:rPr lang="en-US" sz="1400" dirty="0"/>
              <a:t>So it’s not the range of points alone</a:t>
            </a:r>
          </a:p>
          <a:p>
            <a:r>
              <a:rPr lang="en-US" sz="1400" dirty="0"/>
              <a:t>but where they are relative to the replacement line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p:spPr>
        <p:txBody>
          <a:bodyPr/>
          <a:lstStyle/>
          <a:p>
            <a:r>
              <a:rPr lang="en-US" sz="1400" u="sng" dirty="0"/>
              <a:t>And an interesting thing happens if we </a:t>
            </a:r>
            <a:r>
              <a:rPr lang="en-US" sz="1400" dirty="0"/>
              <a:t>get one or more large escapements that do not replace themselves </a:t>
            </a:r>
          </a:p>
          <a:p>
            <a:endParaRPr lang="en-US" sz="1400" dirty="0"/>
          </a:p>
          <a:p>
            <a:r>
              <a:rPr lang="en-US" sz="1400" dirty="0"/>
              <a:t>Check this out-</a:t>
            </a:r>
          </a:p>
          <a:p>
            <a:r>
              <a:rPr lang="en-US" sz="1400" dirty="0" err="1"/>
              <a:t>Chilkat</a:t>
            </a:r>
            <a:r>
              <a:rPr lang="en-US" sz="1400" dirty="0"/>
              <a:t> Coho  1995-2001  7 brood years</a:t>
            </a:r>
          </a:p>
          <a:p>
            <a:r>
              <a:rPr lang="en-US" sz="1400" dirty="0"/>
              <a:t>Ricker not bending over, horrible estimate</a:t>
            </a:r>
          </a:p>
          <a:p>
            <a:r>
              <a:rPr lang="en-US" sz="1400" dirty="0"/>
              <a:t>hard to pick a goal</a:t>
            </a:r>
          </a:p>
          <a:p>
            <a:endParaRPr lang="en-US" sz="1400" dirty="0"/>
          </a:p>
          <a:p>
            <a:r>
              <a:rPr lang="en-US" sz="1400" dirty="0"/>
              <a:t>Add 2002 brood year</a:t>
            </a:r>
          </a:p>
          <a:p>
            <a:r>
              <a:rPr lang="en-US" sz="1400" dirty="0"/>
              <a:t>big escapement- doesn’t replace itself</a:t>
            </a:r>
          </a:p>
          <a:p>
            <a:r>
              <a:rPr lang="en-US" sz="1400" dirty="0"/>
              <a:t>Suddenly a very good estimate of </a:t>
            </a:r>
            <a:r>
              <a:rPr lang="en-US" sz="1400" dirty="0" err="1"/>
              <a:t>S.msy</a:t>
            </a:r>
            <a:endParaRPr lang="en-US" sz="1400" dirty="0"/>
          </a:p>
          <a:p>
            <a:r>
              <a:rPr lang="en-US" sz="1400" dirty="0"/>
              <a:t>Easy to set a goal</a:t>
            </a:r>
          </a:p>
          <a:p>
            <a:endParaRPr lang="en-US" sz="1400" dirty="0"/>
          </a:p>
          <a:p>
            <a:r>
              <a:rPr lang="en-US" sz="1400" dirty="0"/>
              <a:t>BUT highly influential point begs the question: Was 2002 biased in some way?  Or outlier in some way in terms of productivity?</a:t>
            </a:r>
          </a:p>
          <a:p>
            <a:r>
              <a:rPr lang="en-US" sz="1400" dirty="0"/>
              <a:t>Either we suddenly have the information we need, or else an illusion of certainty</a:t>
            </a:r>
          </a:p>
          <a:p>
            <a:endParaRPr lang="en-US" sz="1400" dirty="0"/>
          </a:p>
          <a:p>
            <a:endParaRPr lang="en-US" sz="1400" dirty="0"/>
          </a:p>
          <a:p>
            <a:endParaRPr lang="en-US"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Image Placeholder 1"/>
          <p:cNvSpPr>
            <a:spLocks noGrp="1" noRot="1" noChangeAspect="1" noTextEdit="1"/>
          </p:cNvSpPr>
          <p:nvPr>
            <p:ph type="sldImg"/>
          </p:nvPr>
        </p:nvSpPr>
        <p:spPr>
          <a:ln/>
        </p:spPr>
      </p:sp>
      <p:sp>
        <p:nvSpPr>
          <p:cNvPr id="320515" name="Notes Placeholder 2"/>
          <p:cNvSpPr>
            <a:spLocks noGrp="1"/>
          </p:cNvSpPr>
          <p:nvPr>
            <p:ph type="body" idx="1"/>
          </p:nvPr>
        </p:nvSpPr>
        <p:spPr>
          <a:noFill/>
          <a:ln/>
        </p:spPr>
        <p:txBody>
          <a:bodyPr/>
          <a:lstStyle/>
          <a:p>
            <a:r>
              <a:rPr lang="en-US" dirty="0"/>
              <a:t>Another plot you might see is called an Overfishing Profile, which is related to the Optimal Yield Profile</a:t>
            </a:r>
          </a:p>
          <a:p>
            <a:endParaRPr lang="en-US" dirty="0"/>
          </a:p>
          <a:p>
            <a:r>
              <a:rPr lang="en-US" dirty="0"/>
              <a:t>By overfishing we mean fishing hard enough to reduce the </a:t>
            </a:r>
            <a:r>
              <a:rPr lang="en-US" b="1" dirty="0"/>
              <a:t>escapement</a:t>
            </a:r>
            <a:r>
              <a:rPr lang="en-US" dirty="0"/>
              <a:t> such that</a:t>
            </a:r>
          </a:p>
          <a:p>
            <a:r>
              <a:rPr lang="en-US" dirty="0"/>
              <a:t>there is a reduction in yield below, say, 90% MSY</a:t>
            </a:r>
          </a:p>
          <a:p>
            <a:endParaRPr lang="en-US" dirty="0"/>
          </a:p>
          <a:p>
            <a:r>
              <a:rPr lang="en-US" dirty="0"/>
              <a:t>The best way to explain this is to go back to . . .</a:t>
            </a:r>
          </a:p>
        </p:txBody>
      </p:sp>
      <p:sp>
        <p:nvSpPr>
          <p:cNvPr id="320516" name="Slide Number Placeholder 3"/>
          <p:cNvSpPr>
            <a:spLocks noGrp="1"/>
          </p:cNvSpPr>
          <p:nvPr>
            <p:ph type="sldNum" sz="quarter" idx="5"/>
          </p:nvPr>
        </p:nvSpPr>
        <p:spPr>
          <a:noFill/>
        </p:spPr>
        <p:txBody>
          <a:bodyPr/>
          <a:lstStyle/>
          <a:p>
            <a:fld id="{66ADD79B-9F13-43B4-946E-2CB2AB74BC39}"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B5642A39-D419-493C-8E84-9D469BD92EC2}" type="slidenum">
              <a:rPr lang="en-US" smtClean="0"/>
              <a:pPr/>
              <a:t>44</a:t>
            </a:fld>
            <a:endParaRPr lang="en-US"/>
          </a:p>
        </p:txBody>
      </p:sp>
      <p:sp>
        <p:nvSpPr>
          <p:cNvPr id="321539" name="Rectangle 2"/>
          <p:cNvSpPr>
            <a:spLocks noGrp="1" noRot="1" noChangeAspect="1" noChangeArrowheads="1" noTextEdit="1"/>
          </p:cNvSpPr>
          <p:nvPr>
            <p:ph type="sldImg"/>
          </p:nvPr>
        </p:nvSpPr>
        <p:spPr>
          <a:xfrm>
            <a:off x="1212850" y="522288"/>
            <a:ext cx="4648200" cy="3486150"/>
          </a:xfrm>
          <a:ln/>
        </p:spPr>
      </p:sp>
      <p:sp>
        <p:nvSpPr>
          <p:cNvPr id="321540" name="Rectangle 3"/>
          <p:cNvSpPr>
            <a:spLocks noGrp="1" noChangeArrowheads="1"/>
          </p:cNvSpPr>
          <p:nvPr>
            <p:ph type="body" idx="1"/>
          </p:nvPr>
        </p:nvSpPr>
        <p:spPr>
          <a:xfrm>
            <a:off x="679945" y="4265613"/>
            <a:ext cx="5650512" cy="4356100"/>
          </a:xfrm>
          <a:noFill/>
          <a:ln/>
        </p:spPr>
        <p:txBody>
          <a:bodyPr/>
          <a:lstStyle/>
          <a:p>
            <a:pPr eaLnBrk="1" hangingPunct="1"/>
            <a:r>
              <a:rPr lang="en-US" sz="1400" dirty="0"/>
              <a:t>Let’s pretend one more time that the Ricker relationship is known without error</a:t>
            </a:r>
          </a:p>
          <a:p>
            <a:pPr eaLnBrk="1" hangingPunct="1"/>
            <a:endParaRPr lang="en-US" sz="1400" dirty="0"/>
          </a:p>
          <a:p>
            <a:pPr eaLnBrk="1" hangingPunct="1"/>
            <a:r>
              <a:rPr lang="en-US" sz="1400" dirty="0"/>
              <a:t>Over </a:t>
            </a:r>
            <a:r>
              <a:rPr lang="en-US" sz="1400" u="sng" dirty="0"/>
              <a:t>here (red)</a:t>
            </a:r>
            <a:r>
              <a:rPr lang="en-US" sz="1400" dirty="0"/>
              <a:t> is the range of escapements that leads to “overfishing”</a:t>
            </a:r>
          </a:p>
          <a:p>
            <a:pPr eaLnBrk="1" hangingPunct="1"/>
            <a:endParaRPr lang="en-US" sz="1400" dirty="0"/>
          </a:p>
          <a:p>
            <a:pPr eaLnBrk="1" hangingPunct="1"/>
            <a:r>
              <a:rPr lang="en-US" sz="1400" dirty="0"/>
              <a:t>if overfishing is defined as reducing the yield to below 90% of maximum</a:t>
            </a:r>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45</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pPr eaLnBrk="1" hangingPunct="1"/>
            <a:r>
              <a:rPr lang="en-US" sz="1400" dirty="0"/>
              <a:t>So one more time, start with 5 bootstrap replicates,</a:t>
            </a:r>
          </a:p>
          <a:p>
            <a:pPr eaLnBrk="1" hangingPunct="1"/>
            <a:endParaRPr lang="en-US" sz="1400" dirty="0"/>
          </a:p>
          <a:p>
            <a:pPr eaLnBrk="1" hangingPunct="1"/>
            <a:r>
              <a:rPr lang="en-US" sz="1400" dirty="0"/>
              <a:t>Consider values of S – what proportion of our plausible states of nature lead to overfishing?</a:t>
            </a:r>
          </a:p>
          <a:p>
            <a:pPr eaLnBrk="1" hangingPunct="1"/>
            <a:endParaRPr lang="en-US"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46</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pPr eaLnBrk="1" hangingPunct="1"/>
            <a:r>
              <a:rPr lang="en-US" sz="1400" dirty="0"/>
              <a:t>…here’s that animation again…</a:t>
            </a:r>
          </a:p>
          <a:p>
            <a:pPr eaLnBrk="1" hangingPunct="1"/>
            <a:endParaRPr lang="en-US" sz="1400" dirty="0"/>
          </a:p>
        </p:txBody>
      </p:sp>
    </p:spTree>
    <p:extLst>
      <p:ext uri="{BB962C8B-B14F-4D97-AF65-F5344CB8AC3E}">
        <p14:creationId xmlns:p14="http://schemas.microsoft.com/office/powerpoint/2010/main" val="250808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47</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pPr eaLnBrk="1" hangingPunct="1"/>
            <a:r>
              <a:rPr lang="en-US" sz="1400" dirty="0"/>
              <a:t>Again, as we add bootstrap replicates, the curve smooths out</a:t>
            </a:r>
          </a:p>
          <a:p>
            <a:pPr eaLnBrk="1" hangingPunct="1"/>
            <a:endParaRPr lang="en-US" sz="1400" dirty="0"/>
          </a:p>
          <a:p>
            <a:pPr eaLnBrk="1" hangingPunct="1"/>
            <a:r>
              <a:rPr lang="en-US" sz="1400" dirty="0"/>
              <a:t>And again, remember we’re interpreting the proportion of bootstrap reps (states of nature) as probability</a:t>
            </a:r>
          </a:p>
        </p:txBody>
      </p:sp>
    </p:spTree>
    <p:extLst>
      <p:ext uri="{BB962C8B-B14F-4D97-AF65-F5344CB8AC3E}">
        <p14:creationId xmlns:p14="http://schemas.microsoft.com/office/powerpoint/2010/main" val="2694786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a:ln/>
        </p:spPr>
      </p:sp>
      <p:sp>
        <p:nvSpPr>
          <p:cNvPr id="323587" name="Notes Placeholder 2"/>
          <p:cNvSpPr>
            <a:spLocks noGrp="1"/>
          </p:cNvSpPr>
          <p:nvPr>
            <p:ph type="body" idx="1"/>
          </p:nvPr>
        </p:nvSpPr>
        <p:spPr>
          <a:noFill/>
          <a:ln/>
        </p:spPr>
        <p:txBody>
          <a:bodyPr/>
          <a:lstStyle/>
          <a:p>
            <a:r>
              <a:rPr lang="en-US" dirty="0"/>
              <a:t>Here’s the Overfishing and Optimal Yield Profiles next to one another one more time</a:t>
            </a:r>
          </a:p>
          <a:p>
            <a:endParaRPr lang="en-US" dirty="0"/>
          </a:p>
          <a:p>
            <a:r>
              <a:rPr lang="en-US" dirty="0"/>
              <a:t>Notice that they start out as complements of one another</a:t>
            </a:r>
          </a:p>
        </p:txBody>
      </p:sp>
      <p:sp>
        <p:nvSpPr>
          <p:cNvPr id="323588" name="Slide Number Placeholder 3"/>
          <p:cNvSpPr>
            <a:spLocks noGrp="1"/>
          </p:cNvSpPr>
          <p:nvPr>
            <p:ph type="sldNum" sz="quarter" idx="5"/>
          </p:nvPr>
        </p:nvSpPr>
        <p:spPr>
          <a:noFill/>
        </p:spPr>
        <p:txBody>
          <a:bodyPr/>
          <a:lstStyle/>
          <a:p>
            <a:fld id="{2A092C32-26D6-4ED0-A313-90994D74CD6D}"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49</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r>
              <a:rPr lang="en-US" sz="1400" dirty="0"/>
              <a:t>But the two curves give you different information</a:t>
            </a:r>
          </a:p>
          <a:p>
            <a:endParaRPr lang="en-US" sz="1400" dirty="0"/>
          </a:p>
          <a:p>
            <a:r>
              <a:rPr lang="en-US" sz="1400" dirty="0"/>
              <a:t>because the OFP is only concerned about escapements being too low, not too high</a:t>
            </a:r>
          </a:p>
          <a:p>
            <a:pPr eaLnBrk="1" hangingPunct="1"/>
            <a:endParaRPr lang="en-US" sz="1400" dirty="0"/>
          </a:p>
        </p:txBody>
      </p:sp>
    </p:spTree>
    <p:extLst>
      <p:ext uri="{BB962C8B-B14F-4D97-AF65-F5344CB8AC3E}">
        <p14:creationId xmlns:p14="http://schemas.microsoft.com/office/powerpoint/2010/main" val="339543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5</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another one…</a:t>
            </a:r>
            <a:endParaRPr lang="en-US" b="0" dirty="0"/>
          </a:p>
        </p:txBody>
      </p:sp>
    </p:spTree>
    <p:extLst>
      <p:ext uri="{BB962C8B-B14F-4D97-AF65-F5344CB8AC3E}">
        <p14:creationId xmlns:p14="http://schemas.microsoft.com/office/powerpoint/2010/main" val="28516070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8B4E48BB-80AE-4C7C-A082-FB58BD4890DD}" type="slidenum">
              <a:rPr lang="en-US" sz="1200"/>
              <a:pPr algn="r"/>
              <a:t>50</a:t>
            </a:fld>
            <a:endParaRPr lang="en-US" sz="1200"/>
          </a:p>
        </p:txBody>
      </p:sp>
      <p:sp>
        <p:nvSpPr>
          <p:cNvPr id="311299" name="Rectangle 2"/>
          <p:cNvSpPr>
            <a:spLocks noGrp="1" noRot="1" noChangeAspect="1" noChangeArrowheads="1" noTextEdit="1"/>
          </p:cNvSpPr>
          <p:nvPr>
            <p:ph type="sldImg"/>
          </p:nvPr>
        </p:nvSpPr>
        <p:spPr>
          <a:xfrm>
            <a:off x="1181100" y="693738"/>
            <a:ext cx="4648200" cy="3486150"/>
          </a:xfrm>
          <a:ln/>
        </p:spPr>
      </p:sp>
      <p:sp>
        <p:nvSpPr>
          <p:cNvPr id="311300" name="Rectangle 3"/>
          <p:cNvSpPr>
            <a:spLocks noGrp="1" noChangeArrowheads="1"/>
          </p:cNvSpPr>
          <p:nvPr>
            <p:ph type="body" idx="1"/>
          </p:nvPr>
        </p:nvSpPr>
        <p:spPr>
          <a:xfrm>
            <a:off x="934720" y="4416425"/>
            <a:ext cx="5140960" cy="4186238"/>
          </a:xfrm>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7E5ECEA-BFCD-49A7-BC98-9804DBEFDA70}" type="slidenum">
              <a:rPr lang="en-US" sz="1200"/>
              <a:pPr algn="r"/>
              <a:t>51</a:t>
            </a:fld>
            <a:endParaRPr lang="en-US" sz="1200"/>
          </a:p>
        </p:txBody>
      </p:sp>
      <p:sp>
        <p:nvSpPr>
          <p:cNvPr id="312323" name="Rectangle 2"/>
          <p:cNvSpPr>
            <a:spLocks noGrp="1" noRot="1" noChangeAspect="1" noChangeArrowheads="1" noTextEdit="1"/>
          </p:cNvSpPr>
          <p:nvPr>
            <p:ph type="sldImg"/>
          </p:nvPr>
        </p:nvSpPr>
        <p:spPr>
          <a:xfrm>
            <a:off x="1181100" y="693738"/>
            <a:ext cx="4648200" cy="3486150"/>
          </a:xfrm>
          <a:ln/>
        </p:spPr>
      </p:sp>
      <p:sp>
        <p:nvSpPr>
          <p:cNvPr id="312324" name="Rectangle 3"/>
          <p:cNvSpPr>
            <a:spLocks noGrp="1" noChangeArrowheads="1"/>
          </p:cNvSpPr>
          <p:nvPr>
            <p:ph type="body" idx="1"/>
          </p:nvPr>
        </p:nvSpPr>
        <p:spPr>
          <a:xfrm>
            <a:off x="934720" y="4416425"/>
            <a:ext cx="5140960" cy="4186238"/>
          </a:xfrm>
          <a:noFill/>
          <a:ln/>
        </p:spPr>
        <p:txBody>
          <a:bodyPr/>
          <a:lstStyle/>
          <a:p>
            <a:pPr eaLnBrk="1" hangingPunct="1"/>
            <a:r>
              <a:rPr lang="en-US" sz="1400" b="1"/>
              <a:t>Data are simulated, so first thing to do:</a:t>
            </a:r>
          </a:p>
          <a:p>
            <a:pPr eaLnBrk="1" hangingPunct="1"/>
            <a:r>
              <a:rPr lang="en-US" sz="1400" b="1"/>
              <a:t>SELECT GREEN INPUT BOX</a:t>
            </a:r>
          </a:p>
          <a:p>
            <a:pPr eaLnBrk="1" hangingPunct="1"/>
            <a:r>
              <a:rPr lang="en-US" sz="1400" b="1"/>
              <a:t>COPY AND PASTE (special) VALUES to fix</a:t>
            </a:r>
          </a:p>
          <a:p>
            <a:pPr eaLnBrk="1" hangingPunct="1"/>
            <a:endParaRPr lang="en-US" sz="1400"/>
          </a:p>
          <a:p>
            <a:pPr eaLnBrk="1" hangingPunct="1"/>
            <a:r>
              <a:rPr lang="en-US" sz="1400"/>
              <a:t>SPREADSHEETS- EASY TO MAKE MISTAKES</a:t>
            </a:r>
          </a:p>
          <a:p>
            <a:pPr eaLnBrk="1" hangingPunct="1"/>
            <a:endParaRPr lang="en-US" sz="1400"/>
          </a:p>
          <a:p>
            <a:pPr eaLnBrk="1" hangingPunct="1"/>
            <a:r>
              <a:rPr lang="en-US" sz="1400"/>
              <a:t>SAVE A NEW COPY</a:t>
            </a:r>
          </a:p>
          <a:p>
            <a:pPr eaLnBrk="1" hangingPunct="1"/>
            <a:endParaRPr lang="en-US" sz="1400"/>
          </a:p>
          <a:p>
            <a:pPr eaLnBrk="1" hangingPunct="1"/>
            <a:r>
              <a:rPr lang="en-US" sz="1400"/>
              <a:t>PAY ATTENTION TO DETAILS</a:t>
            </a:r>
          </a:p>
          <a:p>
            <a:pPr eaLnBrk="1" hangingPunct="1"/>
            <a:endParaRPr lang="en-US" sz="1400"/>
          </a:p>
          <a:p>
            <a:pPr eaLnBrk="1" hangingPunct="1"/>
            <a:r>
              <a:rPr lang="en-US" sz="1400"/>
              <a:t>ASK QUESTIONS!</a:t>
            </a:r>
          </a:p>
          <a:p>
            <a:pPr eaLnBrk="1" hangingPunct="1"/>
            <a:endParaRPr lang="en-US" sz="1400"/>
          </a:p>
          <a:p>
            <a:pPr eaLnBrk="1" hangingPunct="1"/>
            <a:endParaRPr lang="en-US" sz="1400"/>
          </a:p>
          <a:p>
            <a:pPr eaLnBrk="1" hangingPunct="1"/>
            <a:r>
              <a:rPr lang="en-US" sz="1400" b="1"/>
              <a:t>HANDOUTS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52</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And here’s another quick statistical “aside”, since we just spent some time bootstrapping</a:t>
            </a:r>
          </a:p>
          <a:p>
            <a:pPr eaLnBrk="1" hangingPunct="1"/>
            <a:endParaRPr lang="en-US" dirty="0"/>
          </a:p>
          <a:p>
            <a:pPr eaLnBrk="1" hangingPunct="1"/>
            <a:r>
              <a:rPr lang="en-US" dirty="0"/>
              <a:t>Bootstrapping gets thought of as a mysterious black box or else statistical voodoo.  But it actually makes some sense when you think about it.</a:t>
            </a:r>
          </a:p>
          <a:p>
            <a:pPr eaLnBrk="1" hangingPunct="1"/>
            <a:endParaRPr lang="en-US" dirty="0"/>
          </a:p>
          <a:p>
            <a:pPr eaLnBrk="1" hangingPunct="1"/>
            <a:r>
              <a:rPr lang="en-US" dirty="0"/>
              <a:t>Let’s forget about fish for a moment and hold a simpler toy example in our brains.  Let’s say we want to estimate the mean height of people living in [Anchorage].  </a:t>
            </a:r>
          </a:p>
          <a:p>
            <a:pPr eaLnBrk="1" hangingPunct="1"/>
            <a:r>
              <a:rPr lang="en-US" dirty="0"/>
              <a:t>So we take a sample of people. </a:t>
            </a:r>
          </a:p>
          <a:p>
            <a:pPr eaLnBrk="1" hangingPunct="1"/>
            <a:r>
              <a:rPr lang="en-US" dirty="0"/>
              <a:t>Could we have taken a different sample of people?  Would the sample average be different this time?</a:t>
            </a:r>
          </a:p>
          <a:p>
            <a:pPr eaLnBrk="1" hangingPunct="1"/>
            <a:r>
              <a:rPr lang="en-US" dirty="0"/>
              <a:t>It turns out that all our Stats 101 tools come from asymptotic methods for describing SAMPLING DISTRIBUTION</a:t>
            </a:r>
          </a:p>
        </p:txBody>
      </p:sp>
    </p:spTree>
    <p:extLst>
      <p:ext uri="{BB962C8B-B14F-4D97-AF65-F5344CB8AC3E}">
        <p14:creationId xmlns:p14="http://schemas.microsoft.com/office/powerpoint/2010/main" val="764330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“aside” – since we just spent a bunch of time &amp; energy powering through the lab:</a:t>
            </a:r>
          </a:p>
          <a:p>
            <a:endParaRPr lang="en-US" dirty="0"/>
          </a:p>
          <a:p>
            <a:r>
              <a:rPr lang="en-US" dirty="0" err="1"/>
              <a:t>Hamachan</a:t>
            </a:r>
            <a:r>
              <a:rPr lang="en-US" dirty="0"/>
              <a:t> has built an extremely useful tool to do everything you just did (only more so)</a:t>
            </a:r>
          </a:p>
          <a:p>
            <a:endParaRPr lang="en-US" dirty="0"/>
          </a:p>
          <a:p>
            <a:r>
              <a:rPr lang="en-US" dirty="0"/>
              <a:t>It’s what’s called a Shiny app, which runs R code in the background, but all you see is a website (with a web link)</a:t>
            </a:r>
          </a:p>
          <a:p>
            <a:endParaRPr lang="en-US" dirty="0"/>
          </a:p>
          <a:p>
            <a:r>
              <a:rPr lang="en-US" dirty="0"/>
              <a:t>Upload your own data, and off you go!</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53</a:t>
            </a:fld>
            <a:endParaRPr lang="en-US"/>
          </a:p>
        </p:txBody>
      </p:sp>
    </p:spTree>
    <p:extLst>
      <p:ext uri="{BB962C8B-B14F-4D97-AF65-F5344CB8AC3E}">
        <p14:creationId xmlns:p14="http://schemas.microsoft.com/office/powerpoint/2010/main" val="542435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6308CE0-573B-4072-B33A-D221A3866141}" type="slidenum">
              <a:rPr lang="en-US" sz="1200"/>
              <a:pPr algn="r"/>
              <a:t>54</a:t>
            </a:fld>
            <a:endParaRPr lang="en-US" sz="1200"/>
          </a:p>
        </p:txBody>
      </p:sp>
      <p:sp>
        <p:nvSpPr>
          <p:cNvPr id="324611" name="Rectangle 2"/>
          <p:cNvSpPr>
            <a:spLocks noGrp="1" noRot="1" noChangeAspect="1" noChangeArrowheads="1" noTextEdit="1"/>
          </p:cNvSpPr>
          <p:nvPr>
            <p:ph type="sldImg"/>
          </p:nvPr>
        </p:nvSpPr>
        <p:spPr>
          <a:xfrm>
            <a:off x="1181100" y="693738"/>
            <a:ext cx="4648200" cy="3486150"/>
          </a:xfrm>
          <a:ln/>
        </p:spPr>
      </p:sp>
      <p:sp>
        <p:nvSpPr>
          <p:cNvPr id="324612" name="Rectangle 3"/>
          <p:cNvSpPr>
            <a:spLocks noGrp="1" noChangeArrowheads="1"/>
          </p:cNvSpPr>
          <p:nvPr>
            <p:ph type="body" idx="1"/>
          </p:nvPr>
        </p:nvSpPr>
        <p:spPr>
          <a:xfrm>
            <a:off x="934720" y="4416425"/>
            <a:ext cx="5140960" cy="4186238"/>
          </a:xfrm>
          <a:noFill/>
          <a:ln/>
        </p:spPr>
        <p:txBody>
          <a:bodyPr/>
          <a:lstStyle/>
          <a:p>
            <a:r>
              <a:rPr lang="en-US" sz="1400" dirty="0"/>
              <a:t>We need to talk about </a:t>
            </a:r>
            <a:r>
              <a:rPr lang="en-US" sz="1400" b="1" dirty="0"/>
              <a:t> a couple of  “red flag” issues to watch out for</a:t>
            </a:r>
          </a:p>
          <a:p>
            <a:r>
              <a:rPr lang="en-US" sz="1400" b="1" dirty="0"/>
              <a:t>If present in your data, it may pay to be somewhat skeptical of your results</a:t>
            </a:r>
          </a:p>
          <a:p>
            <a:endParaRPr lang="en-US" sz="1400" b="1" dirty="0"/>
          </a:p>
          <a:p>
            <a:r>
              <a:rPr lang="en-US" sz="1400" b="1" dirty="0"/>
              <a:t>Then a little about age structure</a:t>
            </a:r>
          </a:p>
          <a:p>
            <a:endParaRPr lang="en-US" sz="1400" b="1"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7E2AF73-3283-4267-B526-A30DA0A17CB1}" type="slidenum">
              <a:rPr lang="en-US" sz="1200"/>
              <a:pPr algn="r"/>
              <a:t>55</a:t>
            </a:fld>
            <a:endParaRPr lang="en-US" sz="1200"/>
          </a:p>
        </p:txBody>
      </p:sp>
      <p:sp>
        <p:nvSpPr>
          <p:cNvPr id="325635" name="Rectangle 2"/>
          <p:cNvSpPr>
            <a:spLocks noGrp="1" noRot="1" noChangeAspect="1" noChangeArrowheads="1" noTextEdit="1"/>
          </p:cNvSpPr>
          <p:nvPr>
            <p:ph type="sldImg"/>
          </p:nvPr>
        </p:nvSpPr>
        <p:spPr>
          <a:xfrm>
            <a:off x="1181100" y="693738"/>
            <a:ext cx="4648200" cy="3486150"/>
          </a:xfrm>
          <a:ln/>
        </p:spPr>
      </p:sp>
      <p:sp>
        <p:nvSpPr>
          <p:cNvPr id="325636" name="Rectangle 3"/>
          <p:cNvSpPr>
            <a:spLocks noGrp="1" noChangeArrowheads="1"/>
          </p:cNvSpPr>
          <p:nvPr>
            <p:ph type="body" idx="1"/>
          </p:nvPr>
        </p:nvSpPr>
        <p:spPr>
          <a:xfrm>
            <a:off x="934720" y="4416425"/>
            <a:ext cx="5140960" cy="4186238"/>
          </a:xfrm>
          <a:noFill/>
          <a:ln/>
        </p:spPr>
        <p:txBody>
          <a:bodyPr/>
          <a:lstStyle/>
          <a:p>
            <a:r>
              <a:rPr lang="en-US" sz="1400" dirty="0"/>
              <a:t>Reason for this goes back to the way we analyzed our data</a:t>
            </a:r>
          </a:p>
          <a:p>
            <a:endParaRPr lang="en-US" sz="1400" dirty="0"/>
          </a:p>
          <a:p>
            <a:r>
              <a:rPr lang="en-US" sz="1400" dirty="0"/>
              <a:t>Our </a:t>
            </a:r>
            <a:r>
              <a:rPr lang="en-US" sz="1400" b="1" dirty="0"/>
              <a:t>analysis</a:t>
            </a:r>
            <a:r>
              <a:rPr lang="en-US" sz="1400" dirty="0"/>
              <a:t> is </a:t>
            </a:r>
            <a:r>
              <a:rPr lang="en-US" sz="1400" b="1" dirty="0"/>
              <a:t>equivalent</a:t>
            </a:r>
            <a:r>
              <a:rPr lang="en-US" sz="1400" dirty="0"/>
              <a:t> to </a:t>
            </a:r>
            <a:r>
              <a:rPr lang="en-US" sz="1400" b="1" dirty="0"/>
              <a:t>simple linear regression</a:t>
            </a:r>
            <a:r>
              <a:rPr lang="en-US" sz="1400" dirty="0"/>
              <a:t>, </a:t>
            </a:r>
          </a:p>
          <a:p>
            <a:endParaRPr lang="en-US" sz="1400" dirty="0"/>
          </a:p>
          <a:p>
            <a:r>
              <a:rPr lang="en-US" sz="1400" dirty="0"/>
              <a:t>So- we’re </a:t>
            </a:r>
            <a:r>
              <a:rPr lang="en-US" sz="1400" b="1" dirty="0"/>
              <a:t>subject to assumptions </a:t>
            </a:r>
            <a:r>
              <a:rPr lang="en-US" sz="1400" dirty="0"/>
              <a:t>of regression</a:t>
            </a:r>
          </a:p>
          <a:p>
            <a:endParaRPr lang="en-US" sz="1400" dirty="0"/>
          </a:p>
          <a:p>
            <a:r>
              <a:rPr lang="en-US" sz="1400" dirty="0"/>
              <a:t>A couple of which are that </a:t>
            </a:r>
          </a:p>
          <a:p>
            <a:r>
              <a:rPr lang="en-US" sz="1400" b="1" dirty="0"/>
              <a:t>- X &amp; Y known with no </a:t>
            </a:r>
            <a:r>
              <a:rPr lang="en-US" sz="1400" b="1" dirty="0" err="1"/>
              <a:t>meas</a:t>
            </a:r>
            <a:r>
              <a:rPr lang="en-US" sz="1400" b="1" dirty="0"/>
              <a:t> error</a:t>
            </a:r>
            <a:endParaRPr lang="en-US" sz="1400" dirty="0"/>
          </a:p>
          <a:p>
            <a:r>
              <a:rPr lang="en-US" sz="1400" b="1" dirty="0"/>
              <a:t>- Data points are independent</a:t>
            </a:r>
            <a:r>
              <a:rPr lang="en-US" sz="1400" dirty="0"/>
              <a:t> of one another </a:t>
            </a:r>
          </a:p>
          <a:p>
            <a:r>
              <a:rPr lang="en-US" sz="1400" dirty="0"/>
              <a:t>      - when evaluating independence, think “does information about one data point tell me something about another data point?”</a:t>
            </a:r>
          </a:p>
          <a:p>
            <a:endParaRPr lang="en-US" sz="14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38C22FC-1F33-4CDA-9939-88414BA19A3E}" type="slidenum">
              <a:rPr lang="en-US" sz="1200"/>
              <a:pPr algn="r"/>
              <a:t>56</a:t>
            </a:fld>
            <a:endParaRPr lang="en-US" sz="1200"/>
          </a:p>
        </p:txBody>
      </p:sp>
      <p:sp>
        <p:nvSpPr>
          <p:cNvPr id="326659" name="Rectangle 2"/>
          <p:cNvSpPr>
            <a:spLocks noGrp="1" noRot="1" noChangeAspect="1" noChangeArrowheads="1" noTextEdit="1"/>
          </p:cNvSpPr>
          <p:nvPr>
            <p:ph type="sldImg"/>
          </p:nvPr>
        </p:nvSpPr>
        <p:spPr>
          <a:xfrm>
            <a:off x="1181100" y="693738"/>
            <a:ext cx="4648200" cy="3486150"/>
          </a:xfrm>
          <a:ln/>
        </p:spPr>
      </p:sp>
      <p:sp>
        <p:nvSpPr>
          <p:cNvPr id="326660" name="Rectangle 3"/>
          <p:cNvSpPr>
            <a:spLocks noGrp="1" noChangeArrowheads="1"/>
          </p:cNvSpPr>
          <p:nvPr>
            <p:ph type="body" idx="1"/>
          </p:nvPr>
        </p:nvSpPr>
        <p:spPr>
          <a:xfrm>
            <a:off x="934720" y="4416425"/>
            <a:ext cx="5140960" cy="4186238"/>
          </a:xfrm>
          <a:noFill/>
          <a:ln/>
        </p:spPr>
        <p:txBody>
          <a:bodyPr/>
          <a:lstStyle/>
          <a:p>
            <a:r>
              <a:rPr lang="en-US" sz="1400" dirty="0"/>
              <a:t>Well- in </a:t>
            </a:r>
            <a:r>
              <a:rPr lang="en-US" sz="1400" b="1" u="sng" dirty="0"/>
              <a:t>reality</a:t>
            </a:r>
          </a:p>
          <a:p>
            <a:r>
              <a:rPr lang="en-US" sz="1400" u="sng" dirty="0"/>
              <a:t>rarely</a:t>
            </a:r>
            <a:r>
              <a:rPr lang="en-US" sz="1400" dirty="0"/>
              <a:t> do we measure escapement without error, and</a:t>
            </a:r>
          </a:p>
          <a:p>
            <a:r>
              <a:rPr lang="en-US" sz="1400" u="sng" dirty="0"/>
              <a:t>never</a:t>
            </a:r>
            <a:r>
              <a:rPr lang="en-US" sz="1400" dirty="0"/>
              <a:t> are the individual {</a:t>
            </a:r>
            <a:r>
              <a:rPr lang="en-US" sz="1400" dirty="0" err="1"/>
              <a:t>S,R</a:t>
            </a:r>
            <a:r>
              <a:rPr lang="en-US" sz="1400" dirty="0"/>
              <a:t>} pairs independent</a:t>
            </a:r>
          </a:p>
          <a:p>
            <a:endParaRPr lang="en-US" sz="1400" dirty="0"/>
          </a:p>
          <a:p>
            <a:r>
              <a:rPr lang="en-US" sz="1400" i="1" dirty="0"/>
              <a:t>Usually reality goes something like this</a:t>
            </a:r>
          </a:p>
          <a:p>
            <a:r>
              <a:rPr lang="en-US" sz="1400" dirty="0"/>
              <a:t>Start with S1</a:t>
            </a:r>
          </a:p>
          <a:p>
            <a:r>
              <a:rPr lang="en-US" sz="1400" dirty="0"/>
              <a:t>.</a:t>
            </a:r>
          </a:p>
          <a:p>
            <a:r>
              <a:rPr lang="en-US" sz="1400" dirty="0"/>
              <a:t>.</a:t>
            </a:r>
          </a:p>
          <a:p>
            <a:r>
              <a:rPr lang="en-US" sz="1400" dirty="0"/>
              <a:t>.</a:t>
            </a:r>
          </a:p>
          <a:p>
            <a:r>
              <a:rPr lang="en-US" sz="1400" b="1" dirty="0"/>
              <a:t>Finally - S estimated with measurement error, observe </a:t>
            </a:r>
            <a:r>
              <a:rPr lang="en-US" sz="1400" b="1" dirty="0" err="1"/>
              <a:t>S.hat</a:t>
            </a:r>
            <a:endParaRPr lang="en-US" sz="1400" b="1" dirty="0"/>
          </a:p>
          <a:p>
            <a:endParaRPr lang="en-US" sz="1400" b="1" dirty="0"/>
          </a:p>
          <a:p>
            <a:r>
              <a:rPr lang="en-US" sz="1400" dirty="0"/>
              <a:t>In fact, </a:t>
            </a:r>
          </a:p>
          <a:p>
            <a:r>
              <a:rPr lang="en-US" sz="1400" u="sng" dirty="0"/>
              <a:t>this</a:t>
            </a:r>
            <a:r>
              <a:rPr lang="en-US" sz="1400" dirty="0"/>
              <a:t> is how we generated the simulated for your lab spreadsheet, as you saw</a:t>
            </a:r>
            <a:endParaRPr lang="en-US" sz="1400" b="1"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8709CBF-0156-4069-81FD-822327B7D6BE}" type="slidenum">
              <a:rPr lang="en-US" sz="1200"/>
              <a:pPr algn="r"/>
              <a:t>57</a:t>
            </a:fld>
            <a:endParaRPr lang="en-US" sz="1200"/>
          </a:p>
        </p:txBody>
      </p:sp>
      <p:sp>
        <p:nvSpPr>
          <p:cNvPr id="327683" name="Rectangle 2"/>
          <p:cNvSpPr>
            <a:spLocks noGrp="1" noRot="1" noChangeAspect="1" noChangeArrowheads="1" noTextEdit="1"/>
          </p:cNvSpPr>
          <p:nvPr>
            <p:ph type="sldImg"/>
          </p:nvPr>
        </p:nvSpPr>
        <p:spPr>
          <a:xfrm>
            <a:off x="1181100" y="693738"/>
            <a:ext cx="4648200" cy="3486150"/>
          </a:xfrm>
          <a:ln/>
        </p:spPr>
      </p:sp>
      <p:sp>
        <p:nvSpPr>
          <p:cNvPr id="32768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We can automate this whole process [many] times to see what happens when regression assumptions violated</a:t>
            </a:r>
          </a:p>
          <a:p>
            <a:pPr eaLnBrk="1" hangingPunct="1"/>
            <a:endParaRPr lang="en-US" sz="1400" b="1" dirty="0"/>
          </a:p>
          <a:p>
            <a:pPr eaLnBrk="1" hangingPunct="1"/>
            <a:r>
              <a:rPr lang="en-US" sz="1400" dirty="0"/>
              <a:t>-Set </a:t>
            </a:r>
            <a:r>
              <a:rPr lang="en-US" sz="1400" b="1" dirty="0"/>
              <a:t>true parameter values to whatever we want them to be (and then we know what they are)</a:t>
            </a:r>
          </a:p>
          <a:p>
            <a:pPr eaLnBrk="1" hangingPunct="1"/>
            <a:r>
              <a:rPr lang="en-US" sz="1400" dirty="0"/>
              <a:t>-</a:t>
            </a:r>
            <a:r>
              <a:rPr lang="en-US" sz="1400" b="1" dirty="0"/>
              <a:t>Simulate</a:t>
            </a:r>
            <a:r>
              <a:rPr lang="en-US" sz="1400" dirty="0"/>
              <a:t> SR data as before</a:t>
            </a:r>
          </a:p>
          <a:p>
            <a:pPr eaLnBrk="1" hangingPunct="1"/>
            <a:r>
              <a:rPr lang="en-US" sz="1400" dirty="0"/>
              <a:t>-</a:t>
            </a:r>
            <a:r>
              <a:rPr lang="en-US" sz="1400" b="1" dirty="0"/>
              <a:t>Estimate</a:t>
            </a:r>
            <a:r>
              <a:rPr lang="en-US" sz="1400" dirty="0"/>
              <a:t> the parameters the way you did in lab</a:t>
            </a:r>
          </a:p>
          <a:p>
            <a:pPr eaLnBrk="1" hangingPunct="1"/>
            <a:r>
              <a:rPr lang="en-US" sz="1400" dirty="0"/>
              <a:t>-</a:t>
            </a:r>
            <a:r>
              <a:rPr lang="en-US" sz="1400" b="1" dirty="0"/>
              <a:t>Repeat</a:t>
            </a:r>
            <a:r>
              <a:rPr lang="en-US" sz="1400" dirty="0"/>
              <a:t> 300 X to see what happens: how estimates agree with reality</a:t>
            </a:r>
          </a:p>
          <a:p>
            <a:pPr eaLnBrk="1" hangingPunct="1"/>
            <a:r>
              <a:rPr lang="en-US" sz="1400" dirty="0"/>
              <a:t>-especially </a:t>
            </a:r>
            <a:r>
              <a:rPr lang="en-US" sz="1400" dirty="0" err="1"/>
              <a:t>S^msy</a:t>
            </a:r>
            <a:endParaRPr lang="en-US" sz="1400" dirty="0"/>
          </a:p>
          <a:p>
            <a:pPr eaLnBrk="1" hangingPunct="1"/>
            <a:endParaRPr lang="en-US"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A31EB7A-0ED7-48A0-A09F-7A7D683D9893}" type="slidenum">
              <a:rPr lang="en-US" sz="1200"/>
              <a:pPr algn="r"/>
              <a:t>58</a:t>
            </a:fld>
            <a:endParaRPr lang="en-US" sz="1200"/>
          </a:p>
        </p:txBody>
      </p:sp>
      <p:sp>
        <p:nvSpPr>
          <p:cNvPr id="328707" name="Rectangle 2"/>
          <p:cNvSpPr>
            <a:spLocks noGrp="1" noRot="1" noChangeAspect="1" noChangeArrowheads="1" noTextEdit="1"/>
          </p:cNvSpPr>
          <p:nvPr>
            <p:ph type="sldImg"/>
          </p:nvPr>
        </p:nvSpPr>
        <p:spPr>
          <a:xfrm>
            <a:off x="1181100" y="693738"/>
            <a:ext cx="4648200" cy="3486150"/>
          </a:xfrm>
          <a:ln/>
        </p:spPr>
      </p:sp>
      <p:sp>
        <p:nvSpPr>
          <p:cNvPr id="32870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Turns out that when you introduce measurement error in S</a:t>
            </a:r>
            <a:r>
              <a:rPr lang="en-US" sz="1400" dirty="0"/>
              <a:t> </a:t>
            </a:r>
            <a:r>
              <a:rPr lang="en-US" sz="1400" b="1" dirty="0"/>
              <a:t>(CV 30%) – note: this is error in measuring S, not range of S</a:t>
            </a:r>
          </a:p>
          <a:p>
            <a:pPr eaLnBrk="1" hangingPunct="1"/>
            <a:endParaRPr lang="en-US" sz="1400" b="1" dirty="0"/>
          </a:p>
          <a:p>
            <a:pPr eaLnBrk="1" hangingPunct="1"/>
            <a:r>
              <a:rPr lang="en-US" sz="1400" b="1" dirty="0"/>
              <a:t>With low harvest </a:t>
            </a:r>
            <a:r>
              <a:rPr lang="en-US" sz="1400" dirty="0"/>
              <a:t>rate, </a:t>
            </a:r>
            <a:r>
              <a:rPr lang="en-US" sz="1400" b="1" dirty="0"/>
              <a:t>20%</a:t>
            </a:r>
          </a:p>
          <a:p>
            <a:pPr eaLnBrk="1" hangingPunct="1"/>
            <a:r>
              <a:rPr lang="en-US" sz="1400" b="1" dirty="0"/>
              <a:t>This is what frequency distributions of estimates</a:t>
            </a:r>
            <a:r>
              <a:rPr lang="en-US" sz="1400" dirty="0"/>
              <a:t> look like, compared to </a:t>
            </a:r>
            <a:r>
              <a:rPr lang="en-US" sz="1400" b="1" dirty="0"/>
              <a:t>true values </a:t>
            </a:r>
            <a:r>
              <a:rPr lang="en-US" sz="1400" dirty="0"/>
              <a:t>(vertical blue bars)</a:t>
            </a:r>
          </a:p>
          <a:p>
            <a:pPr eaLnBrk="1" hangingPunct="1"/>
            <a:endParaRPr lang="en-US" sz="1400" dirty="0"/>
          </a:p>
          <a:p>
            <a:pPr eaLnBrk="1" hangingPunct="1"/>
            <a:r>
              <a:rPr lang="en-US" sz="1400" dirty="0"/>
              <a:t>Turns out, </a:t>
            </a:r>
          </a:p>
          <a:p>
            <a:pPr eaLnBrk="1" hangingPunct="1"/>
            <a:r>
              <a:rPr lang="en-US" sz="1400" b="1" dirty="0" err="1"/>
              <a:t>lnalpha</a:t>
            </a:r>
            <a:r>
              <a:rPr lang="en-US" sz="1400" b="1" dirty="0"/>
              <a:t> and beta biased low, </a:t>
            </a:r>
          </a:p>
          <a:p>
            <a:pPr eaLnBrk="1" hangingPunct="1"/>
            <a:r>
              <a:rPr lang="en-US" sz="1400" b="1" dirty="0" err="1"/>
              <a:t>Smsy</a:t>
            </a:r>
            <a:r>
              <a:rPr lang="en-US" sz="1400" b="1" dirty="0"/>
              <a:t> high</a:t>
            </a:r>
          </a:p>
          <a:p>
            <a:pPr eaLnBrk="1" hangingPunct="1"/>
            <a:endParaRPr lang="en-US" sz="1400" b="1" dirty="0"/>
          </a:p>
          <a:p>
            <a:pPr eaLnBrk="1" hangingPunct="1"/>
            <a:endParaRPr lang="en-US" sz="1400" dirty="0"/>
          </a:p>
          <a:p>
            <a:pPr eaLnBrk="1" hangingPunct="1"/>
            <a:endParaRPr lang="en-US" sz="14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0E9FA3BB-E023-4EA7-B8B2-654F866637AE}" type="slidenum">
              <a:rPr lang="en-US" sz="1200"/>
              <a:pPr algn="r"/>
              <a:t>59</a:t>
            </a:fld>
            <a:endParaRPr lang="en-US" sz="1200"/>
          </a:p>
        </p:txBody>
      </p:sp>
      <p:sp>
        <p:nvSpPr>
          <p:cNvPr id="329731" name="Rectangle 2"/>
          <p:cNvSpPr>
            <a:spLocks noGrp="1" noRot="1" noChangeAspect="1" noChangeArrowheads="1" noTextEdit="1"/>
          </p:cNvSpPr>
          <p:nvPr>
            <p:ph type="sldImg"/>
          </p:nvPr>
        </p:nvSpPr>
        <p:spPr>
          <a:xfrm>
            <a:off x="1181100" y="693738"/>
            <a:ext cx="4648200" cy="3486150"/>
          </a:xfrm>
          <a:ln/>
        </p:spPr>
      </p:sp>
      <p:sp>
        <p:nvSpPr>
          <p:cNvPr id="329732" name="Rectangle 3"/>
          <p:cNvSpPr>
            <a:spLocks noGrp="1" noChangeArrowheads="1"/>
          </p:cNvSpPr>
          <p:nvPr>
            <p:ph type="body" idx="1"/>
          </p:nvPr>
        </p:nvSpPr>
        <p:spPr>
          <a:xfrm>
            <a:off x="934720" y="4416425"/>
            <a:ext cx="5140960" cy="4186238"/>
          </a:xfrm>
          <a:noFill/>
          <a:ln/>
        </p:spPr>
        <p:txBody>
          <a:bodyPr/>
          <a:lstStyle/>
          <a:p>
            <a:pPr eaLnBrk="1" hangingPunct="1"/>
            <a:endParaRPr lang="en-US" sz="1400" dirty="0"/>
          </a:p>
          <a:p>
            <a:pPr eaLnBrk="1" hangingPunct="1"/>
            <a:r>
              <a:rPr lang="en-US" sz="1400" b="1" dirty="0"/>
              <a:t>At a moderate harvest rate </a:t>
            </a:r>
            <a:r>
              <a:rPr lang="en-US" sz="1400" dirty="0"/>
              <a:t>– about 50-60%</a:t>
            </a:r>
          </a:p>
          <a:p>
            <a:pPr eaLnBrk="1" hangingPunct="1"/>
            <a:endParaRPr lang="en-US" sz="1400" dirty="0"/>
          </a:p>
          <a:p>
            <a:pPr eaLnBrk="1" hangingPunct="1"/>
            <a:r>
              <a:rPr lang="en-US" sz="1400" b="1" dirty="0"/>
              <a:t>bias is smaller</a:t>
            </a:r>
            <a:r>
              <a:rPr lang="en-US" sz="1400" dirty="0"/>
              <a:t> in all cases</a:t>
            </a:r>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6</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marL="0" indent="0" eaLnBrk="1" hangingPunct="1">
              <a:buFontTx/>
              <a:buNone/>
            </a:pPr>
            <a:r>
              <a:rPr lang="en-US" b="0" i="0" dirty="0"/>
              <a:t>And this is probably an ancillary point, but</a:t>
            </a:r>
            <a:r>
              <a:rPr lang="en-US" dirty="0"/>
              <a:t> notice that effect of additional S is </a:t>
            </a:r>
            <a:r>
              <a:rPr lang="en-US" b="1" i="0" dirty="0"/>
              <a:t>multiplicative on R/S</a:t>
            </a:r>
          </a:p>
          <a:p>
            <a:pPr marL="171450" indent="-171450" eaLnBrk="1" hangingPunct="1">
              <a:buFontTx/>
              <a:buChar char="-"/>
            </a:pPr>
            <a:r>
              <a:rPr lang="en-US" b="0" i="0" dirty="0"/>
              <a:t>R/S is cut by the same ratio if you go from 0-1000 </a:t>
            </a:r>
            <a:r>
              <a:rPr lang="en-US" b="0" i="0" dirty="0" err="1"/>
              <a:t>spawners</a:t>
            </a:r>
            <a:r>
              <a:rPr lang="en-US" b="0" i="0" dirty="0"/>
              <a:t> as 1000-2000, 2000-3000…</a:t>
            </a:r>
          </a:p>
          <a:p>
            <a:pPr marL="171450" indent="-171450" eaLnBrk="1" hangingPunct="1">
              <a:buFontTx/>
              <a:buChar char="-"/>
            </a:pPr>
            <a:r>
              <a:rPr lang="en-US" b="0" i="0" dirty="0"/>
              <a:t>each X number of additional </a:t>
            </a:r>
            <a:r>
              <a:rPr lang="en-US" b="0" i="0" dirty="0" err="1"/>
              <a:t>spawners</a:t>
            </a:r>
            <a:r>
              <a:rPr lang="en-US" b="0" i="0" dirty="0"/>
              <a:t> decreases R/S by a constant percentage</a:t>
            </a:r>
          </a:p>
        </p:txBody>
      </p:sp>
    </p:spTree>
    <p:extLst>
      <p:ext uri="{BB962C8B-B14F-4D97-AF65-F5344CB8AC3E}">
        <p14:creationId xmlns:p14="http://schemas.microsoft.com/office/powerpoint/2010/main" val="3159342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60491F7-3503-4DB0-82BD-8C6D91EA7818}" type="slidenum">
              <a:rPr lang="en-US" sz="1200"/>
              <a:pPr algn="r"/>
              <a:t>60</a:t>
            </a:fld>
            <a:endParaRPr lang="en-US" sz="1200"/>
          </a:p>
        </p:txBody>
      </p:sp>
      <p:sp>
        <p:nvSpPr>
          <p:cNvPr id="330755" name="Rectangle 2"/>
          <p:cNvSpPr>
            <a:spLocks noGrp="1" noRot="1" noChangeAspect="1" noChangeArrowheads="1" noTextEdit="1"/>
          </p:cNvSpPr>
          <p:nvPr>
            <p:ph type="sldImg"/>
          </p:nvPr>
        </p:nvSpPr>
        <p:spPr>
          <a:xfrm>
            <a:off x="1181100" y="693738"/>
            <a:ext cx="4648200" cy="3486150"/>
          </a:xfrm>
          <a:ln/>
        </p:spPr>
      </p:sp>
      <p:sp>
        <p:nvSpPr>
          <p:cNvPr id="3307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Interestingly, at high harvest rate (escapements small)</a:t>
            </a:r>
            <a:endParaRPr lang="en-US" sz="1400" dirty="0"/>
          </a:p>
          <a:p>
            <a:pPr eaLnBrk="1" hangingPunct="1"/>
            <a:endParaRPr lang="en-US" sz="1400" dirty="0"/>
          </a:p>
          <a:p>
            <a:pPr eaLnBrk="1" hangingPunct="1"/>
            <a:r>
              <a:rPr lang="en-US" sz="1400" b="1" u="sng" dirty="0"/>
              <a:t>opposite</a:t>
            </a:r>
            <a:r>
              <a:rPr lang="en-US" sz="1400" dirty="0"/>
              <a:t> effect  </a:t>
            </a:r>
          </a:p>
          <a:p>
            <a:pPr eaLnBrk="1" hangingPunct="1"/>
            <a:r>
              <a:rPr lang="en-US" sz="1400" b="1" u="sng" dirty="0"/>
              <a:t>negative</a:t>
            </a:r>
            <a:r>
              <a:rPr lang="en-US" sz="1400" b="1" dirty="0"/>
              <a:t> bias</a:t>
            </a:r>
            <a:r>
              <a:rPr lang="en-US" sz="1400" dirty="0"/>
              <a:t> in </a:t>
            </a:r>
            <a:r>
              <a:rPr lang="en-US" sz="1400" dirty="0" err="1"/>
              <a:t>Smsy</a:t>
            </a:r>
            <a:endParaRPr lang="en-US" sz="1400" dirty="0"/>
          </a:p>
          <a:p>
            <a:pPr eaLnBrk="1" hangingPunct="1"/>
            <a:endParaRPr lang="en-US"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BBEC66-5D54-4DD1-8901-C1E4860A4BEB}" type="slidenum">
              <a:rPr lang="en-US" sz="1200"/>
              <a:pPr algn="r"/>
              <a:t>61</a:t>
            </a:fld>
            <a:endParaRPr lang="en-US" sz="1200"/>
          </a:p>
        </p:txBody>
      </p:sp>
      <p:sp>
        <p:nvSpPr>
          <p:cNvPr id="331779" name="Rectangle 2"/>
          <p:cNvSpPr>
            <a:spLocks noGrp="1" noRot="1" noChangeAspect="1" noChangeArrowheads="1" noTextEdit="1"/>
          </p:cNvSpPr>
          <p:nvPr>
            <p:ph type="sldImg"/>
          </p:nvPr>
        </p:nvSpPr>
        <p:spPr>
          <a:xfrm>
            <a:off x="1181100" y="693738"/>
            <a:ext cx="4648200" cy="3486150"/>
          </a:xfrm>
          <a:ln/>
        </p:spPr>
      </p:sp>
      <p:sp>
        <p:nvSpPr>
          <p:cNvPr id="33178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So this figure looks at when we repeat this process, with multiple degrees of measurement error.  It takes a little unpacking.</a:t>
            </a:r>
          </a:p>
          <a:p>
            <a:pPr eaLnBrk="1" hangingPunct="1"/>
            <a:endParaRPr lang="en-US" sz="1400" b="1" dirty="0"/>
          </a:p>
          <a:p>
            <a:pPr eaLnBrk="1" hangingPunct="1"/>
            <a:r>
              <a:rPr lang="en-US" sz="1400" b="1" dirty="0"/>
              <a:t>X axis is the degree of measurement error</a:t>
            </a:r>
          </a:p>
          <a:p>
            <a:pPr eaLnBrk="1" hangingPunct="1"/>
            <a:r>
              <a:rPr lang="en-US" sz="1400" b="1" dirty="0"/>
              <a:t>Y axis expresses estimated </a:t>
            </a:r>
            <a:r>
              <a:rPr lang="en-US" sz="1400" b="1" dirty="0" err="1"/>
              <a:t>Smsy</a:t>
            </a:r>
            <a:endParaRPr lang="en-US" sz="1400" b="1" dirty="0"/>
          </a:p>
          <a:p>
            <a:pPr eaLnBrk="1" hangingPunct="1"/>
            <a:endParaRPr lang="en-US" sz="1400" b="1" dirty="0"/>
          </a:p>
          <a:p>
            <a:pPr eaLnBrk="1" hangingPunct="1"/>
            <a:r>
              <a:rPr lang="en-US" sz="1400" b="1" dirty="0"/>
              <a:t>Blue bars show true dispersion: </a:t>
            </a:r>
            <a:r>
              <a:rPr lang="en-US" sz="1400" dirty="0"/>
              <a:t>middle</a:t>
            </a:r>
            <a:r>
              <a:rPr lang="en-US" sz="1400" b="1" dirty="0"/>
              <a:t> 80% </a:t>
            </a:r>
            <a:r>
              <a:rPr lang="en-US" sz="1400" dirty="0"/>
              <a:t>of the point estimates </a:t>
            </a:r>
          </a:p>
          <a:p>
            <a:pPr eaLnBrk="1" hangingPunct="1"/>
            <a:r>
              <a:rPr lang="en-US" sz="1400" b="1" dirty="0"/>
              <a:t>Red</a:t>
            </a:r>
            <a:r>
              <a:rPr lang="en-US" sz="1400" dirty="0"/>
              <a:t> </a:t>
            </a:r>
            <a:r>
              <a:rPr lang="en-US" sz="1400" b="1" dirty="0"/>
              <a:t>bars</a:t>
            </a:r>
            <a:r>
              <a:rPr lang="en-US" sz="1400" dirty="0"/>
              <a:t> show estimated dispersion: - average of the lower &amp; upper </a:t>
            </a:r>
            <a:r>
              <a:rPr lang="en-US" sz="1400" b="1" dirty="0"/>
              <a:t>80% confidence interval endpoints</a:t>
            </a:r>
          </a:p>
          <a:p>
            <a:pPr eaLnBrk="1" hangingPunct="1"/>
            <a:endParaRPr lang="en-US" sz="1400" dirty="0"/>
          </a:p>
          <a:p>
            <a:pPr eaLnBrk="1" hangingPunct="1"/>
            <a:r>
              <a:rPr lang="en-US" sz="1400" dirty="0"/>
              <a:t>With </a:t>
            </a:r>
            <a:r>
              <a:rPr lang="en-US" sz="1400" b="1" dirty="0"/>
              <a:t>no ME</a:t>
            </a:r>
            <a:r>
              <a:rPr lang="en-US" sz="1400" dirty="0"/>
              <a:t>, no problem, estimates are relatively </a:t>
            </a:r>
            <a:r>
              <a:rPr lang="en-US" sz="1400" b="1" dirty="0"/>
              <a:t>precise and unbiased, and estimated &amp; true dispersion agree</a:t>
            </a:r>
          </a:p>
          <a:p>
            <a:pPr eaLnBrk="1" hangingPunct="1"/>
            <a:r>
              <a:rPr lang="en-US" sz="1400" dirty="0"/>
              <a:t>but </a:t>
            </a:r>
            <a:r>
              <a:rPr lang="en-US" sz="1400" b="1" dirty="0"/>
              <a:t>as </a:t>
            </a:r>
            <a:r>
              <a:rPr lang="en-US" sz="1400" b="1" dirty="0" err="1"/>
              <a:t>meas</a:t>
            </a:r>
            <a:r>
              <a:rPr lang="en-US" sz="1400" b="1" dirty="0"/>
              <a:t> error increases</a:t>
            </a:r>
            <a:r>
              <a:rPr lang="en-US" sz="1400" dirty="0"/>
              <a:t>, estimates get </a:t>
            </a:r>
          </a:p>
          <a:p>
            <a:pPr marL="285750" indent="-285750" eaLnBrk="1" hangingPunct="1">
              <a:buFontTx/>
              <a:buChar char="-"/>
            </a:pPr>
            <a:r>
              <a:rPr lang="en-US" sz="1400" b="1" dirty="0"/>
              <a:t>less precise</a:t>
            </a:r>
            <a:r>
              <a:rPr lang="en-US" sz="1400" dirty="0"/>
              <a:t> and</a:t>
            </a:r>
          </a:p>
          <a:p>
            <a:pPr marL="285750" indent="-285750" eaLnBrk="1" hangingPunct="1">
              <a:buFontTx/>
              <a:buChar char="-"/>
            </a:pPr>
            <a:r>
              <a:rPr lang="en-US" sz="1400" b="1" dirty="0"/>
              <a:t>more biased</a:t>
            </a:r>
          </a:p>
          <a:p>
            <a:pPr marL="285750" indent="-285750" eaLnBrk="1" hangingPunct="1">
              <a:buFontTx/>
              <a:buChar char="-"/>
            </a:pPr>
            <a:r>
              <a:rPr lang="en-US" sz="1400" b="1" dirty="0"/>
              <a:t>Greater dispersion than estimated</a:t>
            </a:r>
            <a:endParaRPr lang="en-US" sz="14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9C63E5C-8BC0-4C94-B74A-272013169472}" type="slidenum">
              <a:rPr lang="en-US" sz="1200"/>
              <a:pPr algn="r"/>
              <a:t>62</a:t>
            </a:fld>
            <a:endParaRPr lang="en-US" sz="1200"/>
          </a:p>
        </p:txBody>
      </p:sp>
      <p:sp>
        <p:nvSpPr>
          <p:cNvPr id="332803" name="Rectangle 2"/>
          <p:cNvSpPr>
            <a:spLocks noGrp="1" noRot="1" noChangeAspect="1" noChangeArrowheads="1" noTextEdit="1"/>
          </p:cNvSpPr>
          <p:nvPr>
            <p:ph type="sldImg"/>
          </p:nvPr>
        </p:nvSpPr>
        <p:spPr>
          <a:xfrm>
            <a:off x="1181100" y="693738"/>
            <a:ext cx="4648200" cy="3486150"/>
          </a:xfrm>
          <a:ln/>
        </p:spPr>
      </p:sp>
      <p:sp>
        <p:nvSpPr>
          <p:cNvPr id="33280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heavy harvest </a:t>
            </a:r>
            <a:r>
              <a:rPr lang="en-US" sz="1400" dirty="0"/>
              <a:t>most </a:t>
            </a:r>
            <a:r>
              <a:rPr lang="en-US" sz="1400" b="1" dirty="0"/>
              <a:t>escapements small</a:t>
            </a:r>
            <a:r>
              <a:rPr lang="en-US" sz="1400" dirty="0"/>
              <a:t> (inset)</a:t>
            </a:r>
          </a:p>
          <a:p>
            <a:pPr eaLnBrk="1" hangingPunct="1"/>
            <a:endParaRPr lang="en-US" sz="1400" dirty="0"/>
          </a:p>
          <a:p>
            <a:pPr eaLnBrk="1" hangingPunct="1"/>
            <a:r>
              <a:rPr lang="en-US" sz="1400" dirty="0"/>
              <a:t>You get the </a:t>
            </a:r>
            <a:r>
              <a:rPr lang="en-US" sz="1400" b="1" u="sng" dirty="0"/>
              <a:t>opposite</a:t>
            </a:r>
            <a:r>
              <a:rPr lang="en-US" sz="1400" b="1" dirty="0"/>
              <a:t> effect</a:t>
            </a:r>
            <a:r>
              <a:rPr lang="en-US" sz="1400" dirty="0"/>
              <a:t>:  ME causes </a:t>
            </a:r>
            <a:r>
              <a:rPr lang="en-US" sz="1400" b="1" u="sng" dirty="0"/>
              <a:t>negative</a:t>
            </a:r>
            <a:r>
              <a:rPr lang="en-US" sz="1400" b="1" dirty="0"/>
              <a:t> bias</a:t>
            </a:r>
            <a:r>
              <a:rPr lang="en-US" sz="1400" dirty="0"/>
              <a:t> in </a:t>
            </a:r>
            <a:r>
              <a:rPr lang="en-US" sz="1400" dirty="0" err="1"/>
              <a:t>Smsy</a:t>
            </a:r>
            <a:endParaRPr lang="en-US" sz="1400" dirty="0"/>
          </a:p>
          <a:p>
            <a:pPr eaLnBrk="1" hangingPunct="1"/>
            <a:endParaRPr lang="en-US" sz="1400" dirty="0"/>
          </a:p>
          <a:p>
            <a:pPr eaLnBrk="1" hangingPunct="1"/>
            <a:r>
              <a:rPr lang="en-US" sz="1400" b="1" dirty="0"/>
              <a:t>Small ME</a:t>
            </a:r>
            <a:r>
              <a:rPr lang="en-US" sz="1400" dirty="0"/>
              <a:t>- intervals </a:t>
            </a:r>
            <a:r>
              <a:rPr lang="en-US" sz="1400" b="1" dirty="0"/>
              <a:t>wide</a:t>
            </a:r>
            <a:r>
              <a:rPr lang="en-US" sz="1400" dirty="0"/>
              <a:t> (unbounded upper)</a:t>
            </a:r>
          </a:p>
          <a:p>
            <a:pPr eaLnBrk="1" hangingPunct="1"/>
            <a:endParaRPr lang="en-US" sz="1400" dirty="0"/>
          </a:p>
          <a:p>
            <a:pPr eaLnBrk="1" hangingPunct="1"/>
            <a:r>
              <a:rPr lang="en-US" sz="1400" b="1" dirty="0"/>
              <a:t>Large ME</a:t>
            </a:r>
            <a:r>
              <a:rPr lang="en-US" sz="1400" dirty="0"/>
              <a:t>- strong, consistent negative bias</a:t>
            </a:r>
          </a:p>
          <a:p>
            <a:pPr eaLnBrk="1" hangingPunct="1"/>
            <a:r>
              <a:rPr lang="en-US" sz="1400" dirty="0"/>
              <a:t>worst is that </a:t>
            </a:r>
            <a:r>
              <a:rPr lang="en-US" sz="1400" b="1" dirty="0"/>
              <a:t>estimates look fairly precise</a:t>
            </a:r>
            <a:r>
              <a:rPr lang="en-US" sz="1400" dirty="0"/>
              <a:t>, but they’re </a:t>
            </a:r>
            <a:r>
              <a:rPr lang="en-US" sz="1400" b="1" dirty="0"/>
              <a:t>too low</a:t>
            </a:r>
            <a:r>
              <a:rPr lang="en-US" sz="1400" dirty="0"/>
              <a:t>.</a:t>
            </a:r>
          </a:p>
          <a:p>
            <a:pPr eaLnBrk="1" hangingPunct="1"/>
            <a:endParaRPr lang="en-US" sz="1400" dirty="0"/>
          </a:p>
          <a:p>
            <a:pPr eaLnBrk="1" hangingPunct="1"/>
            <a:r>
              <a:rPr lang="en-US" sz="1400" dirty="0"/>
              <a:t>Luckily, </a:t>
            </a:r>
            <a:r>
              <a:rPr lang="en-US" sz="1400" b="1" dirty="0"/>
              <a:t>combination of intense management and imprecise escapement estimates should be rare</a:t>
            </a:r>
            <a:endParaRPr lang="en-US" sz="14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40DDEC2-4EDA-4185-9DCD-2B1D94EC179F}" type="slidenum">
              <a:rPr lang="en-US" sz="1200"/>
              <a:pPr algn="r"/>
              <a:t>63</a:t>
            </a:fld>
            <a:endParaRPr lang="en-US" sz="1200"/>
          </a:p>
        </p:txBody>
      </p:sp>
      <p:sp>
        <p:nvSpPr>
          <p:cNvPr id="333827" name="Rectangle 2"/>
          <p:cNvSpPr>
            <a:spLocks noGrp="1" noRot="1" noChangeAspect="1" noChangeArrowheads="1" noTextEdit="1"/>
          </p:cNvSpPr>
          <p:nvPr>
            <p:ph type="sldImg"/>
          </p:nvPr>
        </p:nvSpPr>
        <p:spPr>
          <a:xfrm>
            <a:off x="1181100" y="693738"/>
            <a:ext cx="4648200" cy="3486150"/>
          </a:xfrm>
          <a:ln/>
        </p:spPr>
      </p:sp>
      <p:sp>
        <p:nvSpPr>
          <p:cNvPr id="33382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Why so dependent on harvest regime?</a:t>
            </a:r>
          </a:p>
          <a:p>
            <a:pPr eaLnBrk="1" hangingPunct="1">
              <a:spcBef>
                <a:spcPct val="0"/>
              </a:spcBef>
            </a:pPr>
            <a:endParaRPr lang="en-US" sz="1400" b="1" dirty="0"/>
          </a:p>
          <a:p>
            <a:pPr eaLnBrk="1" hangingPunct="1">
              <a:spcBef>
                <a:spcPct val="0"/>
              </a:spcBef>
            </a:pPr>
            <a:r>
              <a:rPr lang="en-US" sz="1400" b="1" dirty="0"/>
              <a:t>Turns out that the perturbation is</a:t>
            </a:r>
            <a:r>
              <a:rPr lang="en-US" sz="1400" dirty="0"/>
              <a:t> </a:t>
            </a:r>
            <a:r>
              <a:rPr lang="en-US" sz="1400" b="1" dirty="0"/>
              <a:t>predictable</a:t>
            </a:r>
            <a:r>
              <a:rPr lang="en-US" sz="1400" dirty="0"/>
              <a:t> depending on true S </a:t>
            </a:r>
          </a:p>
          <a:p>
            <a:pPr eaLnBrk="1" hangingPunct="1">
              <a:spcBef>
                <a:spcPct val="0"/>
              </a:spcBef>
            </a:pPr>
            <a:r>
              <a:rPr lang="en-US" sz="1400" b="1" dirty="0"/>
              <a:t>steeper</a:t>
            </a:r>
            <a:r>
              <a:rPr lang="en-US" sz="1400" dirty="0"/>
              <a:t> at small S</a:t>
            </a:r>
          </a:p>
          <a:p>
            <a:pPr eaLnBrk="1" hangingPunct="1">
              <a:spcBef>
                <a:spcPct val="0"/>
              </a:spcBef>
            </a:pPr>
            <a:r>
              <a:rPr lang="en-US" sz="1400" b="1" dirty="0"/>
              <a:t>flatter at large S</a:t>
            </a:r>
          </a:p>
          <a:p>
            <a:pPr eaLnBrk="1" hangingPunct="1">
              <a:spcBef>
                <a:spcPct val="0"/>
              </a:spcBef>
            </a:pPr>
            <a:endParaRPr lang="en-US" sz="1400" b="1" dirty="0"/>
          </a:p>
          <a:p>
            <a:pPr eaLnBrk="1" hangingPunct="1">
              <a:spcBef>
                <a:spcPct val="0"/>
              </a:spcBef>
            </a:pPr>
            <a:r>
              <a:rPr lang="en-US" sz="1400" b="1" dirty="0"/>
              <a:t>So depending on where escapements fall relative to </a:t>
            </a:r>
            <a:r>
              <a:rPr lang="en-US" sz="1400" b="1" dirty="0" err="1"/>
              <a:t>Smax</a:t>
            </a:r>
            <a:r>
              <a:rPr lang="en-US" sz="1400" b="1" dirty="0"/>
              <a:t>, slope is estimated as steeper or flatter than it should be</a:t>
            </a:r>
          </a:p>
          <a:p>
            <a:pPr eaLnBrk="1" hangingPunct="1">
              <a:spcBef>
                <a:spcPct val="0"/>
              </a:spcBef>
            </a:pPr>
            <a:endParaRPr lang="en-US" sz="1400" dirty="0"/>
          </a:p>
          <a:p>
            <a:pPr eaLnBrk="1" hangingPunct="1">
              <a:spcBef>
                <a:spcPct val="0"/>
              </a:spcBef>
            </a:pPr>
            <a:r>
              <a:rPr lang="en-US" sz="1400" b="1" dirty="0"/>
              <a:t>So at low</a:t>
            </a:r>
            <a:r>
              <a:rPr lang="en-US" sz="1400" dirty="0"/>
              <a:t> harvest, where </a:t>
            </a:r>
            <a:r>
              <a:rPr lang="en-US" sz="1400" b="1" dirty="0"/>
              <a:t>S generally &gt; </a:t>
            </a:r>
            <a:r>
              <a:rPr lang="en-US" sz="1400" b="1" dirty="0" err="1"/>
              <a:t>Smax</a:t>
            </a:r>
            <a:r>
              <a:rPr lang="en-US" sz="1400" dirty="0"/>
              <a:t>; ME </a:t>
            </a:r>
            <a:r>
              <a:rPr lang="en-US" sz="1400" b="1" dirty="0"/>
              <a:t>flattens</a:t>
            </a:r>
            <a:r>
              <a:rPr lang="en-US" sz="1400" dirty="0"/>
              <a:t> scatter. </a:t>
            </a:r>
          </a:p>
          <a:p>
            <a:pPr eaLnBrk="1" hangingPunct="1">
              <a:spcBef>
                <a:spcPct val="0"/>
              </a:spcBef>
            </a:pPr>
            <a:r>
              <a:rPr lang="en-US" sz="1400" dirty="0"/>
              <a:t>Estimated Alpha (intercept) and beta (slope) </a:t>
            </a:r>
            <a:r>
              <a:rPr lang="en-US" sz="1400" b="1" dirty="0"/>
              <a:t>decrease</a:t>
            </a:r>
            <a:r>
              <a:rPr lang="en-US" sz="1400" dirty="0"/>
              <a:t>, so estimated </a:t>
            </a:r>
            <a:r>
              <a:rPr lang="en-US" sz="1400" dirty="0" err="1"/>
              <a:t>Smsy</a:t>
            </a:r>
            <a:r>
              <a:rPr lang="en-US" sz="1400" dirty="0"/>
              <a:t> </a:t>
            </a:r>
            <a:r>
              <a:rPr lang="en-US" sz="1400" b="1" u="sng" dirty="0"/>
              <a:t>increases</a:t>
            </a:r>
            <a:r>
              <a:rPr lang="en-US" sz="1400" dirty="0"/>
              <a:t>. </a:t>
            </a:r>
          </a:p>
          <a:p>
            <a:pPr eaLnBrk="1" hangingPunct="1">
              <a:spcBef>
                <a:spcPct val="0"/>
              </a:spcBef>
            </a:pPr>
            <a:endParaRPr lang="en-US" sz="1400" dirty="0"/>
          </a:p>
          <a:p>
            <a:pPr eaLnBrk="1" hangingPunct="1">
              <a:spcBef>
                <a:spcPct val="0"/>
              </a:spcBef>
            </a:pPr>
            <a:r>
              <a:rPr lang="en-US" sz="1400" b="1" dirty="0"/>
              <a:t>And at high</a:t>
            </a:r>
            <a:r>
              <a:rPr lang="en-US" sz="1400" dirty="0"/>
              <a:t> harvest, where </a:t>
            </a:r>
            <a:r>
              <a:rPr lang="en-US" sz="1400" b="1" dirty="0"/>
              <a:t>S generally &lt; </a:t>
            </a:r>
            <a:r>
              <a:rPr lang="en-US" sz="1400" b="1" dirty="0" err="1"/>
              <a:t>Smax</a:t>
            </a:r>
            <a:r>
              <a:rPr lang="en-US" sz="1400" dirty="0"/>
              <a:t>, ME </a:t>
            </a:r>
            <a:r>
              <a:rPr lang="en-US" sz="1400" b="1" dirty="0"/>
              <a:t>steepens</a:t>
            </a:r>
            <a:r>
              <a:rPr lang="en-US" sz="1400" dirty="0"/>
              <a:t> scatter.  </a:t>
            </a:r>
          </a:p>
          <a:p>
            <a:pPr eaLnBrk="1" hangingPunct="1">
              <a:spcBef>
                <a:spcPct val="0"/>
              </a:spcBef>
            </a:pPr>
            <a:r>
              <a:rPr lang="en-US" sz="1400" dirty="0"/>
              <a:t>Estimated Alpha and beta </a:t>
            </a:r>
            <a:r>
              <a:rPr lang="en-US" sz="1400" b="1" dirty="0"/>
              <a:t>increase</a:t>
            </a:r>
            <a:r>
              <a:rPr lang="en-US" sz="1400" dirty="0"/>
              <a:t>, so estimated </a:t>
            </a:r>
            <a:r>
              <a:rPr lang="en-US" sz="1400" dirty="0" err="1"/>
              <a:t>Smsy</a:t>
            </a:r>
            <a:r>
              <a:rPr lang="en-US" sz="1400" dirty="0"/>
              <a:t> </a:t>
            </a:r>
            <a:r>
              <a:rPr lang="en-US" sz="1400" b="1" u="sng" dirty="0"/>
              <a:t>decreases</a:t>
            </a:r>
            <a:r>
              <a:rPr lang="en-US" sz="1400" dirty="0"/>
              <a:t>.</a:t>
            </a:r>
          </a:p>
          <a:p>
            <a:pPr eaLnBrk="1" hangingPunct="1"/>
            <a:endParaRPr lang="en-US" sz="1400" dirty="0"/>
          </a:p>
          <a:p>
            <a:pPr eaLnBrk="1" hangingPunct="1"/>
            <a:endParaRPr lang="en-US" sz="14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F22D4DE-6BBF-4D73-AFCB-44E14142CB9F}" type="slidenum">
              <a:rPr lang="en-US" sz="1200"/>
              <a:pPr algn="r"/>
              <a:t>64</a:t>
            </a:fld>
            <a:endParaRPr lang="en-US" sz="1200"/>
          </a:p>
        </p:txBody>
      </p:sp>
      <p:sp>
        <p:nvSpPr>
          <p:cNvPr id="334851" name="Rectangle 2"/>
          <p:cNvSpPr>
            <a:spLocks noGrp="1" noRot="1" noChangeAspect="1" noChangeArrowheads="1" noTextEdit="1"/>
          </p:cNvSpPr>
          <p:nvPr>
            <p:ph type="sldImg"/>
          </p:nvPr>
        </p:nvSpPr>
        <p:spPr>
          <a:xfrm>
            <a:off x="1181100" y="693738"/>
            <a:ext cx="4648200" cy="3486150"/>
          </a:xfrm>
          <a:ln/>
        </p:spPr>
      </p:sp>
      <p:sp>
        <p:nvSpPr>
          <p:cNvPr id="33485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So to bring it all home, here’s a summary of how BIAS is affected</a:t>
            </a:r>
          </a:p>
          <a:p>
            <a:pPr eaLnBrk="1" hangingPunct="1"/>
            <a:r>
              <a:rPr lang="en-US" sz="1400" b="1" dirty="0"/>
              <a:t>This says nothing about precision</a:t>
            </a:r>
          </a:p>
          <a:p>
            <a:pPr eaLnBrk="1" hangingPunct="1"/>
            <a:endParaRPr lang="en-US" sz="1400" b="1" dirty="0"/>
          </a:p>
          <a:p>
            <a:pPr eaLnBrk="1" hangingPunct="1"/>
            <a:r>
              <a:rPr lang="en-US" sz="1400" b="0" i="0" dirty="0"/>
              <a:t>Also, bias means estimates are too high or low </a:t>
            </a:r>
            <a:r>
              <a:rPr lang="en-US" sz="1400" b="1" dirty="0"/>
              <a:t>on average - Any given estimate could be off in either direction</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EF256B3-78F2-4C11-A049-5D98972E63B0}" type="slidenum">
              <a:rPr lang="en-US" sz="1200"/>
              <a:pPr algn="r"/>
              <a:t>65</a:t>
            </a:fld>
            <a:endParaRPr lang="en-US" sz="1200"/>
          </a:p>
        </p:txBody>
      </p:sp>
      <p:sp>
        <p:nvSpPr>
          <p:cNvPr id="335875" name="Rectangle 2"/>
          <p:cNvSpPr>
            <a:spLocks noGrp="1" noRot="1" noChangeAspect="1" noChangeArrowheads="1" noTextEdit="1"/>
          </p:cNvSpPr>
          <p:nvPr>
            <p:ph type="sldImg"/>
          </p:nvPr>
        </p:nvSpPr>
        <p:spPr>
          <a:xfrm>
            <a:off x="1181100" y="693738"/>
            <a:ext cx="4648200" cy="3486150"/>
          </a:xfrm>
          <a:ln/>
        </p:spPr>
      </p:sp>
      <p:sp>
        <p:nvSpPr>
          <p:cNvPr id="33587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Second thing </a:t>
            </a:r>
            <a:r>
              <a:rPr lang="en-US" sz="1400" dirty="0"/>
              <a:t>to look out for</a:t>
            </a:r>
            <a:r>
              <a:rPr lang="en-US" sz="1400" b="1" dirty="0"/>
              <a:t> . . .  serial correlation</a:t>
            </a:r>
          </a:p>
          <a:p>
            <a:pPr eaLnBrk="1" hangingPunct="1"/>
            <a:r>
              <a:rPr lang="en-US" sz="1400" b="1" dirty="0"/>
              <a:t>That is, if Residuals</a:t>
            </a:r>
            <a:r>
              <a:rPr lang="en-US" sz="1400" dirty="0"/>
              <a:t> </a:t>
            </a:r>
            <a:r>
              <a:rPr lang="en-US" sz="1400" b="1" dirty="0"/>
              <a:t>follow a pattern</a:t>
            </a:r>
            <a:r>
              <a:rPr lang="en-US" sz="1400" dirty="0"/>
              <a:t> </a:t>
            </a:r>
            <a:r>
              <a:rPr lang="en-US" sz="1400" dirty="0" err="1"/>
              <a:t>wrt</a:t>
            </a:r>
            <a:r>
              <a:rPr lang="en-US" sz="1400" dirty="0"/>
              <a:t> Time instead of being independent and random. </a:t>
            </a:r>
          </a:p>
          <a:p>
            <a:pPr eaLnBrk="1" hangingPunct="1"/>
            <a:r>
              <a:rPr lang="en-US" sz="1400" b="1" dirty="0"/>
              <a:t>If ignored- serious bias</a:t>
            </a:r>
            <a:r>
              <a:rPr lang="en-US" sz="1400" dirty="0"/>
              <a:t> in </a:t>
            </a:r>
            <a:r>
              <a:rPr lang="en-US" sz="1400" dirty="0" err="1"/>
              <a:t>Smsy</a:t>
            </a:r>
            <a:r>
              <a:rPr lang="en-US" sz="1400" dirty="0"/>
              <a:t> in </a:t>
            </a:r>
            <a:r>
              <a:rPr lang="en-US" sz="1400" b="1" dirty="0"/>
              <a:t>either direction</a:t>
            </a:r>
          </a:p>
          <a:p>
            <a:pPr eaLnBrk="1" hangingPunct="1"/>
            <a:endParaRPr lang="en-US" sz="1400" dirty="0"/>
          </a:p>
          <a:p>
            <a:pPr eaLnBrk="1" hangingPunct="1"/>
            <a:r>
              <a:rPr lang="en-US" sz="1400" dirty="0"/>
              <a:t>Good news: “easy” fix: model w </a:t>
            </a:r>
            <a:r>
              <a:rPr lang="en-US" sz="1400" b="1" dirty="0"/>
              <a:t>extra terms</a:t>
            </a:r>
          </a:p>
          <a:p>
            <a:pPr eaLnBrk="1" hangingPunct="1"/>
            <a:endParaRPr lang="en-US" sz="1400" dirty="0"/>
          </a:p>
          <a:p>
            <a:pPr eaLnBrk="1" hangingPunct="1"/>
            <a:r>
              <a:rPr lang="en-US" sz="1400" dirty="0"/>
              <a:t>Simplest times series model is </a:t>
            </a:r>
            <a:r>
              <a:rPr lang="en-US" sz="1400" b="1" dirty="0"/>
              <a:t>AR1</a:t>
            </a:r>
          </a:p>
          <a:p>
            <a:pPr eaLnBrk="1" hangingPunct="1"/>
            <a:r>
              <a:rPr lang="en-US" sz="1400" dirty="0"/>
              <a:t>Take Simple Linear Regression model, add a term</a:t>
            </a:r>
          </a:p>
          <a:p>
            <a:pPr eaLnBrk="1" hangingPunct="1"/>
            <a:r>
              <a:rPr lang="en-US" sz="1400" dirty="0"/>
              <a:t>phi is the autocorrelation coefficient, between -1 and 1</a:t>
            </a:r>
          </a:p>
          <a:p>
            <a:pPr eaLnBrk="1" hangingPunct="1"/>
            <a:r>
              <a:rPr lang="en-US" sz="1400" dirty="0"/>
              <a:t>if phi near 1, lots of serial correlation</a:t>
            </a:r>
          </a:p>
          <a:p>
            <a:pPr eaLnBrk="1" hangingPunct="1"/>
            <a:endParaRPr lang="en-US" sz="1400" dirty="0"/>
          </a:p>
          <a:p>
            <a:pPr eaLnBrk="1" hangingPunct="1"/>
            <a:r>
              <a:rPr lang="en-US" sz="1400" b="1" dirty="0"/>
              <a:t>No simulation</a:t>
            </a:r>
            <a:r>
              <a:rPr lang="en-US" sz="1400" dirty="0"/>
              <a:t> exercises to illustrate</a:t>
            </a:r>
          </a:p>
          <a:p>
            <a:pPr eaLnBrk="1" hangingPunct="1"/>
            <a:r>
              <a:rPr lang="en-US" sz="1400" dirty="0"/>
              <a:t>3 examples of data sets where AR1 appropriate</a:t>
            </a:r>
          </a:p>
          <a:p>
            <a:pPr eaLnBrk="1" hangingPunct="1"/>
            <a:r>
              <a:rPr lang="en-US" sz="1400" dirty="0"/>
              <a:t>show </a:t>
            </a:r>
            <a:r>
              <a:rPr lang="en-US" sz="1400" b="1" dirty="0"/>
              <a:t>effect of ignoring it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1F2CC7C7-3BE0-4A6F-B99B-73087175C052}" type="slidenum">
              <a:rPr lang="en-US" sz="1200"/>
              <a:pPr algn="r"/>
              <a:t>66</a:t>
            </a:fld>
            <a:endParaRPr lang="en-US" sz="1200"/>
          </a:p>
        </p:txBody>
      </p:sp>
      <p:sp>
        <p:nvSpPr>
          <p:cNvPr id="336899" name="Rectangle 2"/>
          <p:cNvSpPr>
            <a:spLocks noGrp="1" noRot="1" noChangeAspect="1" noChangeArrowheads="1" noTextEdit="1"/>
          </p:cNvSpPr>
          <p:nvPr>
            <p:ph type="sldImg"/>
          </p:nvPr>
        </p:nvSpPr>
        <p:spPr>
          <a:xfrm>
            <a:off x="1181100" y="693738"/>
            <a:ext cx="4648200" cy="3486150"/>
          </a:xfrm>
          <a:ln/>
        </p:spPr>
      </p:sp>
      <p:sp>
        <p:nvSpPr>
          <p:cNvPr id="336900" name="Rectangle 3"/>
          <p:cNvSpPr>
            <a:spLocks noGrp="1" noChangeArrowheads="1"/>
          </p:cNvSpPr>
          <p:nvPr>
            <p:ph type="body" idx="1"/>
          </p:nvPr>
        </p:nvSpPr>
        <p:spPr>
          <a:xfrm>
            <a:off x="934720" y="4416425"/>
            <a:ext cx="5140960" cy="4186238"/>
          </a:xfrm>
          <a:noFill/>
          <a:ln/>
        </p:spPr>
        <p:txBody>
          <a:bodyPr/>
          <a:lstStyle/>
          <a:p>
            <a:pPr eaLnBrk="1" hangingPunct="1"/>
            <a:r>
              <a:rPr lang="en-US" sz="1400" b="1"/>
              <a:t>naive SLR model in </a:t>
            </a:r>
            <a:r>
              <a:rPr lang="en-US" sz="1400" b="1">
                <a:solidFill>
                  <a:srgbClr val="FF0000"/>
                </a:solidFill>
              </a:rPr>
              <a:t>red</a:t>
            </a:r>
          </a:p>
          <a:p>
            <a:pPr eaLnBrk="1" hangingPunct="1"/>
            <a:r>
              <a:rPr lang="en-US" sz="1400" b="1"/>
              <a:t>AR1 model in </a:t>
            </a:r>
            <a:r>
              <a:rPr lang="en-US" sz="1400" b="1">
                <a:solidFill>
                  <a:srgbClr val="0000FF"/>
                </a:solidFill>
              </a:rPr>
              <a:t>blue</a:t>
            </a:r>
          </a:p>
          <a:p>
            <a:pPr eaLnBrk="1" hangingPunct="1"/>
            <a:endParaRPr lang="en-US" sz="1400" b="1"/>
          </a:p>
          <a:p>
            <a:pPr eaLnBrk="1" hangingPunct="1"/>
            <a:r>
              <a:rPr lang="en-US" sz="1400" b="1"/>
              <a:t>effect of ignoring serial correlation small</a:t>
            </a:r>
          </a:p>
          <a:p>
            <a:pPr eaLnBrk="1" hangingPunct="1"/>
            <a:endParaRPr lang="en-US" sz="1400" b="1"/>
          </a:p>
          <a:p>
            <a:pPr eaLnBrk="1" hangingPunct="1"/>
            <a:r>
              <a:rPr lang="en-US" sz="1400" b="1"/>
              <a:t>EG perhaps slightly too small at upper end</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0B97DF42-F962-43DF-B733-6EF328789126}" type="slidenum">
              <a:rPr lang="en-US" sz="1200"/>
              <a:pPr algn="r"/>
              <a:t>67</a:t>
            </a:fld>
            <a:endParaRPr lang="en-US" sz="1200"/>
          </a:p>
        </p:txBody>
      </p:sp>
      <p:sp>
        <p:nvSpPr>
          <p:cNvPr id="337923" name="Rectangle 2"/>
          <p:cNvSpPr>
            <a:spLocks noGrp="1" noRot="1" noChangeAspect="1" noChangeArrowheads="1" noTextEdit="1"/>
          </p:cNvSpPr>
          <p:nvPr>
            <p:ph type="sldImg"/>
          </p:nvPr>
        </p:nvSpPr>
        <p:spPr>
          <a:xfrm>
            <a:off x="1181100" y="693738"/>
            <a:ext cx="4648200" cy="3486150"/>
          </a:xfrm>
          <a:ln/>
        </p:spPr>
      </p:sp>
      <p:sp>
        <p:nvSpPr>
          <p:cNvPr id="33792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high harvest rate, small escapements</a:t>
            </a:r>
          </a:p>
          <a:p>
            <a:pPr eaLnBrk="1" hangingPunct="1"/>
            <a:endParaRPr lang="en-US" sz="1400" b="1" dirty="0"/>
          </a:p>
          <a:p>
            <a:pPr eaLnBrk="1" hangingPunct="1"/>
            <a:r>
              <a:rPr lang="en-US" sz="1400" b="1" dirty="0"/>
              <a:t>effect of ignoring serial correlation bigger</a:t>
            </a:r>
          </a:p>
          <a:p>
            <a:pPr eaLnBrk="1" hangingPunct="1"/>
            <a:endParaRPr lang="en-US" sz="1400" b="1" dirty="0"/>
          </a:p>
          <a:p>
            <a:pPr eaLnBrk="1" hangingPunct="1"/>
            <a:r>
              <a:rPr lang="en-US" sz="1400" b="1" dirty="0"/>
              <a:t>EG too wide and too high</a:t>
            </a:r>
          </a:p>
          <a:p>
            <a:pPr eaLnBrk="1" hangingPunct="1"/>
            <a:endParaRPr lang="en-US" sz="1400" dirty="0"/>
          </a:p>
          <a:p>
            <a:pPr eaLnBrk="1" hangingPunct="1"/>
            <a:r>
              <a:rPr lang="en-US" sz="1400" dirty="0"/>
              <a:t>Allowing the model to explain variability better -&gt; Better information out?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9B82CE2-89A6-4389-A096-1CE724C70E6F}" type="slidenum">
              <a:rPr lang="en-US" sz="1200"/>
              <a:pPr algn="r"/>
              <a:t>68</a:t>
            </a:fld>
            <a:endParaRPr lang="en-US" sz="1200"/>
          </a:p>
        </p:txBody>
      </p:sp>
      <p:sp>
        <p:nvSpPr>
          <p:cNvPr id="338947" name="Rectangle 2"/>
          <p:cNvSpPr>
            <a:spLocks noGrp="1" noRot="1" noChangeAspect="1" noChangeArrowheads="1" noTextEdit="1"/>
          </p:cNvSpPr>
          <p:nvPr>
            <p:ph type="sldImg"/>
          </p:nvPr>
        </p:nvSpPr>
        <p:spPr>
          <a:xfrm>
            <a:off x="1181100" y="693738"/>
            <a:ext cx="4648200" cy="3486150"/>
          </a:xfrm>
          <a:ln/>
        </p:spPr>
      </p:sp>
      <p:sp>
        <p:nvSpPr>
          <p:cNvPr id="33894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Another example with strong autocorrelation</a:t>
            </a:r>
          </a:p>
          <a:p>
            <a:pPr eaLnBrk="1" hangingPunct="1"/>
            <a:endParaRPr lang="en-US" sz="1400" b="1" dirty="0"/>
          </a:p>
          <a:p>
            <a:pPr eaLnBrk="1" hangingPunct="1"/>
            <a:r>
              <a:rPr lang="en-US" sz="1400" b="1" dirty="0"/>
              <a:t>Again, EG from Simple Reg would have been too wide and too high</a:t>
            </a:r>
          </a:p>
          <a:p>
            <a:pPr eaLnBrk="1" hangingPunct="1"/>
            <a:r>
              <a:rPr lang="en-US" sz="1400" b="1" dirty="0"/>
              <a:t>Again, AR1 model gives more usable OYP</a:t>
            </a:r>
          </a:p>
          <a:p>
            <a:pPr eaLnBrk="1" hangingPunct="1"/>
            <a:endParaRPr lang="en-US" sz="1400" b="1" dirty="0"/>
          </a:p>
          <a:p>
            <a:pPr eaLnBrk="1" hangingPunct="1"/>
            <a:r>
              <a:rPr lang="en-US" sz="1400" u="sng" dirty="0"/>
              <a:t>Bottom line</a:t>
            </a:r>
            <a:r>
              <a:rPr lang="en-US" sz="1400" dirty="0"/>
              <a:t>- </a:t>
            </a:r>
            <a:r>
              <a:rPr lang="en-US" sz="1400" b="1" u="sng" dirty="0"/>
              <a:t>If</a:t>
            </a:r>
            <a:r>
              <a:rPr lang="en-US" sz="1400" dirty="0"/>
              <a:t> </a:t>
            </a:r>
            <a:r>
              <a:rPr lang="en-US" sz="1400" b="1" dirty="0"/>
              <a:t>see evidence of serial correlation, we should use a model that includes it</a:t>
            </a:r>
          </a:p>
          <a:p>
            <a:pPr eaLnBrk="1" hangingPunct="1"/>
            <a:r>
              <a:rPr lang="en-US" sz="1400" b="1" u="sng" dirty="0"/>
              <a:t>Put another way, we need to</a:t>
            </a:r>
            <a:r>
              <a:rPr lang="en-US" sz="1400" b="1" dirty="0"/>
              <a:t> estimate Ricker params </a:t>
            </a:r>
            <a:r>
              <a:rPr lang="en-US" sz="1400" b="1" u="sng" dirty="0"/>
              <a:t>in context</a:t>
            </a:r>
            <a:r>
              <a:rPr lang="en-US" sz="1400" b="1" dirty="0"/>
              <a:t> of that serial correlation</a:t>
            </a:r>
            <a:endParaRPr lang="en-US"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9BAC822-C0FD-4AD9-A303-101899E14822}" type="slidenum">
              <a:rPr lang="en-US" sz="1200"/>
              <a:pPr algn="r"/>
              <a:t>69</a:t>
            </a:fld>
            <a:endParaRPr lang="en-US" sz="1200"/>
          </a:p>
        </p:txBody>
      </p:sp>
      <p:sp>
        <p:nvSpPr>
          <p:cNvPr id="339971" name="Rectangle 2"/>
          <p:cNvSpPr>
            <a:spLocks noGrp="1" noRot="1" noChangeAspect="1" noChangeArrowheads="1" noTextEdit="1"/>
          </p:cNvSpPr>
          <p:nvPr>
            <p:ph type="sldImg"/>
          </p:nvPr>
        </p:nvSpPr>
        <p:spPr>
          <a:xfrm>
            <a:off x="1181100" y="693738"/>
            <a:ext cx="4648200" cy="3486150"/>
          </a:xfrm>
          <a:ln/>
        </p:spPr>
      </p:sp>
      <p:sp>
        <p:nvSpPr>
          <p:cNvPr id="339972"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In order to illustrate what’s happening, here’s the </a:t>
            </a:r>
            <a:r>
              <a:rPr lang="en-US" sz="1400" dirty="0" err="1"/>
              <a:t>Ugashik</a:t>
            </a:r>
            <a:r>
              <a:rPr lang="en-US" sz="1400" dirty="0"/>
              <a:t> Sockeye with a simple regression line.</a:t>
            </a:r>
          </a:p>
          <a:p>
            <a:pPr eaLnBrk="1" hangingPunct="1"/>
            <a:endParaRPr lang="en-US" sz="1400" dirty="0"/>
          </a:p>
          <a:p>
            <a:pPr eaLnBrk="1" hangingPunct="1"/>
            <a:r>
              <a:rPr lang="en-US" sz="1400" dirty="0"/>
              <a:t>We can express the effect of serial autocorrelation by splitting the dataset into </a:t>
            </a:r>
            <a:r>
              <a:rPr lang="en-US" sz="1400" b="1" dirty="0"/>
              <a:t>3 time periods</a:t>
            </a:r>
          </a:p>
          <a:p>
            <a:pPr eaLnBrk="1" hangingPunct="1"/>
            <a:endParaRPr lang="en-US" sz="1400" b="1" dirty="0"/>
          </a:p>
          <a:p>
            <a:pPr eaLnBrk="1" hangingPunct="1"/>
            <a:r>
              <a:rPr lang="en-US" sz="1400" b="1" dirty="0"/>
              <a:t>What we see:</a:t>
            </a:r>
          </a:p>
          <a:p>
            <a:pPr eaLnBrk="1" hangingPunct="1"/>
            <a:r>
              <a:rPr lang="en-US" sz="1400" b="1" dirty="0"/>
              <a:t>- relationship moves around vertically</a:t>
            </a:r>
          </a:p>
          <a:p>
            <a:pPr eaLnBrk="1" hangingPunct="1"/>
            <a:r>
              <a:rPr lang="en-US" sz="1400" b="1" dirty="0"/>
              <a:t>- Most interesting: slope (beta) at any given time appears steeper than overall slope (roving intercept muddies the true relationship)</a:t>
            </a:r>
          </a:p>
          <a:p>
            <a:pPr eaLnBrk="1" hangingPunct="1"/>
            <a:endParaRPr lang="en-US" sz="1400" b="1" dirty="0"/>
          </a:p>
          <a:p>
            <a:pPr eaLnBrk="1" hangingPunct="1"/>
            <a:r>
              <a:rPr lang="en-US" sz="1400" b="1" dirty="0"/>
              <a:t>[click]</a:t>
            </a:r>
          </a:p>
          <a:p>
            <a:pPr eaLnBrk="1" hangingPunct="1"/>
            <a:r>
              <a:rPr lang="en-US" sz="1400" b="1" dirty="0"/>
              <a:t>True slope should look something like this.</a:t>
            </a:r>
          </a:p>
          <a:p>
            <a:pPr eaLnBrk="1" hangingPunct="1"/>
            <a:endParaRPr lang="en-US" sz="1400" dirty="0"/>
          </a:p>
          <a:p>
            <a:pPr eaLnBrk="1" hangingPunct="1"/>
            <a:r>
              <a:rPr lang="en-US" sz="1400" dirty="0"/>
              <a:t>If we were to ignore this and pool the data, slope appears flatter</a:t>
            </a:r>
          </a:p>
          <a:p>
            <a:pPr eaLnBrk="1" hangingPunct="1"/>
            <a:r>
              <a:rPr lang="en-US" sz="1400" dirty="0"/>
              <a:t>hence the estimates of Ricker params change when you include serial correlation in the model</a:t>
            </a:r>
          </a:p>
          <a:p>
            <a:pPr eaLnBrk="1" hangingPunct="1"/>
            <a:endParaRPr lang="en-US" sz="1400" dirty="0"/>
          </a:p>
          <a:p>
            <a:pPr eaLnBrk="1" hangingPunct="1"/>
            <a:r>
              <a:rPr lang="en-US" sz="1400" dirty="0"/>
              <a:t>A good way to think of </a:t>
            </a:r>
            <a:r>
              <a:rPr lang="en-US" sz="1400" b="1" dirty="0"/>
              <a:t>AR1</a:t>
            </a:r>
            <a:r>
              <a:rPr lang="en-US" sz="1400" dirty="0"/>
              <a:t> model as </a:t>
            </a:r>
            <a:r>
              <a:rPr lang="en-US" sz="1400" b="1" dirty="0"/>
              <a:t>regression in which intercept is slowly changing</a:t>
            </a:r>
          </a:p>
          <a:p>
            <a:pPr eaLnBrk="1" hangingPunct="1"/>
            <a:r>
              <a:rPr lang="en-US" sz="1400" b="1" dirty="0"/>
              <a:t>[click]</a:t>
            </a:r>
          </a:p>
          <a:p>
            <a:pPr eaLnBrk="1" hangingPunct="1"/>
            <a:r>
              <a:rPr lang="en-US" sz="1400" dirty="0"/>
              <a:t>density dependence (beta) is constant, but productivity (alpha) fluctuates with ocean conditions or other factors</a:t>
            </a:r>
          </a:p>
          <a:p>
            <a:pPr eaLnBrk="1" hangingPunct="1"/>
            <a:endParaRPr lang="en-US"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7</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it turns out that taking the log of R/S linearizes the relationship</a:t>
            </a:r>
          </a:p>
          <a:p>
            <a:pPr eaLnBrk="1" hangingPunct="1"/>
            <a:endParaRPr lang="en-US" dirty="0"/>
          </a:p>
          <a:p>
            <a:pPr eaLnBrk="1" hangingPunct="1"/>
            <a:r>
              <a:rPr lang="en-US" dirty="0"/>
              <a:t>Because log re-expresses multiplicative-scale effects on additive scale!</a:t>
            </a:r>
          </a:p>
          <a:p>
            <a:pPr eaLnBrk="1" hangingPunct="1"/>
            <a:endParaRPr lang="en-US" dirty="0"/>
          </a:p>
          <a:p>
            <a:pPr eaLnBrk="1" hangingPunct="1"/>
            <a:r>
              <a:rPr lang="en-US" dirty="0"/>
              <a:t>Also notice that R vs S crosses the replacement line where R/S=1 and where log(R/S)=0</a:t>
            </a:r>
          </a:p>
          <a:p>
            <a:pPr eaLnBrk="1" hangingPunct="1"/>
            <a:endParaRPr lang="en-US" dirty="0"/>
          </a:p>
          <a:p>
            <a:pPr eaLnBrk="1" hangingPunct="1"/>
            <a:r>
              <a:rPr lang="en-US" dirty="0"/>
              <a:t>[click]</a:t>
            </a:r>
          </a:p>
          <a:p>
            <a:pPr eaLnBrk="1" hangingPunct="1"/>
            <a:endParaRPr lang="en-US" dirty="0"/>
          </a:p>
          <a:p>
            <a:pPr eaLnBrk="1" hangingPunct="1"/>
            <a:r>
              <a:rPr lang="en-US" dirty="0"/>
              <a:t>Statistical aside:</a:t>
            </a:r>
          </a:p>
          <a:p>
            <a:pPr eaLnBrk="1" hangingPunct="1"/>
            <a:r>
              <a:rPr lang="en-US" dirty="0"/>
              <a:t>Remember how the log re-expresses multiplicative-scale effects on the additive scale… </a:t>
            </a:r>
          </a:p>
          <a:p>
            <a:pPr eaLnBrk="1" hangingPunct="1"/>
            <a:r>
              <a:rPr lang="en-US" dirty="0"/>
              <a:t>if it ever makes intuitive sense to think in terms of effects being multiplicative, maybe a good candidate for log-transform</a:t>
            </a:r>
          </a:p>
          <a:p>
            <a:pPr eaLnBrk="1" hangingPunct="1"/>
            <a:endParaRPr lang="en-US" dirty="0"/>
          </a:p>
          <a:p>
            <a:pPr eaLnBrk="1" hangingPunct="1"/>
            <a:endParaRPr lang="en-US" dirty="0"/>
          </a:p>
        </p:txBody>
      </p:sp>
    </p:spTree>
    <p:extLst>
      <p:ext uri="{BB962C8B-B14F-4D97-AF65-F5344CB8AC3E}">
        <p14:creationId xmlns:p14="http://schemas.microsoft.com/office/powerpoint/2010/main" val="6134140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08659A6-7AF6-4FF5-9767-8DEA51A652CB}" type="slidenum">
              <a:rPr lang="en-US" sz="1200"/>
              <a:pPr algn="r"/>
              <a:t>70</a:t>
            </a:fld>
            <a:endParaRPr lang="en-US" sz="1200"/>
          </a:p>
        </p:txBody>
      </p:sp>
      <p:sp>
        <p:nvSpPr>
          <p:cNvPr id="340995" name="Rectangle 2"/>
          <p:cNvSpPr>
            <a:spLocks noGrp="1" noRot="1" noChangeAspect="1" noChangeArrowheads="1" noTextEdit="1"/>
          </p:cNvSpPr>
          <p:nvPr>
            <p:ph type="sldImg"/>
          </p:nvPr>
        </p:nvSpPr>
        <p:spPr>
          <a:xfrm>
            <a:off x="1181100" y="693738"/>
            <a:ext cx="4648200" cy="3486150"/>
          </a:xfrm>
          <a:ln/>
        </p:spPr>
      </p:sp>
      <p:sp>
        <p:nvSpPr>
          <p:cNvPr id="340996" name="Rectangle 3"/>
          <p:cNvSpPr>
            <a:spLocks noGrp="1" noChangeArrowheads="1"/>
          </p:cNvSpPr>
          <p:nvPr>
            <p:ph type="body" idx="1"/>
          </p:nvPr>
        </p:nvSpPr>
        <p:spPr>
          <a:xfrm>
            <a:off x="934720" y="4416425"/>
            <a:ext cx="5140960" cy="4186238"/>
          </a:xfrm>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8494CF7-474D-4C5F-B845-D813802433C2}" type="slidenum">
              <a:rPr lang="en-US" sz="1200"/>
              <a:pPr algn="r"/>
              <a:t>71</a:t>
            </a:fld>
            <a:endParaRPr lang="en-US" sz="1200"/>
          </a:p>
        </p:txBody>
      </p:sp>
      <p:sp>
        <p:nvSpPr>
          <p:cNvPr id="342019" name="Rectangle 2"/>
          <p:cNvSpPr>
            <a:spLocks noGrp="1" noRot="1" noChangeAspect="1" noChangeArrowheads="1" noTextEdit="1"/>
          </p:cNvSpPr>
          <p:nvPr>
            <p:ph type="sldImg"/>
          </p:nvPr>
        </p:nvSpPr>
        <p:spPr>
          <a:xfrm>
            <a:off x="1181100" y="693738"/>
            <a:ext cx="4648200" cy="3486150"/>
          </a:xfrm>
          <a:ln/>
        </p:spPr>
      </p:sp>
      <p:sp>
        <p:nvSpPr>
          <p:cNvPr id="342020"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Here’s a case of autocorrelation taken to the extreme</a:t>
            </a:r>
          </a:p>
          <a:p>
            <a:pPr eaLnBrk="1" hangingPunct="1"/>
            <a:endParaRPr lang="en-US" sz="1400" dirty="0"/>
          </a:p>
          <a:p>
            <a:pPr eaLnBrk="1" hangingPunct="1"/>
            <a:r>
              <a:rPr lang="en-US" sz="1400" dirty="0"/>
              <a:t>In this case, productivity probably hasn’t stabilized around a central tendency, in which case SRA may not be appropriate!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C2543DA-AE28-43DC-9299-FE81423811C3}" type="slidenum">
              <a:rPr lang="en-US" sz="1200"/>
              <a:pPr algn="r"/>
              <a:t>72</a:t>
            </a:fld>
            <a:endParaRPr lang="en-US" sz="1200"/>
          </a:p>
        </p:txBody>
      </p:sp>
      <p:sp>
        <p:nvSpPr>
          <p:cNvPr id="343043" name="Rectangle 2"/>
          <p:cNvSpPr>
            <a:spLocks noGrp="1" noRot="1" noChangeAspect="1" noChangeArrowheads="1" noTextEdit="1"/>
          </p:cNvSpPr>
          <p:nvPr>
            <p:ph type="sldImg"/>
          </p:nvPr>
        </p:nvSpPr>
        <p:spPr>
          <a:xfrm>
            <a:off x="1181100" y="693738"/>
            <a:ext cx="4648200" cy="3486150"/>
          </a:xfrm>
          <a:ln/>
        </p:spPr>
      </p:sp>
      <p:sp>
        <p:nvSpPr>
          <p:cNvPr id="34304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Next up, we’ll talk a little about age structure issues</a:t>
            </a:r>
          </a:p>
          <a:p>
            <a:pPr eaLnBrk="1" hangingPunct="1"/>
            <a:endParaRPr lang="en-US" sz="1400" dirty="0"/>
          </a:p>
          <a:p>
            <a:pPr eaLnBrk="1" hangingPunct="1"/>
            <a:endParaRPr lang="en-US" sz="14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F5E4D37-4406-4808-8664-CFE2828617C3}" type="slidenum">
              <a:rPr lang="en-US" sz="1200"/>
              <a:pPr algn="r"/>
              <a:t>73</a:t>
            </a:fld>
            <a:endParaRPr lang="en-US" sz="1200"/>
          </a:p>
        </p:txBody>
      </p:sp>
      <p:sp>
        <p:nvSpPr>
          <p:cNvPr id="344067" name="Rectangle 2"/>
          <p:cNvSpPr>
            <a:spLocks noGrp="1" noRot="1" noChangeAspect="1" noChangeArrowheads="1" noTextEdit="1"/>
          </p:cNvSpPr>
          <p:nvPr>
            <p:ph type="sldImg"/>
          </p:nvPr>
        </p:nvSpPr>
        <p:spPr>
          <a:xfrm>
            <a:off x="1181100" y="693738"/>
            <a:ext cx="4648200" cy="3486150"/>
          </a:xfrm>
          <a:ln/>
        </p:spPr>
      </p:sp>
      <p:sp>
        <p:nvSpPr>
          <p:cNvPr id="344068"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Specifically, two big question:  What sample size do we need, and what do we do with missing age data?</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E2161DE-91AE-44B4-BE7B-AAD36A2ADD95}" type="slidenum">
              <a:rPr lang="en-US" sz="1200"/>
              <a:pPr algn="r"/>
              <a:t>74</a:t>
            </a:fld>
            <a:endParaRPr lang="en-US" sz="1200"/>
          </a:p>
        </p:txBody>
      </p:sp>
      <p:sp>
        <p:nvSpPr>
          <p:cNvPr id="345091" name="Rectangle 2"/>
          <p:cNvSpPr>
            <a:spLocks noGrp="1" noRot="1" noChangeAspect="1" noChangeArrowheads="1" noTextEdit="1"/>
          </p:cNvSpPr>
          <p:nvPr>
            <p:ph type="sldImg"/>
          </p:nvPr>
        </p:nvSpPr>
        <p:spPr>
          <a:xfrm>
            <a:off x="1181100" y="693738"/>
            <a:ext cx="4648200" cy="3486150"/>
          </a:xfrm>
          <a:ln/>
        </p:spPr>
      </p:sp>
      <p:sp>
        <p:nvSpPr>
          <p:cNvPr id="34509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Meta-simulation to the rescue!</a:t>
            </a:r>
          </a:p>
          <a:p>
            <a:pPr eaLnBrk="1" hangingPunct="1"/>
            <a:endParaRPr lang="en-US" sz="1400" b="1" dirty="0"/>
          </a:p>
          <a:p>
            <a:pPr eaLnBrk="1" hangingPunct="1"/>
            <a:r>
              <a:rPr lang="en-US" sz="1400" b="1" dirty="0"/>
              <a:t>Remember, for this kind of investigation we</a:t>
            </a:r>
          </a:p>
          <a:p>
            <a:pPr eaLnBrk="1" hangingPunct="1"/>
            <a:r>
              <a:rPr lang="en-US" sz="1400" b="1" dirty="0"/>
              <a:t>- set the parameters to whatever we want them to be</a:t>
            </a:r>
          </a:p>
          <a:p>
            <a:pPr eaLnBrk="1" hangingPunct="1"/>
            <a:r>
              <a:rPr lang="en-US" sz="1400" b="1" dirty="0"/>
              <a:t>- Simulate “true” and observed datasets </a:t>
            </a:r>
          </a:p>
          <a:p>
            <a:pPr eaLnBrk="1" hangingPunct="1"/>
            <a:r>
              <a:rPr lang="en-US" sz="1400" b="1" dirty="0"/>
              <a:t>- See what happens with regard to estimation.</a:t>
            </a:r>
            <a:endParaRPr lang="en-US" sz="1400" dirty="0"/>
          </a:p>
          <a:p>
            <a:pPr eaLnBrk="1" hangingPunct="1"/>
            <a:endParaRPr lang="en-US" sz="140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0D4F503-A3EA-4941-A7D7-1E7EDF2CC720}" type="slidenum">
              <a:rPr lang="en-US" sz="1200"/>
              <a:pPr algn="r"/>
              <a:t>75</a:t>
            </a:fld>
            <a:endParaRPr lang="en-US" sz="1200"/>
          </a:p>
        </p:txBody>
      </p:sp>
      <p:sp>
        <p:nvSpPr>
          <p:cNvPr id="346115" name="Rectangle 2"/>
          <p:cNvSpPr>
            <a:spLocks noGrp="1" noRot="1" noChangeAspect="1" noChangeArrowheads="1" noTextEdit="1"/>
          </p:cNvSpPr>
          <p:nvPr>
            <p:ph type="sldImg"/>
          </p:nvPr>
        </p:nvSpPr>
        <p:spPr>
          <a:xfrm>
            <a:off x="1181100" y="693738"/>
            <a:ext cx="4648200" cy="3486150"/>
          </a:xfrm>
          <a:ln/>
        </p:spPr>
      </p:sp>
      <p:sp>
        <p:nvSpPr>
          <p:cNvPr id="346116"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It turns out that the answers are striking!</a:t>
            </a:r>
          </a:p>
          <a:p>
            <a:pPr eaLnBrk="1" hangingPunct="1"/>
            <a:endParaRPr lang="en-US" sz="1400" dirty="0"/>
          </a:p>
          <a:p>
            <a:pPr eaLnBrk="1" hangingPunct="1"/>
            <a:r>
              <a:rPr lang="en-US" sz="1400" dirty="0"/>
              <a:t>In this case, the parameters were set to extremes</a:t>
            </a:r>
          </a:p>
          <a:p>
            <a:pPr eaLnBrk="1" hangingPunct="1"/>
            <a:r>
              <a:rPr lang="en-US" sz="1400" dirty="0"/>
              <a:t>- Essentially to maximize importance of getting the age comp right</a:t>
            </a:r>
          </a:p>
          <a:p>
            <a:pPr eaLnBrk="1" hangingPunct="1"/>
            <a:r>
              <a:rPr lang="en-US" sz="1400" dirty="0"/>
              <a:t>- (low process error, low </a:t>
            </a:r>
            <a:r>
              <a:rPr lang="en-US" sz="1400" dirty="0" err="1"/>
              <a:t>meas</a:t>
            </a:r>
            <a:r>
              <a:rPr lang="en-US" sz="1400" dirty="0"/>
              <a:t> error, </a:t>
            </a:r>
            <a:r>
              <a:rPr lang="en-US" sz="1400" dirty="0" err="1"/>
              <a:t>exteme</a:t>
            </a:r>
            <a:r>
              <a:rPr lang="en-US" sz="1400" dirty="0"/>
              <a:t> age comp that varies much from one brood year to the next)</a:t>
            </a:r>
          </a:p>
          <a:p>
            <a:pPr eaLnBrk="1" hangingPunct="1"/>
            <a:endParaRPr lang="en-US" sz="1400" dirty="0"/>
          </a:p>
          <a:p>
            <a:pPr eaLnBrk="1" hangingPunct="1"/>
            <a:r>
              <a:rPr lang="en-US" sz="1400" dirty="0"/>
              <a:t>As you can see, </a:t>
            </a:r>
          </a:p>
          <a:p>
            <a:pPr eaLnBrk="1" hangingPunct="1"/>
            <a:r>
              <a:rPr lang="en-US" sz="1400" b="1" dirty="0"/>
              <a:t>Benefit</a:t>
            </a:r>
            <a:r>
              <a:rPr lang="en-US" sz="1400" dirty="0"/>
              <a:t> of more scales </a:t>
            </a:r>
            <a:r>
              <a:rPr lang="en-US" sz="1400" b="1" dirty="0"/>
              <a:t>tapers off</a:t>
            </a:r>
            <a:r>
              <a:rPr lang="en-US" sz="1400" dirty="0"/>
              <a:t> </a:t>
            </a:r>
            <a:r>
              <a:rPr lang="en-US" sz="1400" b="1" dirty="0"/>
              <a:t>quickly</a:t>
            </a:r>
          </a:p>
          <a:p>
            <a:pPr eaLnBrk="1" hangingPunct="1"/>
            <a:endParaRPr lang="en-US" sz="1400" b="1" dirty="0"/>
          </a:p>
          <a:p>
            <a:pPr eaLnBrk="1" hangingPunct="1"/>
            <a:r>
              <a:rPr lang="en-US" sz="1400" b="1" dirty="0"/>
              <a:t>X axis: number of age samples</a:t>
            </a:r>
          </a:p>
          <a:p>
            <a:pPr eaLnBrk="1" hangingPunct="1"/>
            <a:r>
              <a:rPr lang="en-US" sz="1400" b="1" dirty="0"/>
              <a:t>Y axis: Estimating </a:t>
            </a:r>
            <a:r>
              <a:rPr lang="en-US" sz="1400" b="1" dirty="0" err="1"/>
              <a:t>Smsy</a:t>
            </a:r>
            <a:endParaRPr lang="en-US" sz="1400" b="1" dirty="0"/>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A45F9A8-64ED-4EB0-A8A2-BA616652D172}" type="slidenum">
              <a:rPr lang="en-US" sz="1200"/>
              <a:pPr algn="r"/>
              <a:t>76</a:t>
            </a:fld>
            <a:endParaRPr lang="en-US" sz="1200"/>
          </a:p>
        </p:txBody>
      </p:sp>
      <p:sp>
        <p:nvSpPr>
          <p:cNvPr id="347139" name="Rectangle 2"/>
          <p:cNvSpPr>
            <a:spLocks noGrp="1" noRot="1" noChangeAspect="1" noChangeArrowheads="1" noTextEdit="1"/>
          </p:cNvSpPr>
          <p:nvPr>
            <p:ph type="sldImg"/>
          </p:nvPr>
        </p:nvSpPr>
        <p:spPr>
          <a:xfrm>
            <a:off x="1181100" y="693738"/>
            <a:ext cx="4648200" cy="3486150"/>
          </a:xfrm>
          <a:ln/>
        </p:spPr>
      </p:sp>
      <p:sp>
        <p:nvSpPr>
          <p:cNvPr id="34714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Here’s the same simulation, just looking at the width of intervals vs number aged.</a:t>
            </a:r>
          </a:p>
          <a:p>
            <a:pPr eaLnBrk="1" hangingPunct="1"/>
            <a:endParaRPr lang="en-US" sz="1400" b="1" dirty="0"/>
          </a:p>
          <a:p>
            <a:pPr eaLnBrk="1" hangingPunct="1"/>
            <a:r>
              <a:rPr lang="en-US" sz="1400" b="1" dirty="0"/>
              <a:t>100 scales more than sufficient</a:t>
            </a:r>
          </a:p>
          <a:p>
            <a:pPr eaLnBrk="1" hangingPunct="1"/>
            <a:r>
              <a:rPr lang="en-US" sz="1400" b="1" dirty="0"/>
              <a:t>even for worst case scenario!</a:t>
            </a:r>
          </a:p>
          <a:p>
            <a:pPr eaLnBrk="1" hangingPunct="1"/>
            <a:endParaRPr lang="en-US" sz="1400" b="1" dirty="0"/>
          </a:p>
          <a:p>
            <a:pPr eaLnBrk="1" hangingPunct="1"/>
            <a:r>
              <a:rPr lang="en-US" sz="1400" b="1" dirty="0"/>
              <a:t>What’s happening:</a:t>
            </a:r>
          </a:p>
          <a:p>
            <a:pPr eaLnBrk="1" hangingPunct="1"/>
            <a:r>
              <a:rPr lang="en-US" sz="1400" b="1" dirty="0"/>
              <a:t>Imprecision due to scale sampling swamped by other variability in the system, specifically process error and measurement error</a:t>
            </a:r>
          </a:p>
          <a:p>
            <a:pPr eaLnBrk="1" hangingPunct="1"/>
            <a:endParaRPr lang="en-US" sz="1400"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11CF62DC-902E-4FDA-919E-03348701FC18}" type="slidenum">
              <a:rPr lang="en-US" sz="1200"/>
              <a:pPr algn="r"/>
              <a:t>77</a:t>
            </a:fld>
            <a:endParaRPr lang="en-US" sz="1200"/>
          </a:p>
        </p:txBody>
      </p:sp>
      <p:sp>
        <p:nvSpPr>
          <p:cNvPr id="348163" name="Rectangle 2"/>
          <p:cNvSpPr>
            <a:spLocks noGrp="1" noRot="1" noChangeAspect="1" noChangeArrowheads="1" noTextEdit="1"/>
          </p:cNvSpPr>
          <p:nvPr>
            <p:ph type="sldImg"/>
          </p:nvPr>
        </p:nvSpPr>
        <p:spPr>
          <a:xfrm>
            <a:off x="1181100" y="693738"/>
            <a:ext cx="4648200" cy="3486150"/>
          </a:xfrm>
          <a:ln/>
        </p:spPr>
      </p:sp>
      <p:sp>
        <p:nvSpPr>
          <p:cNvPr id="34816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Here’s another simulation, which is really imputation taken to the extreme</a:t>
            </a:r>
          </a:p>
          <a:p>
            <a:pPr eaLnBrk="1" hangingPunct="1"/>
            <a:r>
              <a:rPr lang="en-US" sz="1400" dirty="0"/>
              <a:t>- We got one year of age data</a:t>
            </a:r>
          </a:p>
          <a:p>
            <a:pPr eaLnBrk="1" hangingPunct="1"/>
            <a:r>
              <a:rPr lang="en-US" sz="1400" dirty="0"/>
              <a:t>- We then applied that year’s age comp estimate to all other years</a:t>
            </a:r>
          </a:p>
          <a:p>
            <a:pPr eaLnBrk="1" hangingPunct="1"/>
            <a:endParaRPr lang="en-US" sz="1400" dirty="0"/>
          </a:p>
          <a:p>
            <a:pPr eaLnBrk="1" hangingPunct="1"/>
            <a:r>
              <a:rPr lang="en-US" sz="1400" dirty="0"/>
              <a:t>What we see: </a:t>
            </a:r>
          </a:p>
          <a:p>
            <a:pPr eaLnBrk="1" hangingPunct="1"/>
            <a:r>
              <a:rPr lang="en-US" sz="1400" u="sng" dirty="0"/>
              <a:t>Huge</a:t>
            </a:r>
            <a:r>
              <a:rPr lang="en-US" sz="1400" dirty="0"/>
              <a:t> dampening effect on number of recruits</a:t>
            </a:r>
          </a:p>
          <a:p>
            <a:pPr eaLnBrk="1" hangingPunct="1"/>
            <a:endParaRPr lang="en-US" sz="1400" dirty="0"/>
          </a:p>
          <a:p>
            <a:pPr eaLnBrk="1" hangingPunct="1"/>
            <a:r>
              <a:rPr lang="en-US" sz="1400" dirty="0"/>
              <a:t>But reasonably good estimates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2AE13FD-EB5B-4901-B12B-03D9319F22BC}" type="slidenum">
              <a:rPr lang="en-US" sz="1200"/>
              <a:pPr algn="r"/>
              <a:t>78</a:t>
            </a:fld>
            <a:endParaRPr lang="en-US" sz="1200"/>
          </a:p>
        </p:txBody>
      </p:sp>
      <p:sp>
        <p:nvSpPr>
          <p:cNvPr id="351235" name="Rectangle 2"/>
          <p:cNvSpPr>
            <a:spLocks noGrp="1" noRot="1" noChangeAspect="1" noChangeArrowheads="1" noTextEdit="1"/>
          </p:cNvSpPr>
          <p:nvPr>
            <p:ph type="sldImg"/>
          </p:nvPr>
        </p:nvSpPr>
        <p:spPr>
          <a:xfrm>
            <a:off x="1181100" y="693738"/>
            <a:ext cx="4648200" cy="3486150"/>
          </a:xfrm>
          <a:ln/>
        </p:spPr>
      </p:sp>
      <p:sp>
        <p:nvSpPr>
          <p:cNvPr id="351236" name="Rectangle 3"/>
          <p:cNvSpPr>
            <a:spLocks noGrp="1" noChangeArrowheads="1"/>
          </p:cNvSpPr>
          <p:nvPr>
            <p:ph type="body" idx="1"/>
          </p:nvPr>
        </p:nvSpPr>
        <p:spPr>
          <a:xfrm>
            <a:off x="934720" y="4416425"/>
            <a:ext cx="5140960" cy="4186238"/>
          </a:xfrm>
          <a:noFill/>
          <a:ln/>
        </p:spPr>
        <p:txBody>
          <a:bodyPr/>
          <a:lstStyle/>
          <a:p>
            <a:pPr marL="228600" indent="-228600" eaLnBrk="1" hangingPunct="1"/>
            <a:r>
              <a:rPr lang="en-US" sz="1400" dirty="0"/>
              <a:t>So here’s a summary:</a:t>
            </a:r>
          </a:p>
          <a:p>
            <a:pPr marL="228600" indent="-228600" eaLnBrk="1" hangingPunct="1"/>
            <a:r>
              <a:rPr lang="en-US" sz="1400" dirty="0"/>
              <a:t>With regard to sample size, 100 valid ages is sufficient </a:t>
            </a:r>
            <a:r>
              <a:rPr lang="en-US" sz="1400" b="1" dirty="0"/>
              <a:t>but need to be representative</a:t>
            </a:r>
          </a:p>
          <a:p>
            <a:pPr marL="228600" indent="-228600" eaLnBrk="1" hangingPunct="1"/>
            <a:r>
              <a:rPr lang="en-US" sz="1400" b="0" dirty="0"/>
              <a:t>With regard to missing data, imputation can still result in reasonable inferences</a:t>
            </a:r>
          </a:p>
          <a:p>
            <a:pPr marL="228600" indent="-228600" eaLnBrk="1" hangingPunct="1"/>
            <a:endParaRPr lang="en-US" sz="1400" dirty="0"/>
          </a:p>
          <a:p>
            <a:pPr marL="228600" indent="-228600" eaLnBrk="1" hangingPunct="1"/>
            <a:endParaRPr lang="en-US" sz="1400" dirty="0"/>
          </a:p>
          <a:p>
            <a:pPr marL="228600" indent="-228600" eaLnBrk="1" hangingPunct="1"/>
            <a:endParaRPr lang="en-US" sz="1400" dirty="0"/>
          </a:p>
          <a:p>
            <a:pPr marL="228600" indent="-228600" eaLnBrk="1" hangingPunct="1"/>
            <a:r>
              <a:rPr lang="en-US" sz="1400" dirty="0"/>
              <a:t>So far:  bias in </a:t>
            </a:r>
            <a:r>
              <a:rPr lang="en-US" sz="1400" dirty="0" err="1"/>
              <a:t>S^msy</a:t>
            </a:r>
            <a:r>
              <a:rPr lang="en-US" sz="1400" dirty="0"/>
              <a:t> from 0 to +15%</a:t>
            </a:r>
          </a:p>
          <a:p>
            <a:pPr marL="228600" indent="-228600" eaLnBrk="1" hangingPunct="1"/>
            <a:r>
              <a:rPr lang="en-US" sz="1400" dirty="0"/>
              <a:t>Precision can go up </a:t>
            </a:r>
            <a:r>
              <a:rPr lang="en-US" sz="1400" u="sng" dirty="0"/>
              <a:t>or</a:t>
            </a:r>
            <a:r>
              <a:rPr lang="en-US" sz="1400" dirty="0"/>
              <a:t> down.</a:t>
            </a:r>
          </a:p>
          <a:p>
            <a:pPr marL="228600" indent="-228600" eaLnBrk="1" hangingPunct="1"/>
            <a:endParaRPr lang="en-US" sz="1400" dirty="0"/>
          </a:p>
          <a:p>
            <a:pPr marL="228600" indent="-228600" eaLnBrk="1" hangingPunct="1"/>
            <a:endParaRPr lang="en-US" sz="1400" dirty="0"/>
          </a:p>
          <a:p>
            <a:pPr marL="228600" indent="-228600" eaLnBrk="1" hangingPunct="1"/>
            <a:r>
              <a:rPr lang="en-US" sz="1400" dirty="0"/>
              <a:t>SIMULATIONS WITH 6MA IMPUTE and 6ma (compare)</a:t>
            </a:r>
          </a:p>
          <a:p>
            <a:pPr marL="228600" indent="-228600" eaLnBrk="1" hangingPunct="1"/>
            <a:endParaRPr lang="en-US" sz="1400"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D0DE4C9-B0B4-4CD9-BD1A-301B4166AF11}" type="slidenum">
              <a:rPr lang="en-US" sz="1200"/>
              <a:pPr algn="r"/>
              <a:t>79</a:t>
            </a:fld>
            <a:endParaRPr lang="en-US" sz="1200"/>
          </a:p>
        </p:txBody>
      </p:sp>
      <p:sp>
        <p:nvSpPr>
          <p:cNvPr id="352259" name="Rectangle 2"/>
          <p:cNvSpPr>
            <a:spLocks noGrp="1" noRot="1" noChangeAspect="1" noChangeArrowheads="1" noTextEdit="1"/>
          </p:cNvSpPr>
          <p:nvPr>
            <p:ph type="sldImg"/>
          </p:nvPr>
        </p:nvSpPr>
        <p:spPr>
          <a:xfrm>
            <a:off x="1181100" y="693738"/>
            <a:ext cx="4648200" cy="3486150"/>
          </a:xfrm>
          <a:ln/>
        </p:spPr>
      </p:sp>
      <p:sp>
        <p:nvSpPr>
          <p:cNvPr id="35226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Classical regression methods </a:t>
            </a:r>
            <a:r>
              <a:rPr lang="en-US" sz="1400" dirty="0"/>
              <a:t>are </a:t>
            </a:r>
            <a:r>
              <a:rPr lang="en-US" sz="1400" b="1" dirty="0"/>
              <a:t>fine most of the time, but</a:t>
            </a:r>
            <a:r>
              <a:rPr lang="en-US" sz="1400" dirty="0"/>
              <a:t> </a:t>
            </a:r>
            <a:r>
              <a:rPr lang="en-US" sz="1400" b="1" dirty="0"/>
              <a:t>not always</a:t>
            </a:r>
          </a:p>
          <a:p>
            <a:pPr eaLnBrk="1" hangingPunct="1"/>
            <a:r>
              <a:rPr lang="en-US" sz="1400" b="1" dirty="0"/>
              <a:t>Maybe:</a:t>
            </a:r>
          </a:p>
          <a:p>
            <a:pPr eaLnBrk="1" hangingPunct="1"/>
            <a:r>
              <a:rPr lang="en-US" sz="1400" dirty="0"/>
              <a:t>  - </a:t>
            </a:r>
            <a:r>
              <a:rPr lang="en-US" sz="1400" b="1" dirty="0"/>
              <a:t>biased</a:t>
            </a:r>
            <a:r>
              <a:rPr lang="en-US" sz="1400" dirty="0"/>
              <a:t> (measurement error)</a:t>
            </a:r>
          </a:p>
          <a:p>
            <a:pPr eaLnBrk="1" hangingPunct="1"/>
            <a:r>
              <a:rPr lang="en-US" sz="1400" dirty="0"/>
              <a:t>  - </a:t>
            </a:r>
            <a:r>
              <a:rPr lang="en-US" sz="1400" b="1" dirty="0"/>
              <a:t>intervals not wide enough</a:t>
            </a:r>
            <a:r>
              <a:rPr lang="en-US" sz="1400" dirty="0"/>
              <a:t>  (underestimate true uncertainty)</a:t>
            </a:r>
          </a:p>
          <a:p>
            <a:pPr eaLnBrk="1" hangingPunct="1"/>
            <a:r>
              <a:rPr lang="en-US" sz="1400" dirty="0"/>
              <a:t>  - </a:t>
            </a:r>
            <a:r>
              <a:rPr lang="en-US" sz="1400" b="1" dirty="0"/>
              <a:t>not flexible enough</a:t>
            </a:r>
            <a:r>
              <a:rPr lang="en-US" sz="1400" dirty="0"/>
              <a:t> (autocorrelation)</a:t>
            </a:r>
          </a:p>
          <a:p>
            <a:pPr eaLnBrk="1" hangingPunct="1"/>
            <a:endParaRPr lang="en-US" sz="1400" b="1" dirty="0"/>
          </a:p>
          <a:p>
            <a:pPr eaLnBrk="1" hangingPunct="1"/>
            <a:r>
              <a:rPr lang="en-US" sz="1400" dirty="0"/>
              <a:t>This section-</a:t>
            </a:r>
            <a:r>
              <a:rPr lang="en-US" sz="1400" b="1" dirty="0"/>
              <a:t> newer class of models “State Space”</a:t>
            </a:r>
            <a:endParaRPr lang="en-US" sz="1400" dirty="0"/>
          </a:p>
          <a:p>
            <a:pPr eaLnBrk="1" hangingPunct="1"/>
            <a:r>
              <a:rPr lang="en-US" sz="1400" dirty="0"/>
              <a:t>  -more flexible to complex situations</a:t>
            </a:r>
          </a:p>
          <a:p>
            <a:pPr eaLnBrk="1" hangingPunct="1"/>
            <a:r>
              <a:rPr lang="en-US" sz="1400" dirty="0"/>
              <a:t>  -less subject to bias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8</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it so happens that parameterizing in terms of log(R/S) gives Ricker the same form as a simple linear regression!</a:t>
            </a:r>
          </a:p>
          <a:p>
            <a:pPr marL="171450" indent="-171450" eaLnBrk="1" hangingPunct="1">
              <a:buFontTx/>
              <a:buChar char="-"/>
            </a:pPr>
            <a:r>
              <a:rPr lang="en-US" dirty="0"/>
              <a:t>Response variable</a:t>
            </a:r>
          </a:p>
          <a:p>
            <a:pPr marL="171450" indent="-171450" eaLnBrk="1" hangingPunct="1">
              <a:buFontTx/>
              <a:buChar char="-"/>
            </a:pPr>
            <a:r>
              <a:rPr lang="en-US" dirty="0"/>
              <a:t>Predictor variable</a:t>
            </a:r>
          </a:p>
          <a:p>
            <a:pPr marL="171450" indent="-171450" eaLnBrk="1" hangingPunct="1">
              <a:buFontTx/>
              <a:buChar char="-"/>
            </a:pPr>
            <a:r>
              <a:rPr lang="en-US" dirty="0"/>
              <a:t>Slope &amp; intercept (hang onto these ideas)</a:t>
            </a:r>
          </a:p>
          <a:p>
            <a:pPr marL="171450" indent="-171450" eaLnBrk="1" hangingPunct="1">
              <a:buFontTx/>
              <a:buChar char="-"/>
            </a:pPr>
            <a:r>
              <a:rPr lang="en-US" dirty="0"/>
              <a:t>Additive error</a:t>
            </a:r>
          </a:p>
          <a:p>
            <a:pPr eaLnBrk="1" hangingPunct="1"/>
            <a:endParaRPr lang="en-US" dirty="0"/>
          </a:p>
        </p:txBody>
      </p:sp>
    </p:spTree>
    <p:extLst>
      <p:ext uri="{BB962C8B-B14F-4D97-AF65-F5344CB8AC3E}">
        <p14:creationId xmlns:p14="http://schemas.microsoft.com/office/powerpoint/2010/main" val="7133961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2AE13FD-EB5B-4901-B12B-03D9319F22BC}" type="slidenum">
              <a:rPr lang="en-US" sz="1200"/>
              <a:pPr algn="r"/>
              <a:t>80</a:t>
            </a:fld>
            <a:endParaRPr lang="en-US" sz="1200"/>
          </a:p>
        </p:txBody>
      </p:sp>
      <p:sp>
        <p:nvSpPr>
          <p:cNvPr id="351235" name="Rectangle 2"/>
          <p:cNvSpPr>
            <a:spLocks noGrp="1" noRot="1" noChangeAspect="1" noChangeArrowheads="1" noTextEdit="1"/>
          </p:cNvSpPr>
          <p:nvPr>
            <p:ph type="sldImg"/>
          </p:nvPr>
        </p:nvSpPr>
        <p:spPr>
          <a:xfrm>
            <a:off x="1181100" y="693738"/>
            <a:ext cx="4648200" cy="3486150"/>
          </a:xfrm>
          <a:ln/>
        </p:spPr>
      </p:sp>
      <p:sp>
        <p:nvSpPr>
          <p:cNvPr id="351236" name="Rectangle 3"/>
          <p:cNvSpPr>
            <a:spLocks noGrp="1" noChangeArrowheads="1"/>
          </p:cNvSpPr>
          <p:nvPr>
            <p:ph type="body" idx="1"/>
          </p:nvPr>
        </p:nvSpPr>
        <p:spPr>
          <a:xfrm>
            <a:off x="934720" y="4416425"/>
            <a:ext cx="5140960" cy="4186238"/>
          </a:xfrm>
          <a:noFill/>
          <a:ln/>
        </p:spPr>
        <p:txBody>
          <a:bodyPr/>
          <a:lstStyle/>
          <a:p>
            <a:pPr marL="228600" indent="-228600" eaLnBrk="1" hangingPunct="1"/>
            <a:endParaRPr lang="en-US" sz="1400" dirty="0"/>
          </a:p>
        </p:txBody>
      </p:sp>
    </p:spTree>
    <p:extLst>
      <p:ext uri="{BB962C8B-B14F-4D97-AF65-F5344CB8AC3E}">
        <p14:creationId xmlns:p14="http://schemas.microsoft.com/office/powerpoint/2010/main" val="37253470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State-Space model?</a:t>
            </a:r>
          </a:p>
          <a:p>
            <a:endParaRPr lang="en-US" dirty="0"/>
          </a:p>
          <a:p>
            <a:r>
              <a:rPr lang="en-US" dirty="0"/>
              <a:t>A State-Space model is made up of two pieces…</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81</a:t>
            </a:fld>
            <a:endParaRPr lang="en-US"/>
          </a:p>
        </p:txBody>
      </p:sp>
    </p:spTree>
    <p:extLst>
      <p:ext uri="{BB962C8B-B14F-4D97-AF65-F5344CB8AC3E}">
        <p14:creationId xmlns:p14="http://schemas.microsoft.com/office/powerpoint/2010/main" val="1758174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this in context of a </a:t>
            </a:r>
            <a:r>
              <a:rPr lang="en-US" dirty="0" err="1"/>
              <a:t>Spawner</a:t>
            </a:r>
            <a:r>
              <a:rPr lang="en-US" dirty="0"/>
              <a:t>-Recruit Analysis,</a:t>
            </a:r>
          </a:p>
          <a:p>
            <a:endParaRPr lang="en-US" dirty="0"/>
          </a:p>
          <a:p>
            <a:r>
              <a:rPr lang="en-US" dirty="0"/>
              <a:t>The stochastic state process is the true abundance changing through time with </a:t>
            </a:r>
          </a:p>
          <a:p>
            <a:pPr marL="171450" indent="-171450">
              <a:buFontTx/>
              <a:buChar char="-"/>
            </a:pPr>
            <a:r>
              <a:rPr lang="en-US" dirty="0"/>
              <a:t>The </a:t>
            </a:r>
            <a:r>
              <a:rPr lang="en-US" dirty="0" err="1"/>
              <a:t>Spawner</a:t>
            </a:r>
            <a:r>
              <a:rPr lang="en-US" dirty="0"/>
              <a:t> -&gt; Recruit relationship HOWEVER we want to specify it</a:t>
            </a:r>
          </a:p>
          <a:p>
            <a:pPr marL="171450" indent="-171450">
              <a:buFontTx/>
              <a:buChar char="-"/>
            </a:pPr>
            <a:r>
              <a:rPr lang="en-US" dirty="0"/>
              <a:t>The Recruit -&gt; </a:t>
            </a:r>
            <a:r>
              <a:rPr lang="en-US" dirty="0" err="1"/>
              <a:t>Spawner</a:t>
            </a:r>
            <a:r>
              <a:rPr lang="en-US" dirty="0"/>
              <a:t> linkage, through harvest</a:t>
            </a:r>
          </a:p>
          <a:p>
            <a:pPr marL="171450" indent="-171450">
              <a:buFontTx/>
              <a:buChar char="-"/>
            </a:pPr>
            <a:endParaRPr lang="en-US" dirty="0"/>
          </a:p>
          <a:p>
            <a:pPr marL="0" indent="0">
              <a:buFontTx/>
              <a:buNone/>
            </a:pPr>
            <a:r>
              <a:rPr lang="en-US" dirty="0"/>
              <a:t>The stochastic observation process is how we observe the data (WITH error)</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82</a:t>
            </a:fld>
            <a:endParaRPr lang="en-US"/>
          </a:p>
        </p:txBody>
      </p:sp>
    </p:spTree>
    <p:extLst>
      <p:ext uri="{BB962C8B-B14F-4D97-AF65-F5344CB8AC3E}">
        <p14:creationId xmlns:p14="http://schemas.microsoft.com/office/powerpoint/2010/main" val="7317020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idea that motivates this section:</a:t>
            </a:r>
          </a:p>
          <a:p>
            <a:r>
              <a:rPr lang="en-US" dirty="0"/>
              <a:t>If reality is complex, then we need a model that can express that complexity.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order to express that complexity, we need a modeling framework that is flexible.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turns out that flexibility is where Bayesian models shine!</a:t>
            </a:r>
          </a:p>
          <a:p>
            <a:endParaRPr lang="en-US" dirty="0"/>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83</a:t>
            </a:fld>
            <a:endParaRPr lang="en-US"/>
          </a:p>
        </p:txBody>
      </p:sp>
    </p:spTree>
    <p:extLst>
      <p:ext uri="{BB962C8B-B14F-4D97-AF65-F5344CB8AC3E}">
        <p14:creationId xmlns:p14="http://schemas.microsoft.com/office/powerpoint/2010/main" val="29766369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about Bayesian modeling, so I do have to take a step back and talk a little about that for a few slides.</a:t>
            </a:r>
          </a:p>
          <a:p>
            <a:endParaRPr lang="en-US" dirty="0"/>
          </a:p>
          <a:p>
            <a:r>
              <a:rPr lang="en-US" dirty="0"/>
              <a:t>We won’t go too deep into the weeds on this, but essentially,</a:t>
            </a:r>
          </a:p>
          <a:p>
            <a:r>
              <a:rPr lang="en-US" dirty="0"/>
              <a:t>Bayesians treat parameters as random variables, and model them probabilistically</a:t>
            </a:r>
          </a:p>
          <a:p>
            <a:endParaRPr lang="en-US" dirty="0"/>
          </a:p>
          <a:p>
            <a:r>
              <a:rPr lang="en-US" dirty="0"/>
              <a:t>The ability to make probabilistic statements about parameters really changes the kind of inferential statements we can make</a:t>
            </a:r>
          </a:p>
          <a:p>
            <a:pPr marL="171450" indent="-171450">
              <a:buFontTx/>
              <a:buChar char="-"/>
            </a:pPr>
            <a:r>
              <a:rPr lang="en-US" dirty="0"/>
              <a:t>MUCH more intuitive</a:t>
            </a:r>
          </a:p>
          <a:p>
            <a:pPr marL="171450" indent="-171450">
              <a:buFontTx/>
              <a:buChar char="-"/>
            </a:pPr>
            <a:r>
              <a:rPr lang="en-US" dirty="0"/>
              <a:t>Definitely would have been wrong in Stat 101!</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84</a:t>
            </a:fld>
            <a:endParaRPr lang="en-US"/>
          </a:p>
        </p:txBody>
      </p:sp>
    </p:spTree>
    <p:extLst>
      <p:ext uri="{BB962C8B-B14F-4D97-AF65-F5344CB8AC3E}">
        <p14:creationId xmlns:p14="http://schemas.microsoft.com/office/powerpoint/2010/main" val="36715968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obligatory Bayes’ Theorem slide.</a:t>
            </a:r>
          </a:p>
          <a:p>
            <a:endParaRPr lang="en-US" dirty="0"/>
          </a:p>
          <a:p>
            <a:r>
              <a:rPr lang="en-US" dirty="0"/>
              <a:t>A really nice way to think of Bayesian methodology in general is that we’re updating information:</a:t>
            </a:r>
          </a:p>
          <a:p>
            <a:r>
              <a:rPr lang="en-US" dirty="0"/>
              <a:t>The information we had before collecting data (we call this the prior)</a:t>
            </a:r>
          </a:p>
          <a:p>
            <a:r>
              <a:rPr lang="en-US" dirty="0"/>
              <a:t>The information in the data, given how we specified the model (we call this the likelihood)</a:t>
            </a:r>
          </a:p>
          <a:p>
            <a:r>
              <a:rPr lang="en-US" dirty="0"/>
              <a:t>And finally the information that we get out at the end (call this the posterior) which contains all our inferences.</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85</a:t>
            </a:fld>
            <a:endParaRPr lang="en-US"/>
          </a:p>
        </p:txBody>
      </p:sp>
    </p:spTree>
    <p:extLst>
      <p:ext uri="{BB962C8B-B14F-4D97-AF65-F5344CB8AC3E}">
        <p14:creationId xmlns:p14="http://schemas.microsoft.com/office/powerpoint/2010/main" val="17405173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quick note on priors:</a:t>
            </a:r>
          </a:p>
          <a:p>
            <a:endParaRPr lang="en-US" dirty="0"/>
          </a:p>
          <a:p>
            <a:r>
              <a:rPr lang="en-US" dirty="0"/>
              <a:t>Not too long ago, many people were afraid of priors, and thought they were subjective and/or “made up on the spot”</a:t>
            </a:r>
          </a:p>
          <a:p>
            <a:r>
              <a:rPr lang="en-US" dirty="0"/>
              <a:t>but they don’t actually have to be!</a:t>
            </a:r>
          </a:p>
          <a:p>
            <a:endParaRPr lang="en-US" dirty="0"/>
          </a:p>
          <a:p>
            <a:r>
              <a:rPr lang="en-US" dirty="0"/>
              <a:t>Maybe you don’t have any information about a parameter, in which case you can use what’s called a non-informative prior</a:t>
            </a:r>
          </a:p>
          <a:p>
            <a:r>
              <a:rPr lang="en-US" dirty="0"/>
              <a:t>Maybe all you have is a range of values that you know a parameter CAN’T take (like we know beta and log alpha have to be positive!)</a:t>
            </a:r>
          </a:p>
          <a:p>
            <a:r>
              <a:rPr lang="en-US" dirty="0"/>
              <a:t>Or maybe we have some really good information – in which case, the scientific thing might be to use it!</a:t>
            </a:r>
          </a:p>
          <a:p>
            <a:endParaRPr lang="en-US" dirty="0"/>
          </a:p>
          <a:p>
            <a:r>
              <a:rPr lang="en-US" dirty="0"/>
              <a:t>I don’t have this on the slide, but you also can (AND SHOULD) try different priors to see how inference is affected (call this a sensitivity analysis)</a:t>
            </a:r>
          </a:p>
          <a:p>
            <a:r>
              <a:rPr lang="en-US" dirty="0"/>
              <a:t>In many cases, there is so much information in the data that the choice of prior doesn’t matter much in the end.</a:t>
            </a:r>
          </a:p>
          <a:p>
            <a:endParaRPr lang="en-US" dirty="0"/>
          </a:p>
          <a:p>
            <a:r>
              <a:rPr lang="en-US" dirty="0"/>
              <a:t>The take-home is that priors are an opportunity to add information (or not)</a:t>
            </a:r>
          </a:p>
          <a:p>
            <a:endParaRPr lang="en-US" dirty="0"/>
          </a:p>
          <a:p>
            <a:r>
              <a:rPr lang="en-US" dirty="0"/>
              <a:t>And you’ll notice the caveat at the end that non-informative priors do need to be specified correctly</a:t>
            </a:r>
          </a:p>
          <a:p>
            <a:r>
              <a:rPr lang="en-US" dirty="0"/>
              <a:t>(scale-dependence can mess things up – maybe it needs to be non-informative on the log scale, or inverse scale…)</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86</a:t>
            </a:fld>
            <a:endParaRPr lang="en-US"/>
          </a:p>
        </p:txBody>
      </p:sp>
    </p:spTree>
    <p:extLst>
      <p:ext uri="{BB962C8B-B14F-4D97-AF65-F5344CB8AC3E}">
        <p14:creationId xmlns:p14="http://schemas.microsoft.com/office/powerpoint/2010/main" val="28526813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Numerically, Bayesian methods often use a technique called Markov Chain Monte Carlo</a:t>
            </a:r>
          </a:p>
          <a:p>
            <a:endParaRPr lang="en-US" dirty="0"/>
          </a:p>
          <a:p>
            <a:r>
              <a:rPr lang="en-US" dirty="0"/>
              <a:t>Which can feel similar to bootstrapping in that what you get out is a large collection of plausible values for each parameter</a:t>
            </a:r>
          </a:p>
          <a:p>
            <a:endParaRPr lang="en-US" dirty="0"/>
          </a:p>
          <a:p>
            <a:r>
              <a:rPr lang="en-US" dirty="0"/>
              <a:t>But it’s worth mentioning that it’s actually more of a random walk through the parameter space</a:t>
            </a:r>
          </a:p>
          <a:p>
            <a:r>
              <a:rPr lang="en-US" dirty="0"/>
              <a:t>(each iteration depends on the one before it)</a:t>
            </a:r>
          </a:p>
          <a:p>
            <a:endParaRPr lang="en-US" dirty="0"/>
          </a:p>
          <a:p>
            <a:r>
              <a:rPr lang="en-US" dirty="0"/>
              <a:t>Really, the only take-home is you need to allow enough iterations for the algorithm to fully “explore” the parameter space</a:t>
            </a:r>
          </a:p>
          <a:p>
            <a:endParaRPr lang="en-US" dirty="0"/>
          </a:p>
          <a:p>
            <a:r>
              <a:rPr lang="en-US" dirty="0"/>
              <a:t>…and my toy example that’s running here is estimating an unknown mean and standard deviation from a sample</a:t>
            </a:r>
          </a:p>
          <a:p>
            <a:pPr marL="171450" indent="-171450">
              <a:buFontTx/>
              <a:buChar char="-"/>
            </a:pPr>
            <a:r>
              <a:rPr lang="en-US" dirty="0"/>
              <a:t>X axis: standard deviation</a:t>
            </a:r>
          </a:p>
          <a:p>
            <a:pPr marL="171450" indent="-171450">
              <a:buFontTx/>
              <a:buChar char="-"/>
            </a:pPr>
            <a:r>
              <a:rPr lang="en-US" dirty="0"/>
              <a:t>Y axis: mean</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87</a:t>
            </a:fld>
            <a:endParaRPr lang="en-US"/>
          </a:p>
        </p:txBody>
      </p:sp>
    </p:spTree>
    <p:extLst>
      <p:ext uri="{BB962C8B-B14F-4D97-AF65-F5344CB8AC3E}">
        <p14:creationId xmlns:p14="http://schemas.microsoft.com/office/powerpoint/2010/main" val="36617180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let the algorithm run long enough, the distribution will probably smooth out into something reasonable</a:t>
            </a:r>
          </a:p>
          <a:p>
            <a:endParaRPr lang="en-US" dirty="0"/>
          </a:p>
          <a:p>
            <a:r>
              <a:rPr lang="en-US" dirty="0"/>
              <a:t>And it’s worth noting that the distribution for the mean is fairly nearly Normal (ignore the couple of weird values at the end of the lower tail)</a:t>
            </a:r>
          </a:p>
          <a:p>
            <a:r>
              <a:rPr lang="en-US" dirty="0"/>
              <a:t>And the distribution for the standard deviation is positively skewed.</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88</a:t>
            </a:fld>
            <a:endParaRPr lang="en-US"/>
          </a:p>
        </p:txBody>
      </p:sp>
    </p:spTree>
    <p:extLst>
      <p:ext uri="{BB962C8B-B14F-4D97-AF65-F5344CB8AC3E}">
        <p14:creationId xmlns:p14="http://schemas.microsoft.com/office/powerpoint/2010/main" val="20767469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89</a:t>
            </a:fld>
            <a:endParaRPr lang="en-US"/>
          </a:p>
        </p:txBody>
      </p:sp>
    </p:spTree>
    <p:extLst>
      <p:ext uri="{BB962C8B-B14F-4D97-AF65-F5344CB8AC3E}">
        <p14:creationId xmlns:p14="http://schemas.microsoft.com/office/powerpoint/2010/main" val="2667887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9</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I’m definitely guilty of repeating material that Adam has already covered, but it’s worth making sure we all understand what the parameters do.</a:t>
            </a:r>
          </a:p>
          <a:p>
            <a:pPr eaLnBrk="1" hangingPunct="1"/>
            <a:endParaRPr lang="en-US" dirty="0"/>
          </a:p>
          <a:p>
            <a:pPr eaLnBrk="1" hangingPunct="1"/>
            <a:r>
              <a:rPr lang="en-US" dirty="0"/>
              <a:t>Again, what’s the biological interpretation of alpha? (R/S at low density)</a:t>
            </a:r>
          </a:p>
          <a:p>
            <a:pPr eaLnBrk="1" hangingPunct="1"/>
            <a:endParaRPr lang="en-US" dirty="0"/>
          </a:p>
          <a:p>
            <a:pPr eaLnBrk="1" hangingPunct="1"/>
            <a:r>
              <a:rPr lang="en-US" dirty="0"/>
              <a:t>To illustrate what it does, this is the effect of changing it on all three scales: Recruits vs </a:t>
            </a:r>
            <a:r>
              <a:rPr lang="en-US" dirty="0" err="1"/>
              <a:t>Spawners</a:t>
            </a:r>
            <a:r>
              <a:rPr lang="en-US" dirty="0"/>
              <a:t>, then R/S, then log(R/S)</a:t>
            </a:r>
          </a:p>
          <a:p>
            <a:pPr eaLnBrk="1" hangingPunct="1"/>
            <a:endParaRPr lang="en-US" dirty="0"/>
          </a:p>
          <a:p>
            <a:pPr eaLnBrk="1" hangingPunct="1"/>
            <a:r>
              <a:rPr lang="en-US" sz="1200" dirty="0"/>
              <a:t>If </a:t>
            </a:r>
            <a:r>
              <a:rPr lang="en-US" sz="1200" b="1" dirty="0"/>
              <a:t>alpha large</a:t>
            </a:r>
            <a:r>
              <a:rPr lang="en-US" sz="1200" dirty="0"/>
              <a:t>, </a:t>
            </a:r>
          </a:p>
          <a:p>
            <a:pPr eaLnBrk="1" hangingPunct="1"/>
            <a:r>
              <a:rPr lang="en-US" sz="1200" dirty="0"/>
              <a:t>-trajectory steep, many recruits per </a:t>
            </a:r>
            <a:r>
              <a:rPr lang="en-US" sz="1200" dirty="0" err="1"/>
              <a:t>spawner</a:t>
            </a:r>
            <a:r>
              <a:rPr lang="en-US" sz="1200" dirty="0"/>
              <a:t> at origin, </a:t>
            </a:r>
          </a:p>
          <a:p>
            <a:pPr eaLnBrk="1" hangingPunct="1"/>
            <a:r>
              <a:rPr lang="en-US" sz="1200" dirty="0"/>
              <a:t>-R climbs high above replacement line before succumbing to density effects, </a:t>
            </a:r>
          </a:p>
          <a:p>
            <a:pPr eaLnBrk="1" hangingPunct="1"/>
            <a:r>
              <a:rPr lang="en-US" sz="1200" dirty="0"/>
              <a:t>-productivity and yield are generally high</a:t>
            </a:r>
          </a:p>
          <a:p>
            <a:pPr eaLnBrk="1" hangingPunct="1"/>
            <a:endParaRPr lang="en-US" sz="1200" dirty="0"/>
          </a:p>
          <a:p>
            <a:pPr eaLnBrk="1" hangingPunct="1"/>
            <a:r>
              <a:rPr lang="en-US" sz="1200" dirty="0"/>
              <a:t>If </a:t>
            </a:r>
            <a:r>
              <a:rPr lang="en-US" sz="1200" b="1" dirty="0"/>
              <a:t>alpha small</a:t>
            </a:r>
            <a:r>
              <a:rPr lang="en-US" sz="1200" dirty="0"/>
              <a:t>, </a:t>
            </a:r>
          </a:p>
          <a:p>
            <a:pPr eaLnBrk="1" hangingPunct="1"/>
            <a:r>
              <a:rPr lang="en-US" sz="1200" dirty="0"/>
              <a:t>-not many R per S to begin with, therefore:</a:t>
            </a:r>
          </a:p>
          <a:p>
            <a:pPr eaLnBrk="1" hangingPunct="1"/>
            <a:r>
              <a:rPr lang="en-US" sz="1200" dirty="0"/>
              <a:t>-R never gets very high</a:t>
            </a:r>
          </a:p>
          <a:p>
            <a:pPr eaLnBrk="1" hangingPunct="1"/>
            <a:r>
              <a:rPr lang="en-US" sz="1200" dirty="0"/>
              <a:t>-yield low</a:t>
            </a:r>
          </a:p>
          <a:p>
            <a:pPr eaLnBrk="1" hangingPunct="1"/>
            <a:endParaRPr lang="en-US" dirty="0"/>
          </a:p>
          <a:p>
            <a:pPr eaLnBrk="1" hangingPunct="1"/>
            <a:r>
              <a:rPr lang="en-US" dirty="0"/>
              <a:t>Interesting to note: location of peak of R vs S curve doesn’t change with alpha, only beta</a:t>
            </a:r>
          </a:p>
          <a:p>
            <a:pPr eaLnBrk="1" hangingPunct="1"/>
            <a:r>
              <a:rPr lang="en-US" dirty="0"/>
              <a:t>What’s beta? (strength of density dependence) </a:t>
            </a:r>
          </a:p>
          <a:p>
            <a:pPr eaLnBrk="1" hangingPunct="1"/>
            <a:r>
              <a:rPr lang="en-US" dirty="0"/>
              <a:t>This means that the value of S that maximizes R doesn’t depend on productivity, only density dependence</a:t>
            </a:r>
          </a:p>
        </p:txBody>
      </p:sp>
    </p:spTree>
    <p:extLst>
      <p:ext uri="{BB962C8B-B14F-4D97-AF65-F5344CB8AC3E}">
        <p14:creationId xmlns:p14="http://schemas.microsoft.com/office/powerpoint/2010/main" val="38172697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trace plots are from a very simple and “nice” model.</a:t>
            </a:r>
          </a:p>
          <a:p>
            <a:r>
              <a:rPr lang="en-US" dirty="0"/>
              <a:t>In more complex cases, each chain may slowly “wander”… this model will not have converged! </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90</a:t>
            </a:fld>
            <a:endParaRPr lang="en-US"/>
          </a:p>
        </p:txBody>
      </p:sp>
    </p:spTree>
    <p:extLst>
      <p:ext uri="{BB962C8B-B14F-4D97-AF65-F5344CB8AC3E}">
        <p14:creationId xmlns:p14="http://schemas.microsoft.com/office/powerpoint/2010/main" val="24523369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F073B56-84DE-46F6-841C-5526DF64FEBF}" type="slidenum">
              <a:rPr lang="en-US" sz="1200"/>
              <a:pPr algn="r"/>
              <a:t>93</a:t>
            </a:fld>
            <a:endParaRPr lang="en-US" sz="1200"/>
          </a:p>
        </p:txBody>
      </p:sp>
      <p:sp>
        <p:nvSpPr>
          <p:cNvPr id="357379" name="Rectangle 2"/>
          <p:cNvSpPr>
            <a:spLocks noGrp="1" noRot="1" noChangeAspect="1" noChangeArrowheads="1" noTextEdit="1"/>
          </p:cNvSpPr>
          <p:nvPr>
            <p:ph type="sldImg"/>
          </p:nvPr>
        </p:nvSpPr>
        <p:spPr>
          <a:xfrm>
            <a:off x="1181100" y="693738"/>
            <a:ext cx="4648200" cy="3486150"/>
          </a:xfrm>
          <a:ln/>
        </p:spPr>
      </p:sp>
      <p:sp>
        <p:nvSpPr>
          <p:cNvPr id="357380"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Some examples of this in action!</a:t>
            </a:r>
          </a:p>
          <a:p>
            <a:pPr eaLnBrk="1" hangingPunct="1"/>
            <a:endParaRPr lang="en-US" sz="1400" dirty="0"/>
          </a:p>
          <a:p>
            <a:pPr eaLnBrk="1" hangingPunct="1"/>
            <a:r>
              <a:rPr lang="en-US" sz="1400" dirty="0"/>
              <a:t>First example- </a:t>
            </a:r>
            <a:r>
              <a:rPr lang="en-US" sz="1400" b="1" dirty="0"/>
              <a:t>classic Ricker model</a:t>
            </a:r>
            <a:r>
              <a:rPr lang="en-US" sz="1400" dirty="0"/>
              <a:t> that we’re familiar with – Sometimes useful to express models as a flowchart</a:t>
            </a:r>
          </a:p>
          <a:p>
            <a:pPr eaLnBrk="1" hangingPunct="1"/>
            <a:r>
              <a:rPr lang="en-US" sz="1400" b="1" dirty="0"/>
              <a:t>-Parameters in green: </a:t>
            </a:r>
            <a:r>
              <a:rPr lang="en-US" sz="1400" dirty="0" err="1"/>
              <a:t>lnalpha</a:t>
            </a:r>
            <a:r>
              <a:rPr lang="en-US" sz="1400" dirty="0"/>
              <a:t>, beta, sigma</a:t>
            </a:r>
          </a:p>
          <a:p>
            <a:pPr eaLnBrk="1" hangingPunct="1"/>
            <a:r>
              <a:rPr lang="en-US" sz="1400" dirty="0"/>
              <a:t>  -</a:t>
            </a:r>
            <a:r>
              <a:rPr lang="en-US" sz="1400" b="1" dirty="0"/>
              <a:t>Data in blue:  </a:t>
            </a:r>
            <a:r>
              <a:rPr lang="en-US" sz="1400" dirty="0"/>
              <a:t>R</a:t>
            </a:r>
          </a:p>
          <a:p>
            <a:pPr eaLnBrk="1" hangingPunct="1"/>
            <a:endParaRPr lang="en-US" sz="1400" dirty="0"/>
          </a:p>
          <a:p>
            <a:pPr eaLnBrk="1" hangingPunct="1"/>
            <a:r>
              <a:rPr lang="en-US" sz="1400" dirty="0"/>
              <a:t>Escapement S assumed fixed and known</a:t>
            </a:r>
          </a:p>
          <a:p>
            <a:pPr eaLnBrk="1" hangingPunct="1"/>
            <a:r>
              <a:rPr lang="en-US" sz="1400" dirty="0"/>
              <a:t>fitted value of R as a function of S, </a:t>
            </a:r>
            <a:r>
              <a:rPr lang="en-US" sz="1400" dirty="0" err="1"/>
              <a:t>lnalpha</a:t>
            </a:r>
            <a:r>
              <a:rPr lang="en-US" sz="1400" dirty="0"/>
              <a:t>, beta </a:t>
            </a:r>
          </a:p>
          <a:p>
            <a:pPr eaLnBrk="1" hangingPunct="1"/>
            <a:r>
              <a:rPr lang="en-US" sz="1400" dirty="0"/>
              <a:t>multiply by lognormal error </a:t>
            </a:r>
          </a:p>
          <a:p>
            <a:pPr eaLnBrk="1" hangingPunct="1"/>
            <a:r>
              <a:rPr lang="en-US" sz="1400" dirty="0"/>
              <a:t>observe R for data</a:t>
            </a:r>
          </a:p>
          <a:p>
            <a:pPr eaLnBrk="1" hangingPunct="1"/>
            <a:endParaRPr lang="en-US" sz="1400" b="1" dirty="0"/>
          </a:p>
          <a:p>
            <a:pPr eaLnBrk="1" hangingPunct="1"/>
            <a:r>
              <a:rPr lang="en-US" sz="1400" b="1" dirty="0"/>
              <a:t>Repeat independently for each year of data.</a:t>
            </a:r>
          </a:p>
          <a:p>
            <a:pPr eaLnBrk="1" hangingPunct="1"/>
            <a:endParaRPr lang="en-US" sz="1400" b="1" dirty="0"/>
          </a:p>
          <a:p>
            <a:pPr eaLnBrk="1" hangingPunct="1"/>
            <a:r>
              <a:rPr lang="en-US" sz="1400" dirty="0"/>
              <a:t>Notice- </a:t>
            </a:r>
            <a:r>
              <a:rPr lang="en-US" sz="1400" b="1" dirty="0"/>
              <a:t>every brood year </a:t>
            </a:r>
            <a:r>
              <a:rPr lang="en-US" sz="1400" dirty="0"/>
              <a:t>is</a:t>
            </a:r>
            <a:r>
              <a:rPr lang="en-US" sz="1400" b="1" dirty="0"/>
              <a:t> independent of </a:t>
            </a:r>
            <a:r>
              <a:rPr lang="en-US" sz="1400" dirty="0"/>
              <a:t>the</a:t>
            </a:r>
            <a:r>
              <a:rPr lang="en-US" sz="1400" b="1" dirty="0"/>
              <a:t> rest</a:t>
            </a:r>
          </a:p>
          <a:p>
            <a:pPr eaLnBrk="1" hangingPunct="1"/>
            <a:r>
              <a:rPr lang="en-US" sz="1400" b="1" dirty="0"/>
              <a:t>S is fixed and known</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5ECECF76-A3D0-4660-8650-5F1E480EADDF}" type="slidenum">
              <a:rPr lang="en-US" sz="1200"/>
              <a:pPr algn="r"/>
              <a:t>94</a:t>
            </a:fld>
            <a:endParaRPr lang="en-US" sz="1200"/>
          </a:p>
        </p:txBody>
      </p:sp>
      <p:sp>
        <p:nvSpPr>
          <p:cNvPr id="358403" name="Rectangle 2"/>
          <p:cNvSpPr>
            <a:spLocks noGrp="1" noRot="1" noChangeAspect="1" noChangeArrowheads="1" noTextEdit="1"/>
          </p:cNvSpPr>
          <p:nvPr>
            <p:ph type="sldImg"/>
          </p:nvPr>
        </p:nvSpPr>
        <p:spPr>
          <a:xfrm>
            <a:off x="1181100" y="693738"/>
            <a:ext cx="4648200" cy="3486150"/>
          </a:xfrm>
          <a:ln/>
        </p:spPr>
      </p:sp>
      <p:sp>
        <p:nvSpPr>
          <p:cNvPr id="35840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We saw this as a flowchart, this is what it looks like in CODE (</a:t>
            </a:r>
            <a:r>
              <a:rPr lang="en-US" sz="1400" dirty="0" err="1"/>
              <a:t>WinBUGS</a:t>
            </a:r>
            <a:r>
              <a:rPr lang="en-US" sz="1400" dirty="0"/>
              <a:t> or JAGS)</a:t>
            </a:r>
          </a:p>
          <a:p>
            <a:pPr eaLnBrk="1" hangingPunct="1"/>
            <a:endParaRPr lang="en-US" sz="1400" dirty="0"/>
          </a:p>
          <a:p>
            <a:pPr eaLnBrk="1" hangingPunct="1"/>
            <a:endParaRPr lang="en-US" sz="1400" b="1"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F3B11ED-9C9F-4EBF-9733-9A2B5D4C3FC4}" type="slidenum">
              <a:rPr lang="en-US" sz="1200"/>
              <a:pPr algn="r"/>
              <a:t>95</a:t>
            </a:fld>
            <a:endParaRPr lang="en-US" sz="1200"/>
          </a:p>
        </p:txBody>
      </p:sp>
      <p:sp>
        <p:nvSpPr>
          <p:cNvPr id="359427" name="Rectangle 2"/>
          <p:cNvSpPr>
            <a:spLocks noGrp="1" noRot="1" noChangeAspect="1" noChangeArrowheads="1" noTextEdit="1"/>
          </p:cNvSpPr>
          <p:nvPr>
            <p:ph type="sldImg"/>
          </p:nvPr>
        </p:nvSpPr>
        <p:spPr>
          <a:xfrm>
            <a:off x="1181100" y="693738"/>
            <a:ext cx="4648200" cy="3486150"/>
          </a:xfrm>
          <a:ln/>
        </p:spPr>
      </p:sp>
      <p:sp>
        <p:nvSpPr>
          <p:cNvPr id="35942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Inference for </a:t>
            </a:r>
            <a:r>
              <a:rPr lang="en-US" sz="1400" b="1" dirty="0" err="1"/>
              <a:t>lnalpha</a:t>
            </a:r>
            <a:r>
              <a:rPr lang="en-US" sz="1400" b="1" dirty="0"/>
              <a:t>, compare with bootstrap</a:t>
            </a:r>
          </a:p>
          <a:p>
            <a:pPr eaLnBrk="1" hangingPunct="1"/>
            <a:endParaRPr lang="en-US" sz="1400" b="1" dirty="0"/>
          </a:p>
          <a:p>
            <a:pPr eaLnBrk="1" hangingPunct="1"/>
            <a:r>
              <a:rPr lang="en-US" sz="1400" b="1" dirty="0"/>
              <a:t>Basically equivalent!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5AC65199-0792-471A-83F7-7FC7D5E5F18C}" type="slidenum">
              <a:rPr lang="en-US" sz="1200"/>
              <a:pPr algn="r"/>
              <a:t>96</a:t>
            </a:fld>
            <a:endParaRPr lang="en-US" sz="1200"/>
          </a:p>
        </p:txBody>
      </p:sp>
      <p:sp>
        <p:nvSpPr>
          <p:cNvPr id="363523" name="Rectangle 2"/>
          <p:cNvSpPr>
            <a:spLocks noGrp="1" noRot="1" noChangeAspect="1" noChangeArrowheads="1" noTextEdit="1"/>
          </p:cNvSpPr>
          <p:nvPr>
            <p:ph type="sldImg"/>
          </p:nvPr>
        </p:nvSpPr>
        <p:spPr>
          <a:xfrm>
            <a:off x="1181100" y="693738"/>
            <a:ext cx="4648200" cy="3486150"/>
          </a:xfrm>
          <a:ln/>
        </p:spPr>
      </p:sp>
      <p:sp>
        <p:nvSpPr>
          <p:cNvPr id="36352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So let’s</a:t>
            </a:r>
            <a:r>
              <a:rPr lang="en-US" sz="1400" b="1" dirty="0"/>
              <a:t> use </a:t>
            </a:r>
            <a:r>
              <a:rPr lang="en-US" sz="1400" dirty="0"/>
              <a:t>our</a:t>
            </a:r>
            <a:r>
              <a:rPr lang="en-US" sz="1400" b="1" dirty="0"/>
              <a:t> new flexibility </a:t>
            </a:r>
            <a:r>
              <a:rPr lang="en-US" sz="1400" dirty="0"/>
              <a:t>to</a:t>
            </a:r>
            <a:r>
              <a:rPr lang="en-US" sz="1400" b="1" dirty="0"/>
              <a:t> build </a:t>
            </a:r>
            <a:r>
              <a:rPr lang="en-US" sz="1400" dirty="0"/>
              <a:t>a</a:t>
            </a:r>
            <a:r>
              <a:rPr lang="en-US" sz="1400" b="1" dirty="0"/>
              <a:t> more realistic model . . .</a:t>
            </a:r>
          </a:p>
          <a:p>
            <a:pPr eaLnBrk="1" hangingPunct="1"/>
            <a:endParaRPr lang="en-US" sz="1400" dirty="0"/>
          </a:p>
          <a:p>
            <a:pPr eaLnBrk="1" hangingPunct="1"/>
            <a:r>
              <a:rPr lang="en-US" sz="1400" dirty="0"/>
              <a:t>S leads to R through the Ricker relationship as before</a:t>
            </a:r>
          </a:p>
          <a:p>
            <a:pPr eaLnBrk="1" hangingPunct="1"/>
            <a:r>
              <a:rPr lang="en-US" sz="1400" dirty="0"/>
              <a:t>But - </a:t>
            </a:r>
            <a:r>
              <a:rPr lang="en-US" sz="1400" b="1" dirty="0"/>
              <a:t>link from R to S through the harvest policy</a:t>
            </a:r>
          </a:p>
          <a:p>
            <a:pPr eaLnBrk="1" hangingPunct="1"/>
            <a:r>
              <a:rPr lang="en-US" sz="1400" dirty="0"/>
              <a:t>(and harvest policy / fishing power affects S and ability to estimate SR params)</a:t>
            </a:r>
          </a:p>
          <a:p>
            <a:pPr eaLnBrk="1" hangingPunct="1"/>
            <a:endParaRPr lang="en-US" sz="1400" dirty="0"/>
          </a:p>
          <a:p>
            <a:pPr eaLnBrk="1" hangingPunct="1"/>
            <a:r>
              <a:rPr lang="en-US" sz="1400" dirty="0"/>
              <a:t>Harvest policy is simple in this case </a:t>
            </a:r>
          </a:p>
          <a:p>
            <a:pPr eaLnBrk="1" hangingPunct="1"/>
            <a:r>
              <a:rPr lang="en-US" sz="1400" dirty="0"/>
              <a:t>one parameter U = exploitation rate</a:t>
            </a:r>
          </a:p>
          <a:p>
            <a:pPr eaLnBrk="1" hangingPunct="1"/>
            <a:endParaRPr lang="en-US" sz="1400" dirty="0"/>
          </a:p>
          <a:p>
            <a:pPr eaLnBrk="1" hangingPunct="1"/>
            <a:r>
              <a:rPr lang="en-US" sz="1400" b="1" dirty="0"/>
              <a:t>S subject to </a:t>
            </a:r>
            <a:r>
              <a:rPr lang="en-US" sz="1400" b="1" dirty="0" err="1"/>
              <a:t>meas</a:t>
            </a:r>
            <a:r>
              <a:rPr lang="en-US" sz="1400" b="1" dirty="0"/>
              <a:t> error</a:t>
            </a:r>
          </a:p>
          <a:p>
            <a:pPr eaLnBrk="1" hangingPunct="1"/>
            <a:r>
              <a:rPr lang="en-US" sz="1400" dirty="0"/>
              <a:t>and </a:t>
            </a:r>
            <a:r>
              <a:rPr lang="en-US" sz="1400" b="1" dirty="0"/>
              <a:t>so is H</a:t>
            </a:r>
            <a:r>
              <a:rPr lang="en-US" sz="1400" dirty="0"/>
              <a:t> (SWHS, or creel survey)</a:t>
            </a:r>
          </a:p>
          <a:p>
            <a:pPr eaLnBrk="1" hangingPunct="1"/>
            <a:r>
              <a:rPr lang="en-US" sz="1400" dirty="0"/>
              <a:t>We observe Shat and </a:t>
            </a:r>
            <a:r>
              <a:rPr lang="en-US" sz="1400" dirty="0" err="1"/>
              <a:t>Hhat</a:t>
            </a:r>
            <a:r>
              <a:rPr lang="en-US" sz="1400" dirty="0"/>
              <a:t> instead of true S and H</a:t>
            </a:r>
          </a:p>
          <a:p>
            <a:pPr eaLnBrk="1" hangingPunct="1"/>
            <a:endParaRPr lang="en-US" dirty="0"/>
          </a:p>
          <a:p>
            <a:pPr eaLnBrk="1" hangingPunct="1"/>
            <a:r>
              <a:rPr lang="en-US" dirty="0"/>
              <a:t>Familiar?  I’ve recreated the model that was used to simulate the data</a:t>
            </a:r>
          </a:p>
          <a:p>
            <a:pPr eaLnBrk="1" hangingPunct="1"/>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9B6CE7D-6446-452A-A6A6-585F688529C2}" type="slidenum">
              <a:rPr lang="en-US" sz="1200"/>
              <a:pPr algn="r"/>
              <a:t>97</a:t>
            </a:fld>
            <a:endParaRPr lang="en-US" sz="1200"/>
          </a:p>
        </p:txBody>
      </p:sp>
      <p:sp>
        <p:nvSpPr>
          <p:cNvPr id="364547" name="Rectangle 2"/>
          <p:cNvSpPr>
            <a:spLocks noGrp="1" noRot="1" noChangeAspect="1" noChangeArrowheads="1" noTextEdit="1"/>
          </p:cNvSpPr>
          <p:nvPr>
            <p:ph type="sldImg"/>
          </p:nvPr>
        </p:nvSpPr>
        <p:spPr>
          <a:xfrm>
            <a:off x="1181100" y="693738"/>
            <a:ext cx="4648200" cy="3486150"/>
          </a:xfrm>
          <a:ln/>
        </p:spPr>
      </p:sp>
      <p:sp>
        <p:nvSpPr>
          <p:cNvPr id="36454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And here’s the code to express it</a:t>
            </a:r>
          </a:p>
          <a:p>
            <a:pPr eaLnBrk="1" hangingPunct="1"/>
            <a:endParaRPr lang="en-US" sz="1400" b="1" dirty="0"/>
          </a:p>
          <a:p>
            <a:pPr eaLnBrk="1" hangingPunct="1"/>
            <a:r>
              <a:rPr lang="en-US" sz="1400" b="1" dirty="0"/>
              <a:t>Really, we just added a couple new pieces: </a:t>
            </a:r>
          </a:p>
          <a:p>
            <a:pPr marL="285750" indent="-285750" eaLnBrk="1" hangingPunct="1">
              <a:buFontTx/>
              <a:buChar char="-"/>
            </a:pPr>
            <a:r>
              <a:rPr lang="en-US" sz="1400" b="1" dirty="0"/>
              <a:t>Link between Recruits and </a:t>
            </a:r>
            <a:r>
              <a:rPr lang="en-US" sz="1400" b="1" dirty="0" err="1"/>
              <a:t>Spawners</a:t>
            </a:r>
            <a:endParaRPr lang="en-US" sz="1400" b="1" dirty="0"/>
          </a:p>
          <a:p>
            <a:pPr marL="285750" indent="-285750" eaLnBrk="1" hangingPunct="1">
              <a:buFontTx/>
              <a:buChar char="-"/>
            </a:pPr>
            <a:r>
              <a:rPr lang="en-US" sz="1400" b="1" dirty="0"/>
              <a:t>Measurement error in S and H</a:t>
            </a:r>
          </a:p>
          <a:p>
            <a:pPr marL="285750" indent="-285750" eaLnBrk="1" hangingPunct="1">
              <a:buFontTx/>
              <a:buChar char="-"/>
            </a:pPr>
            <a:endParaRPr lang="en-US" sz="1400" b="1" dirty="0"/>
          </a:p>
          <a:p>
            <a:pPr eaLnBrk="1" hangingPunct="1"/>
            <a:r>
              <a:rPr lang="en-US" sz="1400" dirty="0"/>
              <a:t>Bottom line: </a:t>
            </a:r>
          </a:p>
          <a:p>
            <a:pPr eaLnBrk="1" hangingPunct="1"/>
            <a:r>
              <a:rPr lang="en-US" sz="1400" dirty="0"/>
              <a:t>we’re being</a:t>
            </a:r>
            <a:r>
              <a:rPr lang="en-US" sz="1400" b="1" dirty="0"/>
              <a:t> explicit and realistic about where </a:t>
            </a:r>
            <a:r>
              <a:rPr lang="en-US" sz="1400" dirty="0"/>
              <a:t>the</a:t>
            </a:r>
            <a:r>
              <a:rPr lang="en-US" sz="1400" b="1" dirty="0"/>
              <a:t> data came from</a:t>
            </a:r>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848766C2-693E-4F6E-AD15-DEB6F4E4FE20}" type="slidenum">
              <a:rPr lang="en-US" sz="1200"/>
              <a:pPr algn="r"/>
              <a:t>98</a:t>
            </a:fld>
            <a:endParaRPr lang="en-US" sz="1200"/>
          </a:p>
        </p:txBody>
      </p:sp>
      <p:sp>
        <p:nvSpPr>
          <p:cNvPr id="365571" name="Rectangle 2"/>
          <p:cNvSpPr>
            <a:spLocks noGrp="1" noRot="1" noChangeAspect="1" noChangeArrowheads="1" noTextEdit="1"/>
          </p:cNvSpPr>
          <p:nvPr>
            <p:ph type="sldImg"/>
          </p:nvPr>
        </p:nvSpPr>
        <p:spPr>
          <a:xfrm>
            <a:off x="1181100" y="693738"/>
            <a:ext cx="4648200" cy="3486150"/>
          </a:xfrm>
          <a:ln/>
        </p:spPr>
      </p:sp>
      <p:sp>
        <p:nvSpPr>
          <p:cNvPr id="365572" name="Rectangle 3"/>
          <p:cNvSpPr>
            <a:spLocks noGrp="1" noChangeArrowheads="1"/>
          </p:cNvSpPr>
          <p:nvPr>
            <p:ph type="body" idx="1"/>
          </p:nvPr>
        </p:nvSpPr>
        <p:spPr>
          <a:xfrm>
            <a:off x="934720" y="4416425"/>
            <a:ext cx="5140960" cy="4186238"/>
          </a:xfrm>
          <a:noFill/>
          <a:ln/>
        </p:spPr>
        <p:txBody>
          <a:bodyPr/>
          <a:lstStyle/>
          <a:p>
            <a:pPr eaLnBrk="1" hangingPunct="1"/>
            <a:r>
              <a:rPr lang="en-US" sz="1400" b="1"/>
              <a:t>And as a result</a:t>
            </a:r>
          </a:p>
          <a:p>
            <a:pPr eaLnBrk="1" hangingPunct="1"/>
            <a:endParaRPr lang="en-US" sz="1400" b="1"/>
          </a:p>
          <a:p>
            <a:pPr eaLnBrk="1" hangingPunct="1"/>
            <a:r>
              <a:rPr lang="en-US" sz="1400" b="1"/>
              <a:t>estimates have moved toward true values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Rot="1" noChangeAspect="1" noChangeArrowheads="1" noTextEdit="1"/>
          </p:cNvSpPr>
          <p:nvPr>
            <p:ph type="sldImg"/>
          </p:nvPr>
        </p:nvSpPr>
        <p:spPr>
          <a:xfrm>
            <a:off x="1181100" y="693738"/>
            <a:ext cx="4648200" cy="3486150"/>
          </a:xfrm>
          <a:ln/>
        </p:spPr>
      </p:sp>
      <p:sp>
        <p:nvSpPr>
          <p:cNvPr id="366595" name="Rectangle 3"/>
          <p:cNvSpPr>
            <a:spLocks noGrp="1" noChangeArrowheads="1"/>
          </p:cNvSpPr>
          <p:nvPr>
            <p:ph type="body" idx="1"/>
          </p:nvPr>
        </p:nvSpPr>
        <p:spPr>
          <a:xfrm>
            <a:off x="934720" y="4416425"/>
            <a:ext cx="5140960" cy="4186238"/>
          </a:xfrm>
          <a:noFill/>
          <a:ln/>
        </p:spPr>
        <p:txBody>
          <a:bodyPr/>
          <a:lstStyle/>
          <a:p>
            <a:r>
              <a:rPr lang="en-US" sz="1400" b="1" dirty="0"/>
              <a:t>So here’s a comparison of inferences to </a:t>
            </a:r>
            <a:r>
              <a:rPr lang="en-US" sz="1400" b="1" dirty="0" err="1"/>
              <a:t>Smsy</a:t>
            </a:r>
            <a:r>
              <a:rPr lang="en-US" sz="1400" b="1" dirty="0"/>
              <a:t> (State-Space vs Classical)</a:t>
            </a:r>
          </a:p>
          <a:p>
            <a:endParaRPr lang="en-US" sz="1400" b="1" dirty="0"/>
          </a:p>
          <a:p>
            <a:r>
              <a:rPr lang="en-US" sz="1400" b="1" dirty="0"/>
              <a:t>Blue: State-Space</a:t>
            </a:r>
          </a:p>
          <a:p>
            <a:r>
              <a:rPr lang="en-US" sz="1400" b="1" dirty="0"/>
              <a:t>Red: Classical</a:t>
            </a:r>
          </a:p>
          <a:p>
            <a:r>
              <a:rPr lang="en-US" sz="1400" b="1" dirty="0"/>
              <a:t>Black vertical line: true value of </a:t>
            </a:r>
            <a:r>
              <a:rPr lang="en-US" sz="1400" b="1" dirty="0" err="1"/>
              <a:t>Smsy</a:t>
            </a:r>
            <a:endParaRPr lang="en-US" sz="1400" b="1" dirty="0"/>
          </a:p>
          <a:p>
            <a:endParaRPr lang="en-US" sz="1400" b="1" dirty="0"/>
          </a:p>
          <a:p>
            <a:r>
              <a:rPr lang="en-US" sz="1400" b="1" dirty="0"/>
              <a:t>You’ll notice two things:</a:t>
            </a:r>
          </a:p>
          <a:p>
            <a:pPr marL="285750" indent="-285750">
              <a:buFontTx/>
              <a:buChar char="-"/>
            </a:pPr>
            <a:r>
              <a:rPr lang="en-US" sz="1400" b="1" dirty="0"/>
              <a:t>State-Space distribution moved closer to true value</a:t>
            </a:r>
          </a:p>
          <a:p>
            <a:pPr marL="285750" indent="-285750">
              <a:buFontTx/>
              <a:buChar char="-"/>
            </a:pPr>
            <a:r>
              <a:rPr lang="en-US" sz="1400" b="1" dirty="0"/>
              <a:t>State-Space distribution gives a wider interval</a:t>
            </a:r>
          </a:p>
          <a:p>
            <a:pPr marL="285750" indent="-285750">
              <a:buFontTx/>
              <a:buChar char="-"/>
            </a:pPr>
            <a:endParaRPr lang="en-US" sz="1400" b="1" dirty="0"/>
          </a:p>
          <a:p>
            <a:pPr marL="285750" indent="-285750">
              <a:buFontTx/>
              <a:buChar char="-"/>
            </a:pPr>
            <a:r>
              <a:rPr lang="en-US" sz="1400" b="1" dirty="0"/>
              <a:t>Converse: Classical interval is precise and wrong!</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Rot="1" noChangeAspect="1" noChangeArrowheads="1" noTextEdit="1"/>
          </p:cNvSpPr>
          <p:nvPr>
            <p:ph type="sldImg"/>
          </p:nvPr>
        </p:nvSpPr>
        <p:spPr>
          <a:xfrm>
            <a:off x="1181100" y="693738"/>
            <a:ext cx="4648200" cy="3486150"/>
          </a:xfrm>
          <a:ln/>
        </p:spPr>
      </p:sp>
      <p:sp>
        <p:nvSpPr>
          <p:cNvPr id="367619" name="Rectangle 3"/>
          <p:cNvSpPr>
            <a:spLocks noGrp="1" noChangeArrowheads="1"/>
          </p:cNvSpPr>
          <p:nvPr>
            <p:ph type="body" idx="1"/>
          </p:nvPr>
        </p:nvSpPr>
        <p:spPr>
          <a:xfrm>
            <a:off x="934720" y="4416425"/>
            <a:ext cx="5140960" cy="4186238"/>
          </a:xfrm>
          <a:noFill/>
          <a:ln/>
        </p:spPr>
        <p:txBody>
          <a:bodyPr/>
          <a:lstStyle/>
          <a:p>
            <a:r>
              <a:rPr lang="en-US" sz="1400" b="1" dirty="0"/>
              <a:t>RY profiles differ also- </a:t>
            </a:r>
          </a:p>
          <a:p>
            <a:r>
              <a:rPr lang="en-US" sz="1400" b="1" dirty="0"/>
              <a:t>State-Space would recommend lower EG range</a:t>
            </a:r>
          </a:p>
          <a:p>
            <a:r>
              <a:rPr lang="en-US" sz="1400" b="1" dirty="0"/>
              <a:t>and have less confidence in it</a:t>
            </a:r>
          </a:p>
          <a:p>
            <a:r>
              <a:rPr lang="en-US" sz="1400" dirty="0"/>
              <a:t>[limbs less steep]</a:t>
            </a:r>
          </a:p>
          <a:p>
            <a:endParaRPr lang="en-US" sz="1400" dirty="0"/>
          </a:p>
          <a:p>
            <a:r>
              <a:rPr lang="en-US" sz="1400" b="1" dirty="0"/>
              <a:t>But: more accurate, more honest about information we have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57F5251-66EC-452F-972A-3CFB82A9FE97}" type="slidenum">
              <a:rPr lang="en-US" sz="1200"/>
              <a:pPr algn="r"/>
              <a:t>101</a:t>
            </a:fld>
            <a:endParaRPr lang="en-US" sz="1200"/>
          </a:p>
        </p:txBody>
      </p:sp>
      <p:sp>
        <p:nvSpPr>
          <p:cNvPr id="368643" name="Rectangle 2"/>
          <p:cNvSpPr>
            <a:spLocks noGrp="1" noRot="1" noChangeAspect="1" noChangeArrowheads="1" noTextEdit="1"/>
          </p:cNvSpPr>
          <p:nvPr>
            <p:ph type="sldImg"/>
          </p:nvPr>
        </p:nvSpPr>
        <p:spPr>
          <a:xfrm>
            <a:off x="1181100" y="693738"/>
            <a:ext cx="4648200" cy="3486150"/>
          </a:xfrm>
          <a:ln/>
        </p:spPr>
      </p:sp>
      <p:sp>
        <p:nvSpPr>
          <p:cNvPr id="36864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Here are the results from a meta-simulation (multiple simulated datasets)</a:t>
            </a:r>
          </a:p>
          <a:p>
            <a:pPr eaLnBrk="1" hangingPunct="1"/>
            <a:endParaRPr lang="en-US" sz="1400" b="1" dirty="0"/>
          </a:p>
          <a:p>
            <a:pPr eaLnBrk="1" hangingPunct="1"/>
            <a:r>
              <a:rPr lang="en-US" sz="1400" b="1" dirty="0"/>
              <a:t>For now, just looking at point estimates</a:t>
            </a:r>
          </a:p>
          <a:p>
            <a:pPr eaLnBrk="1" hangingPunct="1"/>
            <a:r>
              <a:rPr lang="en-US" sz="1400" b="1" dirty="0"/>
              <a:t>Red: Classical</a:t>
            </a:r>
          </a:p>
          <a:p>
            <a:pPr eaLnBrk="1" hangingPunct="1"/>
            <a:r>
              <a:rPr lang="en-US" sz="1400" b="1" dirty="0"/>
              <a:t>Blue: State-Space</a:t>
            </a:r>
            <a:endParaRPr lang="en-US" sz="1400" dirty="0"/>
          </a:p>
          <a:p>
            <a:pPr eaLnBrk="1" hangingPunct="1"/>
            <a:endParaRPr lang="en-US" sz="1400" b="1" dirty="0"/>
          </a:p>
          <a:p>
            <a:pPr eaLnBrk="1" hangingPunct="1"/>
            <a:r>
              <a:rPr lang="en-US" sz="1400" b="1" dirty="0"/>
              <a:t>And you’ll notice there’s much less bias in the State-Space estimates</a:t>
            </a:r>
          </a:p>
          <a:p>
            <a:pPr eaLnBrk="1" hangingPunct="1"/>
            <a:r>
              <a:rPr lang="en-US" sz="1400" dirty="0"/>
              <a:t>The </a:t>
            </a:r>
            <a:r>
              <a:rPr lang="en-US" sz="1400" b="1" dirty="0"/>
              <a:t>reason</a:t>
            </a:r>
            <a:r>
              <a:rPr lang="en-US" sz="1400" dirty="0"/>
              <a:t> - the </a:t>
            </a:r>
            <a:r>
              <a:rPr lang="en-US" sz="1400" b="1" dirty="0"/>
              <a:t>model explicitly accounts for the measurement error in S</a:t>
            </a:r>
          </a:p>
          <a:p>
            <a:pPr eaLnBrk="1" hangingPunct="1"/>
            <a:endParaRPr lang="en-US" sz="1400" dirty="0"/>
          </a:p>
          <a:p>
            <a:pPr eaLnBrk="1" hangingPunct="1"/>
            <a:r>
              <a:rPr lang="en-US" sz="1400" dirty="0"/>
              <a:t>Put another way, the </a:t>
            </a:r>
            <a:r>
              <a:rPr lang="en-US" sz="1400" b="1" dirty="0"/>
              <a:t>parameter estimates are in </a:t>
            </a:r>
            <a:r>
              <a:rPr lang="en-US" sz="1400" dirty="0"/>
              <a:t>the</a:t>
            </a:r>
            <a:r>
              <a:rPr lang="en-US" sz="1400" b="1" dirty="0"/>
              <a:t> context of </a:t>
            </a:r>
            <a:r>
              <a:rPr lang="en-US" sz="1400" dirty="0"/>
              <a:t>the</a:t>
            </a:r>
            <a:r>
              <a:rPr lang="en-US" sz="1400" b="1" dirty="0"/>
              <a:t> escapement having been measured with error!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879F239D-F0AB-43B9-91BB-817F262D7D89}" type="datetimeFigureOut">
              <a:rPr lang="en-US"/>
              <a:pPr>
                <a:defRPr/>
              </a:pPr>
              <a:t>10/2/2019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10E88FE7-AFB8-466E-BB55-0870D5CF21F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D50B0AF0-F082-4392-BBE4-40EC3E82B234}" type="datetimeFigureOut">
              <a:rPr lang="en-US"/>
              <a:pPr>
                <a:defRPr/>
              </a:pPr>
              <a:t>10/2/2019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D58657A7-D385-4D27-873D-405CFC54133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101377B-0349-41CC-93D6-FDBD1A493E57}" type="datetimeFigureOut">
              <a:rPr lang="en-US"/>
              <a:pPr>
                <a:defRPr/>
              </a:pPr>
              <a:t>10/2/2019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0C585526-08C8-4F92-9C84-3F728035632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1036E0EB-8B29-4448-A83D-AF35F34C268B}" type="datetimeFigureOut">
              <a:rPr lang="en-US"/>
              <a:pPr>
                <a:defRPr/>
              </a:pPr>
              <a:t>10/2/2019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5" name="Rectangle 6"/>
          <p:cNvSpPr>
            <a:spLocks noGrp="1" noChangeArrowheads="1"/>
          </p:cNvSpPr>
          <p:nvPr>
            <p:ph type="sldNum" sz="quarter" idx="12"/>
          </p:nvPr>
        </p:nvSpPr>
        <p:spPr>
          <a:ln/>
        </p:spPr>
        <p:txBody>
          <a:bodyPr/>
          <a:lstStyle>
            <a:lvl1pPr>
              <a:defRPr/>
            </a:lvl1pPr>
          </a:lstStyle>
          <a:p>
            <a:pPr>
              <a:defRPr/>
            </a:pPr>
            <a:fld id="{0E001D52-A4AB-402B-997B-27580105CB3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0A7504E4-2020-41EC-8611-1F33C415A44C}" type="datetimeFigureOut">
              <a:rPr lang="en-US"/>
              <a:pPr>
                <a:defRPr/>
              </a:pPr>
              <a:t>10/2/2019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1C7AFDD8-7602-448B-9E6E-902A77ABA60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87544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090250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57C36E-C3BF-447D-B715-219CE7B8C987}"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269104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57C36E-C3BF-447D-B715-219CE7B8C987}"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616198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57C36E-C3BF-447D-B715-219CE7B8C987}" type="datetimeFigureOut">
              <a:rPr lang="en-US" smtClean="0"/>
              <a:t>10/2/2019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005643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57C36E-C3BF-447D-B715-219CE7B8C987}" type="datetimeFigureOut">
              <a:rPr lang="en-US" smtClean="0"/>
              <a:t>10/2/2019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76835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4896D2E-5984-4FE3-A950-BABF68B27E5D}" type="datetimeFigureOut">
              <a:rPr lang="en-US"/>
              <a:pPr>
                <a:defRPr/>
              </a:pPr>
              <a:t>10/2/2019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EA22B996-06DD-4E37-AFD5-57EFD2B5E88A}"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7C36E-C3BF-447D-B715-219CE7B8C987}" type="datetimeFigureOut">
              <a:rPr lang="en-US" smtClean="0"/>
              <a:t>10/2/2019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854174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57C36E-C3BF-447D-B715-219CE7B8C987}"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1049452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57C36E-C3BF-447D-B715-219CE7B8C987}"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525968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1515136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329173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67F704B-FDFA-4DBE-B4B8-CD5312823E51}" type="datetimeFigureOut">
              <a:rPr lang="en-US"/>
              <a:pPr>
                <a:defRPr/>
              </a:pPr>
              <a:t>10/2/2019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FDC0CA48-FFAC-4772-B8BF-646647EDB46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F375EE8-7C72-49CD-81CE-E2C203CDE9B9}" type="datetimeFigureOut">
              <a:rPr lang="en-US"/>
              <a:pPr>
                <a:defRPr/>
              </a:pPr>
              <a:t>10/2/2019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7" name="Rectangle 6"/>
          <p:cNvSpPr>
            <a:spLocks noGrp="1" noChangeArrowheads="1"/>
          </p:cNvSpPr>
          <p:nvPr>
            <p:ph type="sldNum" sz="quarter" idx="12"/>
          </p:nvPr>
        </p:nvSpPr>
        <p:spPr>
          <a:ln/>
        </p:spPr>
        <p:txBody>
          <a:bodyPr/>
          <a:lstStyle>
            <a:lvl1pPr>
              <a:defRPr/>
            </a:lvl1pPr>
          </a:lstStyle>
          <a:p>
            <a:pPr>
              <a:defRPr/>
            </a:pPr>
            <a:fld id="{9D7BD8D2-26EB-4687-9146-6957D0CCCFC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EBD308F0-51E1-44B8-B0B6-5F0953740221}" type="datetimeFigureOut">
              <a:rPr lang="en-US"/>
              <a:pPr>
                <a:defRPr/>
              </a:pPr>
              <a:t>10/2/2019</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9" name="Rectangle 6"/>
          <p:cNvSpPr>
            <a:spLocks noGrp="1" noChangeArrowheads="1"/>
          </p:cNvSpPr>
          <p:nvPr>
            <p:ph type="sldNum" sz="quarter" idx="12"/>
          </p:nvPr>
        </p:nvSpPr>
        <p:spPr>
          <a:ln/>
        </p:spPr>
        <p:txBody>
          <a:bodyPr/>
          <a:lstStyle>
            <a:lvl1pPr>
              <a:defRPr/>
            </a:lvl1pPr>
          </a:lstStyle>
          <a:p>
            <a:pPr>
              <a:defRPr/>
            </a:pPr>
            <a:fld id="{6D487F69-7676-4064-8CB4-5B49885EADE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7BF81613-1E16-4331-A546-43300EE62C82}" type="datetimeFigureOut">
              <a:rPr lang="en-US"/>
              <a:pPr>
                <a:defRPr/>
              </a:pPr>
              <a:t>10/2/2019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5" name="Rectangle 6"/>
          <p:cNvSpPr>
            <a:spLocks noGrp="1" noChangeArrowheads="1"/>
          </p:cNvSpPr>
          <p:nvPr>
            <p:ph type="sldNum" sz="quarter" idx="12"/>
          </p:nvPr>
        </p:nvSpPr>
        <p:spPr>
          <a:ln/>
        </p:spPr>
        <p:txBody>
          <a:bodyPr/>
          <a:lstStyle>
            <a:lvl1pPr>
              <a:defRPr/>
            </a:lvl1pPr>
          </a:lstStyle>
          <a:p>
            <a:pPr>
              <a:defRPr/>
            </a:pPr>
            <a:fld id="{FBC22254-8C82-4596-9539-56AF1DDACB4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17BA97F-16E7-4C2D-A71E-B5A2F08D21ED}" type="datetimeFigureOut">
              <a:rPr lang="en-US"/>
              <a:pPr>
                <a:defRPr/>
              </a:pPr>
              <a:t>10/2/2019</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4" name="Rectangle 6"/>
          <p:cNvSpPr>
            <a:spLocks noGrp="1" noChangeArrowheads="1"/>
          </p:cNvSpPr>
          <p:nvPr>
            <p:ph type="sldNum" sz="quarter" idx="12"/>
          </p:nvPr>
        </p:nvSpPr>
        <p:spPr>
          <a:ln/>
        </p:spPr>
        <p:txBody>
          <a:bodyPr/>
          <a:lstStyle>
            <a:lvl1pPr>
              <a:defRPr/>
            </a:lvl1pPr>
          </a:lstStyle>
          <a:p>
            <a:pPr>
              <a:defRPr/>
            </a:pPr>
            <a:fld id="{172CD580-DADA-432E-96BC-24F85C15BB8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666E0ED-506D-409D-B3F1-ADA78126F2BD}" type="datetimeFigureOut">
              <a:rPr lang="en-US"/>
              <a:pPr>
                <a:defRPr/>
              </a:pPr>
              <a:t>10/2/2019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7" name="Rectangle 6"/>
          <p:cNvSpPr>
            <a:spLocks noGrp="1" noChangeArrowheads="1"/>
          </p:cNvSpPr>
          <p:nvPr>
            <p:ph type="sldNum" sz="quarter" idx="12"/>
          </p:nvPr>
        </p:nvSpPr>
        <p:spPr>
          <a:ln/>
        </p:spPr>
        <p:txBody>
          <a:bodyPr/>
          <a:lstStyle>
            <a:lvl1pPr>
              <a:defRPr/>
            </a:lvl1pPr>
          </a:lstStyle>
          <a:p>
            <a:pPr>
              <a:defRPr/>
            </a:pPr>
            <a:fld id="{92C04B9C-5764-4226-A6E3-7AA51AFAA97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DFCF139-2D0A-4456-818A-6CDAAD68BC22}" type="datetimeFigureOut">
              <a:rPr lang="en-US"/>
              <a:pPr>
                <a:defRPr/>
              </a:pPr>
              <a:t>10/2/2019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7" name="Rectangle 6"/>
          <p:cNvSpPr>
            <a:spLocks noGrp="1" noChangeArrowheads="1"/>
          </p:cNvSpPr>
          <p:nvPr>
            <p:ph type="sldNum" sz="quarter" idx="12"/>
          </p:nvPr>
        </p:nvSpPr>
        <p:spPr>
          <a:ln/>
        </p:spPr>
        <p:txBody>
          <a:bodyPr/>
          <a:lstStyle>
            <a:lvl1pPr>
              <a:defRPr/>
            </a:lvl1pPr>
          </a:lstStyle>
          <a:p>
            <a:pPr>
              <a:defRPr/>
            </a:pPr>
            <a:fld id="{BE399E80-3461-4CCC-9B1D-6E59FFF23D8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553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fld id="{FD70C19D-C092-423B-B2FF-2581101CB20F}" type="datetimeFigureOut">
              <a:rPr lang="en-US"/>
              <a:pPr>
                <a:defRPr/>
              </a:pPr>
              <a:t>10/2/2019</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a:t>Stochastic, single-stock models</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D6CAC53-2EFF-43FC-A030-9B9CA6C6421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7C36E-C3BF-447D-B715-219CE7B8C987}" type="datetimeFigureOut">
              <a:rPr lang="en-US" smtClean="0"/>
              <a:t>10/2/2019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C60B7-812F-459C-AAE4-8DD43E5B5A69}" type="slidenum">
              <a:rPr lang="en-US" smtClean="0"/>
              <a:t>‹#›</a:t>
            </a:fld>
            <a:endParaRPr lang="en-US"/>
          </a:p>
        </p:txBody>
      </p:sp>
    </p:spTree>
    <p:extLst>
      <p:ext uri="{BB962C8B-B14F-4D97-AF65-F5344CB8AC3E}">
        <p14:creationId xmlns:p14="http://schemas.microsoft.com/office/powerpoint/2010/main" val="4132216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5.png"/><Relationship Id="rId7"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112.wmf"/><Relationship Id="rId5" Type="http://schemas.openxmlformats.org/officeDocument/2006/relationships/oleObject" Target="../embeddings/oleObject24.bin"/><Relationship Id="rId4" Type="http://schemas.openxmlformats.org/officeDocument/2006/relationships/image" Target="../media/image15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12.wmf"/><Relationship Id="rId5" Type="http://schemas.openxmlformats.org/officeDocument/2006/relationships/oleObject" Target="../embeddings/oleObject25.bin"/><Relationship Id="rId4" Type="http://schemas.openxmlformats.org/officeDocument/2006/relationships/image" Target="../media/image156.png"/></Relationships>
</file>

<file path=ppt/slides/_rels/slide103.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280.png"/><Relationship Id="rId18" Type="http://schemas.openxmlformats.org/officeDocument/2006/relationships/image" Target="../media/image180.png"/><Relationship Id="rId3" Type="http://schemas.openxmlformats.org/officeDocument/2006/relationships/image" Target="../media/image158.jpeg"/><Relationship Id="rId21" Type="http://schemas.openxmlformats.org/officeDocument/2006/relationships/image" Target="../media/image160.png"/><Relationship Id="rId7" Type="http://schemas.openxmlformats.org/officeDocument/2006/relationships/image" Target="../media/image313.png"/><Relationship Id="rId12" Type="http://schemas.openxmlformats.org/officeDocument/2006/relationships/image" Target="../media/image271.png"/><Relationship Id="rId17" Type="http://schemas.openxmlformats.org/officeDocument/2006/relationships/image" Target="../media/image1400.png"/><Relationship Id="rId2" Type="http://schemas.openxmlformats.org/officeDocument/2006/relationships/notesSlide" Target="../notesSlides/notesSlide105.xml"/><Relationship Id="rId16" Type="http://schemas.openxmlformats.org/officeDocument/2006/relationships/image" Target="../media/image1300.png"/><Relationship Id="rId20" Type="http://schemas.openxmlformats.org/officeDocument/2006/relationships/image" Target="../media/image159.emf"/><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260.png"/><Relationship Id="rId5" Type="http://schemas.openxmlformats.org/officeDocument/2006/relationships/image" Target="../media/image310.png"/><Relationship Id="rId15" Type="http://schemas.openxmlformats.org/officeDocument/2006/relationships/image" Target="../media/image242.png"/><Relationship Id="rId10" Type="http://schemas.openxmlformats.org/officeDocument/2006/relationships/image" Target="../media/image1200.png"/><Relationship Id="rId19" Type="http://schemas.openxmlformats.org/officeDocument/2006/relationships/image" Target="../media/image190.png"/><Relationship Id="rId4" Type="http://schemas.openxmlformats.org/officeDocument/2006/relationships/image" Target="../media/image210.png"/><Relationship Id="rId9" Type="http://schemas.openxmlformats.org/officeDocument/2006/relationships/image" Target="../media/image1100.png"/><Relationship Id="rId14" Type="http://schemas.openxmlformats.org/officeDocument/2006/relationships/image" Target="../media/image290.png"/></Relationships>
</file>

<file path=ppt/slides/_rels/slide10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271.png"/><Relationship Id="rId18" Type="http://schemas.openxmlformats.org/officeDocument/2006/relationships/image" Target="../media/image1400.png"/><Relationship Id="rId3" Type="http://schemas.openxmlformats.org/officeDocument/2006/relationships/image" Target="../media/image160.png"/><Relationship Id="rId21" Type="http://schemas.openxmlformats.org/officeDocument/2006/relationships/image" Target="../media/image159.emf"/><Relationship Id="rId7" Type="http://schemas.openxmlformats.org/officeDocument/2006/relationships/image" Target="../media/image320.png"/><Relationship Id="rId12" Type="http://schemas.openxmlformats.org/officeDocument/2006/relationships/image" Target="../media/image260.png"/><Relationship Id="rId17" Type="http://schemas.openxmlformats.org/officeDocument/2006/relationships/image" Target="../media/image1300.png"/><Relationship Id="rId2" Type="http://schemas.openxmlformats.org/officeDocument/2006/relationships/notesSlide" Target="../notesSlides/notesSlide106.xml"/><Relationship Id="rId16" Type="http://schemas.openxmlformats.org/officeDocument/2006/relationships/image" Target="../media/image242.png"/><Relationship Id="rId20"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1200.png"/><Relationship Id="rId5" Type="http://schemas.openxmlformats.org/officeDocument/2006/relationships/image" Target="../media/image210.png"/><Relationship Id="rId15" Type="http://schemas.openxmlformats.org/officeDocument/2006/relationships/image" Target="../media/image290.png"/><Relationship Id="rId10" Type="http://schemas.openxmlformats.org/officeDocument/2006/relationships/image" Target="../media/image1100.png"/><Relationship Id="rId19" Type="http://schemas.openxmlformats.org/officeDocument/2006/relationships/image" Target="../media/image180.png"/><Relationship Id="rId4" Type="http://schemas.openxmlformats.org/officeDocument/2006/relationships/image" Target="../media/image158.jpeg"/><Relationship Id="rId9" Type="http://schemas.openxmlformats.org/officeDocument/2006/relationships/image" Target="../media/image600.png"/><Relationship Id="rId14" Type="http://schemas.openxmlformats.org/officeDocument/2006/relationships/image" Target="../media/image280.png"/></Relationships>
</file>

<file path=ppt/slides/_rels/slide109.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63.e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5.bin"/><Relationship Id="rId3" Type="http://schemas.openxmlformats.org/officeDocument/2006/relationships/notesSlide" Target="../notesSlides/notesSlide12.xml"/><Relationship Id="rId7" Type="http://schemas.openxmlformats.org/officeDocument/2006/relationships/oleObject" Target="../embeddings/oleObject2.bin"/><Relationship Id="rId12" Type="http://schemas.openxmlformats.org/officeDocument/2006/relationships/image" Target="../media/image2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9.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21.wmf"/><Relationship Id="rId4" Type="http://schemas.openxmlformats.org/officeDocument/2006/relationships/image" Target="../media/image24.png"/><Relationship Id="rId9" Type="http://schemas.openxmlformats.org/officeDocument/2006/relationships/oleObject" Target="../embeddings/oleObject3.bin"/><Relationship Id="rId14" Type="http://schemas.openxmlformats.org/officeDocument/2006/relationships/image" Target="../media/image23.w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1.png"/><Relationship Id="rId4" Type="http://schemas.openxmlformats.org/officeDocument/2006/relationships/image" Target="../media/image131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22.wmf"/><Relationship Id="rId3" Type="http://schemas.openxmlformats.org/officeDocument/2006/relationships/notesSlide" Target="../notesSlides/notesSlide20.xml"/><Relationship Id="rId7" Type="http://schemas.openxmlformats.org/officeDocument/2006/relationships/image" Target="../media/image19.wmf"/><Relationship Id="rId12"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bin"/><Relationship Id="rId11" Type="http://schemas.openxmlformats.org/officeDocument/2006/relationships/image" Target="../media/image21.wmf"/><Relationship Id="rId5" Type="http://schemas.openxmlformats.org/officeDocument/2006/relationships/image" Target="../media/image24.png"/><Relationship Id="rId15" Type="http://schemas.openxmlformats.org/officeDocument/2006/relationships/image" Target="../media/image23.wmf"/><Relationship Id="rId10" Type="http://schemas.openxmlformats.org/officeDocument/2006/relationships/oleObject" Target="../embeddings/oleObject3.bin"/><Relationship Id="rId4" Type="http://schemas.openxmlformats.org/officeDocument/2006/relationships/image" Target="../media/image36.png"/><Relationship Id="rId9" Type="http://schemas.openxmlformats.org/officeDocument/2006/relationships/image" Target="../media/image20.wmf"/><Relationship Id="rId1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23.xml"/><Relationship Id="rId7" Type="http://schemas.openxmlformats.org/officeDocument/2006/relationships/image" Target="../media/image45.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5.png"/><Relationship Id="rId3" Type="http://schemas.openxmlformats.org/officeDocument/2006/relationships/notesSlide" Target="../notesSlides/notesSlide26.xml"/><Relationship Id="rId7" Type="http://schemas.openxmlformats.org/officeDocument/2006/relationships/image" Target="../media/image52.png"/><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7.png"/><Relationship Id="rId11" Type="http://schemas.openxmlformats.org/officeDocument/2006/relationships/image" Target="../media/image49.wmf"/><Relationship Id="rId5" Type="http://schemas.openxmlformats.org/officeDocument/2006/relationships/image" Target="../media/image51.emf"/><Relationship Id="rId10" Type="http://schemas.openxmlformats.org/officeDocument/2006/relationships/oleObject" Target="../embeddings/oleObject7.bin"/><Relationship Id="rId4" Type="http://schemas.openxmlformats.org/officeDocument/2006/relationships/image" Target="../media/image50.emf"/><Relationship Id="rId9" Type="http://schemas.openxmlformats.org/officeDocument/2006/relationships/image" Target="../media/image54.emf"/><Relationship Id="rId1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3.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9.gif"/></Relationships>
</file>

<file path=ppt/slides/_rels/slide3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5.wmf"/><Relationship Id="rId4" Type="http://schemas.openxmlformats.org/officeDocument/2006/relationships/image" Target="../media/image64.wmf"/></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6.emf"/><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67.emf"/><Relationship Id="rId5" Type="http://schemas.openxmlformats.org/officeDocument/2006/relationships/image" Target="../media/image51.emf"/><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51.emf"/><Relationship Id="rId7" Type="http://schemas.openxmlformats.org/officeDocument/2006/relationships/image" Target="../media/image72.w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5.png"/></Relationships>
</file>

<file path=ppt/slides/_rels/slide40.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5.wmf"/><Relationship Id="rId7" Type="http://schemas.openxmlformats.org/officeDocument/2006/relationships/image" Target="../media/image79.w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8.wmf"/><Relationship Id="rId5" Type="http://schemas.openxmlformats.org/officeDocument/2006/relationships/image" Target="../media/image77.wmf"/><Relationship Id="rId10" Type="http://schemas.openxmlformats.org/officeDocument/2006/relationships/image" Target="../media/image82.wmf"/><Relationship Id="rId4" Type="http://schemas.openxmlformats.org/officeDocument/2006/relationships/image" Target="../media/image76.wmf"/><Relationship Id="rId9" Type="http://schemas.openxmlformats.org/officeDocument/2006/relationships/image" Target="../media/image81.wmf"/></Relationships>
</file>

<file path=ppt/slides/_rels/slide42.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96.wmf"/><Relationship Id="rId4"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97.wmf"/><Relationship Id="rId4" Type="http://schemas.openxmlformats.org/officeDocument/2006/relationships/oleObject" Target="../embeddings/oleObject10.bin"/></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3.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07.wmf"/><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108.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110.wmf"/><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62.xml"/><Relationship Id="rId7"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114.png"/><Relationship Id="rId4" Type="http://schemas.openxmlformats.org/officeDocument/2006/relationships/image" Target="../media/image107.wmf"/><Relationship Id="rId9" Type="http://schemas.openxmlformats.org/officeDocument/2006/relationships/image" Target="../media/image112.wmf"/></Relationships>
</file>

<file path=ppt/slides/_rels/slide63.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37.wmf"/><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notesSlide" Target="../notesSlides/notesSlide66.xml"/><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67.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notesSlide" Target="../notesSlides/notesSlide67.xml"/><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slides/_rels/slide68.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notesSlide" Target="../notesSlides/notesSlide68.xml"/><Relationship Id="rId7" Type="http://schemas.openxmlformats.org/officeDocument/2006/relationships/image" Target="../media/image124.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126.emf"/><Relationship Id="rId4" Type="http://schemas.openxmlformats.org/officeDocument/2006/relationships/image" Target="../media/image125.emf"/></Relationships>
</file>

<file path=ppt/slides/_rels/slide6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5.emf"/></Relationships>
</file>

<file path=ppt/slides/_rels/slide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png"/><Relationship Id="rId7"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74.xml"/><Relationship Id="rId7" Type="http://schemas.openxmlformats.org/officeDocument/2006/relationships/image" Target="../media/image131.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130.wmf"/><Relationship Id="rId4" Type="http://schemas.openxmlformats.org/officeDocument/2006/relationships/oleObject" Target="../embeddings/oleObject18.bin"/><Relationship Id="rId9" Type="http://schemas.openxmlformats.org/officeDocument/2006/relationships/image" Target="../media/image132.wmf"/></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37.png"/><Relationship Id="rId5" Type="http://schemas.openxmlformats.org/officeDocument/2006/relationships/image" Target="../media/image136.wmf"/><Relationship Id="rId4" Type="http://schemas.openxmlformats.org/officeDocument/2006/relationships/oleObject" Target="../embeddings/oleObject21.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png"/><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5.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7.png"/><Relationship Id="rId4" Type="http://schemas.openxmlformats.org/officeDocument/2006/relationships/image" Target="../media/image116.png"/></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144.emf"/><Relationship Id="rId4" Type="http://schemas.openxmlformats.org/officeDocument/2006/relationships/oleObject" Target="../embeddings/oleObject22.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45.wmf"/><Relationship Id="rId5" Type="http://schemas.openxmlformats.org/officeDocument/2006/relationships/oleObject" Target="../embeddings/oleObject23.bin"/><Relationship Id="rId4" Type="http://schemas.openxmlformats.org/officeDocument/2006/relationships/image" Target="../media/image146.emf"/></Relationships>
</file>

<file path=ppt/slides/_rels/slide9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49.wmf"/><Relationship Id="rId4" Type="http://schemas.openxmlformats.org/officeDocument/2006/relationships/image" Target="../media/image148.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52.emf"/><Relationship Id="rId4" Type="http://schemas.openxmlformats.org/officeDocument/2006/relationships/image" Target="../media/image151.emf"/></Relationships>
</file>

<file path=ppt/slides/_rels/slide98.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1</a:t>
            </a:fld>
            <a:endParaRPr lang="en-US" sz="1400" dirty="0"/>
          </a:p>
        </p:txBody>
      </p:sp>
      <p:sp>
        <p:nvSpPr>
          <p:cNvPr id="110595"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10596"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10597"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10598" name="Text Box 5"/>
          <p:cNvSpPr txBox="1">
            <a:spLocks noChangeArrowheads="1"/>
          </p:cNvSpPr>
          <p:nvPr/>
        </p:nvSpPr>
        <p:spPr bwMode="auto">
          <a:xfrm>
            <a:off x="990600" y="3395663"/>
            <a:ext cx="5194300" cy="2227262"/>
          </a:xfrm>
          <a:prstGeom prst="rect">
            <a:avLst/>
          </a:prstGeom>
          <a:noFill/>
          <a:ln w="9525">
            <a:noFill/>
            <a:miter lim="800000"/>
            <a:headEnd/>
            <a:tailEnd/>
          </a:ln>
        </p:spPr>
        <p:txBody>
          <a:bodyPr wrap="none">
            <a:spAutoFit/>
          </a:bodyPr>
          <a:lstStyle/>
          <a:p>
            <a:pPr>
              <a:buFontTx/>
              <a:buChar char="-"/>
            </a:pPr>
            <a:r>
              <a:rPr lang="en-US" sz="2800" dirty="0">
                <a:solidFill>
                  <a:schemeClr val="accent2"/>
                </a:solidFill>
              </a:rPr>
              <a:t>Ricker Stock-Recruit Relationship</a:t>
            </a:r>
          </a:p>
          <a:p>
            <a:pPr>
              <a:buFontTx/>
              <a:buChar char="-"/>
            </a:pPr>
            <a:r>
              <a:rPr lang="en-US" sz="2800" dirty="0"/>
              <a:t>Classic Ricker Estimation</a:t>
            </a:r>
          </a:p>
          <a:p>
            <a:pPr>
              <a:buFontTx/>
              <a:buChar char="-"/>
            </a:pPr>
            <a:r>
              <a:rPr lang="en-US" sz="2800" dirty="0"/>
              <a:t>Lab: Estimation and Uncertainty</a:t>
            </a:r>
          </a:p>
          <a:p>
            <a:pPr>
              <a:buFontTx/>
              <a:buChar char="-"/>
            </a:pPr>
            <a:r>
              <a:rPr lang="en-US" sz="2800" dirty="0"/>
              <a:t>Problems and Special Issues</a:t>
            </a:r>
          </a:p>
          <a:p>
            <a:pPr>
              <a:buFontTx/>
              <a:buChar char="-"/>
            </a:pPr>
            <a:r>
              <a:rPr lang="en-US" sz="2800" dirty="0"/>
              <a:t>Bayesian State-Space 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82C2ED-78F7-43DC-96CC-8F2CCD2C11E9}"/>
              </a:ext>
            </a:extLst>
          </p:cNvPr>
          <p:cNvPicPr>
            <a:picLocks noChangeAspect="1"/>
          </p:cNvPicPr>
          <p:nvPr/>
        </p:nvPicPr>
        <p:blipFill>
          <a:blip r:embed="rId3"/>
          <a:stretch>
            <a:fillRect/>
          </a:stretch>
        </p:blipFill>
        <p:spPr>
          <a:xfrm>
            <a:off x="3382039" y="0"/>
            <a:ext cx="4572396" cy="2438611"/>
          </a:xfrm>
          <a:prstGeom prst="rect">
            <a:avLst/>
          </a:prstGeom>
        </p:spPr>
      </p:pic>
      <p:pic>
        <p:nvPicPr>
          <p:cNvPr id="3" name="Picture 2">
            <a:extLst>
              <a:ext uri="{FF2B5EF4-FFF2-40B4-BE49-F238E27FC236}">
                <a16:creationId xmlns:a16="http://schemas.microsoft.com/office/drawing/2014/main" id="{8C834650-A5B7-4A26-AB6C-8CFDE8A9D420}"/>
              </a:ext>
            </a:extLst>
          </p:cNvPr>
          <p:cNvPicPr>
            <a:picLocks noChangeAspect="1"/>
          </p:cNvPicPr>
          <p:nvPr/>
        </p:nvPicPr>
        <p:blipFill>
          <a:blip r:embed="rId4"/>
          <a:stretch>
            <a:fillRect/>
          </a:stretch>
        </p:blipFill>
        <p:spPr>
          <a:xfrm>
            <a:off x="3380267" y="2209589"/>
            <a:ext cx="4572396" cy="2438611"/>
          </a:xfrm>
          <a:prstGeom prst="rect">
            <a:avLst/>
          </a:prstGeom>
        </p:spPr>
      </p:pic>
      <p:pic>
        <p:nvPicPr>
          <p:cNvPr id="7" name="Picture 6">
            <a:extLst>
              <a:ext uri="{FF2B5EF4-FFF2-40B4-BE49-F238E27FC236}">
                <a16:creationId xmlns:a16="http://schemas.microsoft.com/office/drawing/2014/main" id="{7D500135-78C8-4584-8D5A-1B1D02A53DF5}"/>
              </a:ext>
            </a:extLst>
          </p:cNvPr>
          <p:cNvPicPr>
            <a:picLocks noChangeAspect="1"/>
          </p:cNvPicPr>
          <p:nvPr/>
        </p:nvPicPr>
        <p:blipFill>
          <a:blip r:embed="rId5"/>
          <a:stretch>
            <a:fillRect/>
          </a:stretch>
        </p:blipFill>
        <p:spPr>
          <a:xfrm>
            <a:off x="3374999" y="4343611"/>
            <a:ext cx="4572396" cy="2438611"/>
          </a:xfrm>
          <a:prstGeom prst="rect">
            <a:avLst/>
          </a:prstGeom>
        </p:spPr>
      </p:pic>
      <p:sp>
        <p:nvSpPr>
          <p:cNvPr id="29700" name="Slide Number Placeholder 3"/>
          <p:cNvSpPr txBox="1">
            <a:spLocks noGrp="1"/>
          </p:cNvSpPr>
          <p:nvPr/>
        </p:nvSpPr>
        <p:spPr bwMode="auto">
          <a:xfrm>
            <a:off x="5376238" y="6248400"/>
            <a:ext cx="1905000" cy="457200"/>
          </a:xfrm>
          <a:prstGeom prst="rect">
            <a:avLst/>
          </a:prstGeom>
          <a:noFill/>
          <a:ln w="9525">
            <a:noFill/>
            <a:miter lim="800000"/>
            <a:headEnd/>
            <a:tailEnd/>
          </a:ln>
        </p:spPr>
        <p:txBody>
          <a:bodyPr/>
          <a:lstStyle/>
          <a:p>
            <a:pPr algn="r"/>
            <a:fld id="{C4557F82-0C6D-4A69-ACF6-F371570B5EF1}" type="slidenum">
              <a:rPr lang="en-US" sz="1400"/>
              <a:pPr algn="r"/>
              <a:t>10</a:t>
            </a:fld>
            <a:endParaRPr lang="en-US" sz="1400"/>
          </a:p>
        </p:txBody>
      </p:sp>
      <mc:AlternateContent xmlns:mc="http://schemas.openxmlformats.org/markup-compatibility/2006" xmlns:a14="http://schemas.microsoft.com/office/drawing/2010/main">
        <mc:Choice Requires="a14">
          <p:sp>
            <p:nvSpPr>
              <p:cNvPr id="29698" name="Object 7"/>
              <p:cNvSpPr txBox="1"/>
              <p:nvPr/>
            </p:nvSpPr>
            <p:spPr bwMode="auto">
              <a:xfrm>
                <a:off x="1019839"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019839" y="1246459"/>
                <a:ext cx="2362200" cy="457200"/>
              </a:xfrm>
              <a:prstGeom prst="rect">
                <a:avLst/>
              </a:prstGeom>
              <a:blipFill>
                <a:blip r:embed="rId6"/>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1248439"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1248439" y="2916684"/>
                <a:ext cx="1905000" cy="457200"/>
              </a:xfrm>
              <a:prstGeom prst="rect">
                <a:avLst/>
              </a:prstGeom>
              <a:blipFill>
                <a:blip r:embed="rId7"/>
                <a:stretch>
                  <a:fillRect l="-14103" t="-110667" b="-16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533400" y="4781524"/>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533400" y="4781524"/>
                <a:ext cx="2637760" cy="457200"/>
              </a:xfrm>
              <a:prstGeom prst="rect">
                <a:avLst/>
              </a:prstGeom>
              <a:blipFill>
                <a:blip r:embed="rId8"/>
                <a:stretch>
                  <a:fillRect l="-1620" t="-92000" b="-98667"/>
                </a:stretch>
              </a:blipFill>
              <a:ln>
                <a:noFill/>
              </a:ln>
            </p:spPr>
            <p:txBody>
              <a:bodyPr/>
              <a:lstStyle/>
              <a:p>
                <a:r>
                  <a:rPr lang="en-US">
                    <a:noFill/>
                  </a:rPr>
                  <a:t> </a:t>
                </a:r>
              </a:p>
            </p:txBody>
          </p:sp>
        </mc:Fallback>
      </mc:AlternateContent>
      <p:sp>
        <p:nvSpPr>
          <p:cNvPr id="29699" name="Footer Placeholder 2"/>
          <p:cNvSpPr txBox="1">
            <a:spLocks noGrp="1"/>
          </p:cNvSpPr>
          <p:nvPr/>
        </p:nvSpPr>
        <p:spPr bwMode="auto">
          <a:xfrm>
            <a:off x="1752600" y="6553200"/>
            <a:ext cx="3733800" cy="304800"/>
          </a:xfrm>
          <a:prstGeom prst="rect">
            <a:avLst/>
          </a:prstGeom>
          <a:noFill/>
          <a:ln w="9525">
            <a:noFill/>
            <a:miter lim="800000"/>
            <a:headEnd/>
            <a:tailEnd/>
          </a:ln>
        </p:spPr>
        <p:txBody>
          <a:bodyPr/>
          <a:lstStyle/>
          <a:p>
            <a:pPr algn="ctr"/>
            <a:r>
              <a:rPr lang="en-US" sz="1400" dirty="0"/>
              <a:t>SRA - Ricker S-R Relationship - parameters (9)</a:t>
            </a:r>
          </a:p>
        </p:txBody>
      </p:sp>
      <p:cxnSp>
        <p:nvCxnSpPr>
          <p:cNvPr id="8" name="Straight Arrow Connector 7">
            <a:extLst>
              <a:ext uri="{FF2B5EF4-FFF2-40B4-BE49-F238E27FC236}">
                <a16:creationId xmlns:a16="http://schemas.microsoft.com/office/drawing/2014/main" id="{3B154948-0633-49CC-AE54-9CFAA041E8F8}"/>
              </a:ext>
            </a:extLst>
          </p:cNvPr>
          <p:cNvCxnSpPr>
            <a:cxnSpLocks/>
          </p:cNvCxnSpPr>
          <p:nvPr/>
        </p:nvCxnSpPr>
        <p:spPr>
          <a:xfrm flipH="1">
            <a:off x="5638800" y="228600"/>
            <a:ext cx="685800" cy="13716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39C83D-2C8D-459D-AF00-F27AFCBC685B}"/>
              </a:ext>
            </a:extLst>
          </p:cNvPr>
          <p:cNvSpPr txBox="1"/>
          <p:nvPr/>
        </p:nvSpPr>
        <p:spPr>
          <a:xfrm>
            <a:off x="6553200" y="375201"/>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β</a:t>
            </a:r>
            <a:endParaRPr lang="en-US" sz="1800" b="1" dirty="0"/>
          </a:p>
          <a:p>
            <a:r>
              <a:rPr lang="el-GR" sz="1800" dirty="0"/>
              <a:t>α</a:t>
            </a:r>
            <a:r>
              <a:rPr lang="en-US" sz="1800" dirty="0"/>
              <a:t> held constant</a:t>
            </a:r>
          </a:p>
        </p:txBody>
      </p:sp>
      <p:cxnSp>
        <p:nvCxnSpPr>
          <p:cNvPr id="26" name="Straight Arrow Connector 25">
            <a:extLst>
              <a:ext uri="{FF2B5EF4-FFF2-40B4-BE49-F238E27FC236}">
                <a16:creationId xmlns:a16="http://schemas.microsoft.com/office/drawing/2014/main" id="{9923E622-8AD8-4793-BA37-7FB404992529}"/>
              </a:ext>
            </a:extLst>
          </p:cNvPr>
          <p:cNvCxnSpPr>
            <a:cxnSpLocks/>
          </p:cNvCxnSpPr>
          <p:nvPr/>
        </p:nvCxnSpPr>
        <p:spPr>
          <a:xfrm flipH="1">
            <a:off x="4876800" y="3185122"/>
            <a:ext cx="381000" cy="6248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722EE95-D82C-4041-88EB-32DAAFF7449D}"/>
              </a:ext>
            </a:extLst>
          </p:cNvPr>
          <p:cNvCxnSpPr>
            <a:cxnSpLocks/>
          </p:cNvCxnSpPr>
          <p:nvPr/>
        </p:nvCxnSpPr>
        <p:spPr>
          <a:xfrm flipH="1">
            <a:off x="5638800" y="4876801"/>
            <a:ext cx="609600" cy="99059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0D4FFD-070B-44C1-AE8E-AA473B0139C4}"/>
              </a:ext>
            </a:extLst>
          </p:cNvPr>
          <p:cNvSpPr txBox="1"/>
          <p:nvPr/>
        </p:nvSpPr>
        <p:spPr>
          <a:xfrm>
            <a:off x="6553200" y="2606649"/>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β</a:t>
            </a:r>
            <a:endParaRPr lang="en-US" sz="1800" b="1" dirty="0"/>
          </a:p>
          <a:p>
            <a:r>
              <a:rPr lang="el-GR" sz="1800" dirty="0"/>
              <a:t>α</a:t>
            </a:r>
            <a:r>
              <a:rPr lang="en-US" sz="1800" dirty="0"/>
              <a:t> held constant</a:t>
            </a:r>
          </a:p>
        </p:txBody>
      </p:sp>
      <p:sp>
        <p:nvSpPr>
          <p:cNvPr id="33" name="TextBox 32">
            <a:extLst>
              <a:ext uri="{FF2B5EF4-FFF2-40B4-BE49-F238E27FC236}">
                <a16:creationId xmlns:a16="http://schemas.microsoft.com/office/drawing/2014/main" id="{B45F194C-9357-44F6-A9B0-D53CDB519654}"/>
              </a:ext>
            </a:extLst>
          </p:cNvPr>
          <p:cNvSpPr txBox="1"/>
          <p:nvPr/>
        </p:nvSpPr>
        <p:spPr>
          <a:xfrm>
            <a:off x="6553200" y="4648200"/>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β</a:t>
            </a:r>
            <a:endParaRPr lang="en-US" sz="1800" b="1" dirty="0"/>
          </a:p>
          <a:p>
            <a:r>
              <a:rPr lang="el-GR" sz="1800" dirty="0"/>
              <a:t>α</a:t>
            </a:r>
            <a:r>
              <a:rPr lang="en-US" sz="1800" dirty="0"/>
              <a:t> held constant</a:t>
            </a:r>
          </a:p>
        </p:txBody>
      </p:sp>
      <p:sp>
        <p:nvSpPr>
          <p:cNvPr id="17" name="Rectangle 2">
            <a:extLst>
              <a:ext uri="{FF2B5EF4-FFF2-40B4-BE49-F238E27FC236}">
                <a16:creationId xmlns:a16="http://schemas.microsoft.com/office/drawing/2014/main" id="{2C86DAB0-40BF-4CAE-8ECD-36BF8A184566}"/>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8" name="TextBox 17">
            <a:extLst>
              <a:ext uri="{FF2B5EF4-FFF2-40B4-BE49-F238E27FC236}">
                <a16:creationId xmlns:a16="http://schemas.microsoft.com/office/drawing/2014/main" id="{0373E3B2-6270-4EE2-8A29-F94926F00AB0}"/>
              </a:ext>
            </a:extLst>
          </p:cNvPr>
          <p:cNvSpPr txBox="1"/>
          <p:nvPr/>
        </p:nvSpPr>
        <p:spPr>
          <a:xfrm>
            <a:off x="5496385" y="6477000"/>
            <a:ext cx="904415" cy="400110"/>
          </a:xfrm>
          <a:prstGeom prst="rect">
            <a:avLst/>
          </a:prstGeom>
          <a:solidFill>
            <a:schemeClr val="bg1"/>
          </a:solidFill>
        </p:spPr>
        <p:txBody>
          <a:bodyPr wrap="none" rtlCol="0">
            <a:spAutoFit/>
          </a:bodyPr>
          <a:lstStyle/>
          <a:p>
            <a:r>
              <a:rPr lang="en-US" sz="2000" b="1" dirty="0"/>
              <a:t>     S    </a:t>
            </a:r>
          </a:p>
        </p:txBody>
      </p:sp>
      <p:sp>
        <p:nvSpPr>
          <p:cNvPr id="19" name="TextBox 18">
            <a:extLst>
              <a:ext uri="{FF2B5EF4-FFF2-40B4-BE49-F238E27FC236}">
                <a16:creationId xmlns:a16="http://schemas.microsoft.com/office/drawing/2014/main" id="{346F8137-5D2E-4623-A9BD-D7FEAB3A3F9C}"/>
              </a:ext>
            </a:extLst>
          </p:cNvPr>
          <p:cNvSpPr txBox="1"/>
          <p:nvPr/>
        </p:nvSpPr>
        <p:spPr>
          <a:xfrm rot="16200000">
            <a:off x="2890639" y="771034"/>
            <a:ext cx="1099981" cy="461665"/>
          </a:xfrm>
          <a:prstGeom prst="rect">
            <a:avLst/>
          </a:prstGeom>
          <a:solidFill>
            <a:schemeClr val="bg1"/>
          </a:solidFill>
        </p:spPr>
        <p:txBody>
          <a:bodyPr wrap="none" rtlCol="0">
            <a:spAutoFit/>
          </a:bodyPr>
          <a:lstStyle/>
          <a:p>
            <a:r>
              <a:rPr lang="en-US" b="1" dirty="0"/>
              <a:t>     R    </a:t>
            </a:r>
          </a:p>
        </p:txBody>
      </p:sp>
      <p:sp>
        <p:nvSpPr>
          <p:cNvPr id="20" name="TextBox 19">
            <a:extLst>
              <a:ext uri="{FF2B5EF4-FFF2-40B4-BE49-F238E27FC236}">
                <a16:creationId xmlns:a16="http://schemas.microsoft.com/office/drawing/2014/main" id="{06155ECF-F20C-40DD-959A-AAB5E21F47C6}"/>
              </a:ext>
            </a:extLst>
          </p:cNvPr>
          <p:cNvSpPr txBox="1"/>
          <p:nvPr/>
        </p:nvSpPr>
        <p:spPr>
          <a:xfrm rot="16200000">
            <a:off x="2756129" y="2998372"/>
            <a:ext cx="1356462" cy="461665"/>
          </a:xfrm>
          <a:prstGeom prst="rect">
            <a:avLst/>
          </a:prstGeom>
          <a:solidFill>
            <a:schemeClr val="bg1"/>
          </a:solidFill>
        </p:spPr>
        <p:txBody>
          <a:bodyPr wrap="none" rtlCol="0">
            <a:spAutoFit/>
          </a:bodyPr>
          <a:lstStyle/>
          <a:p>
            <a:r>
              <a:rPr lang="en-US" b="1" dirty="0"/>
              <a:t>     R/S    </a:t>
            </a:r>
          </a:p>
        </p:txBody>
      </p:sp>
      <p:sp>
        <p:nvSpPr>
          <p:cNvPr id="21" name="TextBox 20">
            <a:extLst>
              <a:ext uri="{FF2B5EF4-FFF2-40B4-BE49-F238E27FC236}">
                <a16:creationId xmlns:a16="http://schemas.microsoft.com/office/drawing/2014/main" id="{34799547-2187-4DBC-BCF9-445F442482E7}"/>
              </a:ext>
            </a:extLst>
          </p:cNvPr>
          <p:cNvSpPr txBox="1"/>
          <p:nvPr/>
        </p:nvSpPr>
        <p:spPr>
          <a:xfrm rot="16200000">
            <a:off x="2532488" y="5191043"/>
            <a:ext cx="1818126" cy="461665"/>
          </a:xfrm>
          <a:prstGeom prst="rect">
            <a:avLst/>
          </a:prstGeom>
          <a:solidFill>
            <a:schemeClr val="bg1"/>
          </a:solidFill>
        </p:spPr>
        <p:txBody>
          <a:bodyPr wrap="none" rtlCol="0">
            <a:spAutoFit/>
          </a:bodyPr>
          <a:lstStyle/>
          <a:p>
            <a:r>
              <a:rPr lang="en-US" b="1" dirty="0"/>
              <a:t>     ln(R/S)    </a:t>
            </a:r>
          </a:p>
        </p:txBody>
      </p:sp>
      <p:sp>
        <p:nvSpPr>
          <p:cNvPr id="22" name="Slide Number Placeholder 3">
            <a:extLst>
              <a:ext uri="{FF2B5EF4-FFF2-40B4-BE49-F238E27FC236}">
                <a16:creationId xmlns:a16="http://schemas.microsoft.com/office/drawing/2014/main" id="{C4D71FBE-E4E2-4D2B-91C1-A5CE275DFA77}"/>
              </a:ext>
            </a:extLst>
          </p:cNvPr>
          <p:cNvSpPr txBox="1">
            <a:spLocks noGrp="1"/>
          </p:cNvSpPr>
          <p:nvPr/>
        </p:nvSpPr>
        <p:spPr bwMode="auto">
          <a:xfrm>
            <a:off x="6858000" y="6400800"/>
            <a:ext cx="1905000" cy="457200"/>
          </a:xfrm>
          <a:prstGeom prst="rect">
            <a:avLst/>
          </a:prstGeom>
          <a:noFill/>
          <a:ln w="9525">
            <a:noFill/>
            <a:miter lim="800000"/>
            <a:headEnd/>
            <a:tailEnd/>
          </a:ln>
        </p:spPr>
        <p:txBody>
          <a:bodyPr/>
          <a:lstStyle/>
          <a:p>
            <a:pPr algn="r"/>
            <a:fld id="{C4557F82-0C6D-4A69-ACF6-F371570B5EF1}" type="slidenum">
              <a:rPr lang="en-US" sz="1400"/>
              <a:pPr algn="r"/>
              <a:t>10</a:t>
            </a:fld>
            <a:endParaRPr lang="en-US" sz="1400"/>
          </a:p>
        </p:txBody>
      </p:sp>
    </p:spTree>
    <p:extLst>
      <p:ext uri="{BB962C8B-B14F-4D97-AF65-F5344CB8AC3E}">
        <p14:creationId xmlns:p14="http://schemas.microsoft.com/office/powerpoint/2010/main" val="41099553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3" cstate="print"/>
          <a:srcRect b="15453"/>
          <a:stretch>
            <a:fillRect/>
          </a:stretch>
        </p:blipFill>
        <p:spPr bwMode="auto">
          <a:xfrm>
            <a:off x="304800" y="1447800"/>
            <a:ext cx="8534400" cy="4125913"/>
          </a:xfrm>
          <a:prstGeom prst="rect">
            <a:avLst/>
          </a:prstGeom>
          <a:noFill/>
          <a:ln w="9525">
            <a:noFill/>
            <a:miter lim="800000"/>
            <a:headEnd/>
            <a:tailEnd/>
          </a:ln>
        </p:spPr>
      </p:pic>
      <p:sp>
        <p:nvSpPr>
          <p:cNvPr id="175107" name="Rectangle 3"/>
          <p:cNvSpPr>
            <a:spLocks noGrp="1" noChangeArrowheads="1"/>
          </p:cNvSpPr>
          <p:nvPr>
            <p:ph type="title"/>
          </p:nvPr>
        </p:nvSpPr>
        <p:spPr>
          <a:xfrm>
            <a:off x="685800" y="304800"/>
            <a:ext cx="7772400" cy="1219200"/>
          </a:xfrm>
          <a:noFill/>
        </p:spPr>
        <p:txBody>
          <a:bodyPr/>
          <a:lstStyle/>
          <a:p>
            <a:r>
              <a:rPr lang="en-US"/>
              <a:t>Typical Result</a:t>
            </a:r>
            <a:br>
              <a:rPr lang="en-US"/>
            </a:br>
            <a:r>
              <a:rPr lang="en-US"/>
              <a:t>Relative Yield Profiles</a:t>
            </a:r>
          </a:p>
        </p:txBody>
      </p:sp>
      <p:sp>
        <p:nvSpPr>
          <p:cNvPr id="175108" name="Rectangle 4"/>
          <p:cNvSpPr>
            <a:spLocks noChangeArrowheads="1"/>
          </p:cNvSpPr>
          <p:nvPr/>
        </p:nvSpPr>
        <p:spPr bwMode="auto">
          <a:xfrm>
            <a:off x="2438400" y="5638800"/>
            <a:ext cx="4800600" cy="609600"/>
          </a:xfrm>
          <a:prstGeom prst="rect">
            <a:avLst/>
          </a:prstGeom>
          <a:noFill/>
          <a:ln w="9525">
            <a:noFill/>
            <a:miter lim="800000"/>
            <a:headEnd/>
            <a:tailEnd/>
          </a:ln>
        </p:spPr>
        <p:txBody>
          <a:bodyPr anchor="ctr"/>
          <a:lstStyle/>
          <a:p>
            <a:pPr algn="ctr" eaLnBrk="0" hangingPunct="0"/>
            <a:r>
              <a:rPr lang="en-US" sz="4000" dirty="0">
                <a:solidFill>
                  <a:srgbClr val="0000FF"/>
                </a:solidFill>
              </a:rPr>
              <a:t>State-Space  </a:t>
            </a:r>
            <a:r>
              <a:rPr lang="en-US" sz="4000" dirty="0">
                <a:solidFill>
                  <a:srgbClr val="FF0000"/>
                </a:solidFill>
              </a:rPr>
              <a:t>Classical</a:t>
            </a:r>
            <a:r>
              <a:rPr lang="en-US" sz="4000" dirty="0">
                <a:solidFill>
                  <a:schemeClr val="tx2"/>
                </a:solidFill>
              </a:rPr>
              <a:t> </a:t>
            </a:r>
          </a:p>
        </p:txBody>
      </p:sp>
      <p:sp>
        <p:nvSpPr>
          <p:cNvPr id="17510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33DD05E-1951-42B4-B71A-5D87150C1E86}" type="slidenum">
              <a:rPr lang="en-US" sz="1400"/>
              <a:pPr algn="r"/>
              <a:t>100</a:t>
            </a:fld>
            <a:endParaRPr lang="en-US" sz="1400"/>
          </a:p>
        </p:txBody>
      </p:sp>
      <p:sp>
        <p:nvSpPr>
          <p:cNvPr id="7" name="Footer Placeholder 2">
            <a:extLst>
              <a:ext uri="{FF2B5EF4-FFF2-40B4-BE49-F238E27FC236}">
                <a16:creationId xmlns:a16="http://schemas.microsoft.com/office/drawing/2014/main" id="{F0F8FF21-975D-4D26-A429-54E6EEAD2A57}"/>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(5)</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5E55303-3509-48EA-AF03-BDB197EFB32B}" type="slidenum">
              <a:rPr lang="en-US" sz="1400"/>
              <a:pPr algn="r"/>
              <a:t>101</a:t>
            </a:fld>
            <a:endParaRPr lang="en-US" sz="1400"/>
          </a:p>
        </p:txBody>
      </p:sp>
      <p:sp>
        <p:nvSpPr>
          <p:cNvPr id="53253" name="Rectangle 2"/>
          <p:cNvSpPr>
            <a:spLocks noGrp="1" noChangeArrowheads="1"/>
          </p:cNvSpPr>
          <p:nvPr>
            <p:ph type="title" idx="4294967295"/>
          </p:nvPr>
        </p:nvSpPr>
        <p:spPr>
          <a:xfrm>
            <a:off x="685800" y="152400"/>
            <a:ext cx="7924800" cy="1143000"/>
          </a:xfrm>
        </p:spPr>
        <p:txBody>
          <a:bodyPr/>
          <a:lstStyle/>
          <a:p>
            <a:pPr eaLnBrk="1" hangingPunct="1"/>
            <a:r>
              <a:rPr lang="en-US" sz="4000" dirty="0"/>
              <a:t>Estimates: </a:t>
            </a:r>
            <a:r>
              <a:rPr lang="en-US" sz="4000" dirty="0">
                <a:solidFill>
                  <a:srgbClr val="FF0000"/>
                </a:solidFill>
              </a:rPr>
              <a:t>Classical</a:t>
            </a:r>
            <a:r>
              <a:rPr lang="en-US" sz="4000" dirty="0"/>
              <a:t> vs </a:t>
            </a:r>
            <a:r>
              <a:rPr lang="en-US" sz="4000" dirty="0">
                <a:solidFill>
                  <a:srgbClr val="0000FF"/>
                </a:solidFill>
              </a:rPr>
              <a:t>State-Space</a:t>
            </a:r>
          </a:p>
        </p:txBody>
      </p:sp>
      <p:pic>
        <p:nvPicPr>
          <p:cNvPr id="53254" name="Picture 3" descr="Series of Estimates"/>
          <p:cNvPicPr>
            <a:picLocks noChangeAspect="1" noChangeArrowheads="1"/>
          </p:cNvPicPr>
          <p:nvPr/>
        </p:nvPicPr>
        <p:blipFill>
          <a:blip r:embed="rId4" cstate="print"/>
          <a:srcRect l="6122" t="7692" b="5594"/>
          <a:stretch>
            <a:fillRect/>
          </a:stretch>
        </p:blipFill>
        <p:spPr bwMode="auto">
          <a:xfrm>
            <a:off x="1143000" y="1447800"/>
            <a:ext cx="7010400" cy="4724400"/>
          </a:xfrm>
          <a:prstGeom prst="rect">
            <a:avLst/>
          </a:prstGeom>
          <a:noFill/>
          <a:ln w="9525">
            <a:noFill/>
            <a:miter lim="800000"/>
            <a:headEnd/>
            <a:tailEnd/>
          </a:ln>
        </p:spPr>
      </p:pic>
      <p:graphicFrame>
        <p:nvGraphicFramePr>
          <p:cNvPr id="53250" name="Object 4"/>
          <p:cNvGraphicFramePr>
            <a:graphicFrameLocks noChangeAspect="1"/>
          </p:cNvGraphicFramePr>
          <p:nvPr/>
        </p:nvGraphicFramePr>
        <p:xfrm>
          <a:off x="381000" y="2941638"/>
          <a:ext cx="1219200" cy="715962"/>
        </p:xfrm>
        <a:graphic>
          <a:graphicData uri="http://schemas.openxmlformats.org/presentationml/2006/ole">
            <mc:AlternateContent xmlns:mc="http://schemas.openxmlformats.org/markup-compatibility/2006">
              <mc:Choice xmlns:v="urn:schemas-microsoft-com:vml" Requires="v">
                <p:oleObj spid="_x0000_s53524" name="Equation" r:id="rId5" imgW="342720" imgH="253800" progId="Equation.3">
                  <p:embed/>
                </p:oleObj>
              </mc:Choice>
              <mc:Fallback>
                <p:oleObj name="Equation" r:id="rId5" imgW="342720" imgH="253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941638"/>
                        <a:ext cx="1219200" cy="715962"/>
                      </a:xfrm>
                      <a:prstGeom prst="rect">
                        <a:avLst/>
                      </a:prstGeom>
                      <a:solidFill>
                        <a:schemeClr val="bg1"/>
                      </a:solidFill>
                    </p:spPr>
                  </p:pic>
                </p:oleObj>
              </mc:Fallback>
            </mc:AlternateContent>
          </a:graphicData>
        </a:graphic>
      </p:graphicFrame>
      <p:sp>
        <p:nvSpPr>
          <p:cNvPr id="7" name="Footer Placeholder 2">
            <a:extLst>
              <a:ext uri="{FF2B5EF4-FFF2-40B4-BE49-F238E27FC236}">
                <a16:creationId xmlns:a16="http://schemas.microsoft.com/office/drawing/2014/main" id="{4E9F1591-A15C-44F9-A440-B9CB57141C29}"/>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(6)</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1CC93F0-1C00-460E-8BAA-6EC0C421A349}" type="slidenum">
              <a:rPr lang="en-US" sz="1400"/>
              <a:pPr algn="r"/>
              <a:t>102</a:t>
            </a:fld>
            <a:endParaRPr lang="en-US" sz="1400"/>
          </a:p>
        </p:txBody>
      </p:sp>
      <p:sp>
        <p:nvSpPr>
          <p:cNvPr id="54277" name="Rectangle 2"/>
          <p:cNvSpPr>
            <a:spLocks noGrp="1" noChangeArrowheads="1"/>
          </p:cNvSpPr>
          <p:nvPr>
            <p:ph type="title" idx="4294967295"/>
          </p:nvPr>
        </p:nvSpPr>
        <p:spPr>
          <a:xfrm>
            <a:off x="685800" y="76200"/>
            <a:ext cx="7772400" cy="914400"/>
          </a:xfrm>
        </p:spPr>
        <p:txBody>
          <a:bodyPr/>
          <a:lstStyle/>
          <a:p>
            <a:pPr eaLnBrk="1" hangingPunct="1"/>
            <a:r>
              <a:rPr lang="en-US" sz="4000" dirty="0"/>
              <a:t>Coverage: </a:t>
            </a:r>
            <a:r>
              <a:rPr lang="en-US" sz="4000" dirty="0">
                <a:solidFill>
                  <a:srgbClr val="FF0000"/>
                </a:solidFill>
              </a:rPr>
              <a:t>Classical</a:t>
            </a:r>
            <a:r>
              <a:rPr lang="en-US" sz="4000" dirty="0"/>
              <a:t> vs </a:t>
            </a:r>
            <a:r>
              <a:rPr lang="en-US" sz="4000" dirty="0">
                <a:solidFill>
                  <a:srgbClr val="0000FF"/>
                </a:solidFill>
              </a:rPr>
              <a:t>State-Space</a:t>
            </a:r>
          </a:p>
        </p:txBody>
      </p:sp>
      <p:pic>
        <p:nvPicPr>
          <p:cNvPr id="54278" name="Picture 3" descr="Coverage Comparison"/>
          <p:cNvPicPr>
            <a:picLocks noChangeAspect="1" noChangeArrowheads="1"/>
          </p:cNvPicPr>
          <p:nvPr/>
        </p:nvPicPr>
        <p:blipFill>
          <a:blip r:embed="rId4" cstate="print"/>
          <a:srcRect l="6122" t="8392" b="5594"/>
          <a:stretch>
            <a:fillRect/>
          </a:stretch>
        </p:blipFill>
        <p:spPr bwMode="auto">
          <a:xfrm>
            <a:off x="1066800" y="1257300"/>
            <a:ext cx="7010400" cy="4686300"/>
          </a:xfrm>
          <a:prstGeom prst="rect">
            <a:avLst/>
          </a:prstGeom>
          <a:noFill/>
          <a:ln w="9525">
            <a:noFill/>
            <a:miter lim="800000"/>
            <a:headEnd/>
            <a:tailEnd/>
          </a:ln>
        </p:spPr>
      </p:pic>
      <p:graphicFrame>
        <p:nvGraphicFramePr>
          <p:cNvPr id="54274" name="Object 4"/>
          <p:cNvGraphicFramePr>
            <a:graphicFrameLocks noChangeAspect="1"/>
          </p:cNvGraphicFramePr>
          <p:nvPr/>
        </p:nvGraphicFramePr>
        <p:xfrm>
          <a:off x="76200" y="2636838"/>
          <a:ext cx="1219200" cy="715962"/>
        </p:xfrm>
        <a:graphic>
          <a:graphicData uri="http://schemas.openxmlformats.org/presentationml/2006/ole">
            <mc:AlternateContent xmlns:mc="http://schemas.openxmlformats.org/markup-compatibility/2006">
              <mc:Choice xmlns:v="urn:schemas-microsoft-com:vml" Requires="v">
                <p:oleObj spid="_x0000_s54549" name="Equation" r:id="rId5" imgW="342720" imgH="253800" progId="Equation.3">
                  <p:embed/>
                </p:oleObj>
              </mc:Choice>
              <mc:Fallback>
                <p:oleObj name="Equation" r:id="rId5" imgW="342720" imgH="253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2636838"/>
                        <a:ext cx="1219200" cy="715962"/>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7" name="Footer Placeholder 2">
            <a:extLst>
              <a:ext uri="{FF2B5EF4-FFF2-40B4-BE49-F238E27FC236}">
                <a16:creationId xmlns:a16="http://schemas.microsoft.com/office/drawing/2014/main" id="{972034A1-A329-4BA9-A7F9-3316B531DA6B}"/>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(7)</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BCA66ED-66EF-4CCB-A04F-3F12AB0014EB}" type="slidenum">
              <a:rPr lang="en-US" sz="1400"/>
              <a:pPr algn="r"/>
              <a:t>103</a:t>
            </a:fld>
            <a:endParaRPr lang="en-US" sz="1400"/>
          </a:p>
        </p:txBody>
      </p:sp>
      <p:sp>
        <p:nvSpPr>
          <p:cNvPr id="176132" name="Rectangle 2"/>
          <p:cNvSpPr>
            <a:spLocks noGrp="1" noChangeArrowheads="1"/>
          </p:cNvSpPr>
          <p:nvPr>
            <p:ph type="title" idx="4294967295"/>
          </p:nvPr>
        </p:nvSpPr>
        <p:spPr>
          <a:xfrm>
            <a:off x="914400" y="76200"/>
            <a:ext cx="7772400" cy="1143000"/>
          </a:xfrm>
        </p:spPr>
        <p:txBody>
          <a:bodyPr/>
          <a:lstStyle/>
          <a:p>
            <a:pPr eaLnBrk="1" hangingPunct="1"/>
            <a:r>
              <a:rPr lang="en-US"/>
              <a:t>Chilkat Coho Salmon</a:t>
            </a:r>
          </a:p>
        </p:txBody>
      </p:sp>
      <p:pic>
        <p:nvPicPr>
          <p:cNvPr id="176133" name="Picture 4"/>
          <p:cNvPicPr>
            <a:picLocks noChangeAspect="1" noChangeArrowheads="1"/>
          </p:cNvPicPr>
          <p:nvPr/>
        </p:nvPicPr>
        <p:blipFill>
          <a:blip r:embed="rId3" cstate="print"/>
          <a:srcRect b="2443"/>
          <a:stretch>
            <a:fillRect/>
          </a:stretch>
        </p:blipFill>
        <p:spPr bwMode="auto">
          <a:xfrm>
            <a:off x="909638" y="990600"/>
            <a:ext cx="7343775" cy="5172075"/>
          </a:xfrm>
          <a:prstGeom prst="rect">
            <a:avLst/>
          </a:prstGeom>
          <a:noFill/>
          <a:ln w="9525">
            <a:noFill/>
            <a:miter lim="800000"/>
            <a:headEnd/>
            <a:tailEnd/>
          </a:ln>
        </p:spPr>
      </p:pic>
      <p:sp>
        <p:nvSpPr>
          <p:cNvPr id="6" name="Footer Placeholder 2">
            <a:extLst>
              <a:ext uri="{FF2B5EF4-FFF2-40B4-BE49-F238E27FC236}">
                <a16:creationId xmlns:a16="http://schemas.microsoft.com/office/drawing/2014/main" id="{CBC6E769-3014-4401-A2DB-440C447FBF35}"/>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(8)</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2"/>
          <p:cNvSpPr>
            <a:spLocks noGrp="1" noChangeArrowheads="1"/>
          </p:cNvSpPr>
          <p:nvPr>
            <p:ph type="title" idx="4294967295"/>
          </p:nvPr>
        </p:nvSpPr>
        <p:spPr>
          <a:xfrm>
            <a:off x="914400" y="152400"/>
            <a:ext cx="7772400" cy="1143000"/>
          </a:xfrm>
        </p:spPr>
        <p:txBody>
          <a:bodyPr/>
          <a:lstStyle/>
          <a:p>
            <a:r>
              <a:rPr lang="en-US"/>
              <a:t>Yukon Chum Salmon</a:t>
            </a:r>
            <a:br>
              <a:rPr lang="en-US"/>
            </a:br>
            <a:r>
              <a:rPr lang="en-US" sz="2800"/>
              <a:t>reconstructed abundance</a:t>
            </a:r>
            <a:endParaRPr lang="en-US"/>
          </a:p>
        </p:txBody>
      </p:sp>
      <p:graphicFrame>
        <p:nvGraphicFramePr>
          <p:cNvPr id="5" name="Chart 4"/>
          <p:cNvGraphicFramePr>
            <a:graphicFrameLocks/>
          </p:cNvGraphicFramePr>
          <p:nvPr/>
        </p:nvGraphicFramePr>
        <p:xfrm>
          <a:off x="152400" y="1371600"/>
          <a:ext cx="8686800"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nvGraphicFramePr>
        <p:xfrm>
          <a:off x="152400" y="3429000"/>
          <a:ext cx="8839200" cy="2514600"/>
        </p:xfrm>
        <a:graphic>
          <a:graphicData uri="http://schemas.openxmlformats.org/drawingml/2006/chart">
            <c:chart xmlns:c="http://schemas.openxmlformats.org/drawingml/2006/chart" xmlns:r="http://schemas.openxmlformats.org/officeDocument/2006/relationships" r:id="rId4"/>
          </a:graphicData>
        </a:graphic>
      </p:graphicFrame>
      <p:sp>
        <p:nvSpPr>
          <p:cNvPr id="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BCA66ED-66EF-4CCB-A04F-3F12AB0014EB}" type="slidenum">
              <a:rPr lang="en-US" sz="1400"/>
              <a:pPr algn="r"/>
              <a:t>104</a:t>
            </a:fld>
            <a:endParaRPr lang="en-US" sz="1400"/>
          </a:p>
        </p:txBody>
      </p:sp>
      <p:sp>
        <p:nvSpPr>
          <p:cNvPr id="8" name="Footer Placeholder 2">
            <a:extLst>
              <a:ext uri="{FF2B5EF4-FFF2-40B4-BE49-F238E27FC236}">
                <a16:creationId xmlns:a16="http://schemas.microsoft.com/office/drawing/2014/main" id="{5E6EFD5A-BD09-4369-AD1A-09AB2B31F4C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(9)</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3D6840B-0412-4DEA-A1BF-B56CF01C8241}" type="slidenum">
              <a:rPr lang="en-US" sz="1400"/>
              <a:pPr algn="r"/>
              <a:t>105</a:t>
            </a:fld>
            <a:endParaRPr lang="en-US" sz="1400"/>
          </a:p>
        </p:txBody>
      </p:sp>
      <p:pic>
        <p:nvPicPr>
          <p:cNvPr id="55302" name="Picture 2"/>
          <p:cNvPicPr>
            <a:picLocks noChangeAspect="1" noChangeArrowheads="1"/>
          </p:cNvPicPr>
          <p:nvPr/>
        </p:nvPicPr>
        <p:blipFill>
          <a:blip r:embed="rId3" cstate="print"/>
          <a:srcRect/>
          <a:stretch>
            <a:fillRect/>
          </a:stretch>
        </p:blipFill>
        <p:spPr bwMode="auto">
          <a:xfrm>
            <a:off x="1143000" y="1676400"/>
            <a:ext cx="6705600" cy="1639888"/>
          </a:xfrm>
          <a:prstGeom prst="rect">
            <a:avLst/>
          </a:prstGeom>
          <a:noFill/>
          <a:ln w="9525">
            <a:noFill/>
            <a:miter lim="800000"/>
            <a:headEnd/>
            <a:tailEnd/>
          </a:ln>
        </p:spPr>
      </p:pic>
      <p:sp>
        <p:nvSpPr>
          <p:cNvPr id="55303" name="Rectangle 4"/>
          <p:cNvSpPr>
            <a:spLocks noGrp="1" noChangeArrowheads="1"/>
          </p:cNvSpPr>
          <p:nvPr>
            <p:ph type="title" idx="4294967295"/>
          </p:nvPr>
        </p:nvSpPr>
        <p:spPr>
          <a:xfrm>
            <a:off x="1905000" y="228600"/>
            <a:ext cx="5562600" cy="1447800"/>
          </a:xfrm>
        </p:spPr>
        <p:txBody>
          <a:bodyPr/>
          <a:lstStyle/>
          <a:p>
            <a:pPr eaLnBrk="1" hangingPunct="1"/>
            <a:r>
              <a:rPr lang="en-US" b="1"/>
              <a:t>Serial Correlation</a:t>
            </a:r>
            <a:br>
              <a:rPr lang="en-US" b="1"/>
            </a:br>
            <a:r>
              <a:rPr lang="en-US" sz="3600" b="1"/>
              <a:t>Ugashik Sockeye</a:t>
            </a:r>
          </a:p>
        </p:txBody>
      </p:sp>
      <p:sp>
        <p:nvSpPr>
          <p:cNvPr id="55304" name="Text Box 5"/>
          <p:cNvSpPr txBox="1">
            <a:spLocks noChangeArrowheads="1"/>
          </p:cNvSpPr>
          <p:nvPr/>
        </p:nvSpPr>
        <p:spPr bwMode="auto">
          <a:xfrm>
            <a:off x="1947863" y="1838325"/>
            <a:ext cx="2051050" cy="396875"/>
          </a:xfrm>
          <a:prstGeom prst="rect">
            <a:avLst/>
          </a:prstGeom>
          <a:noFill/>
          <a:ln w="9525">
            <a:noFill/>
            <a:miter lim="800000"/>
            <a:headEnd/>
            <a:tailEnd/>
          </a:ln>
        </p:spPr>
        <p:txBody>
          <a:bodyPr wrap="none">
            <a:spAutoFit/>
          </a:bodyPr>
          <a:lstStyle/>
          <a:p>
            <a:r>
              <a:rPr lang="en-US" sz="2000" b="1"/>
              <a:t>Classic Residuals</a:t>
            </a:r>
          </a:p>
        </p:txBody>
      </p:sp>
      <p:sp>
        <p:nvSpPr>
          <p:cNvPr id="55305" name="Text Box 7"/>
          <p:cNvSpPr txBox="1">
            <a:spLocks noChangeArrowheads="1"/>
          </p:cNvSpPr>
          <p:nvPr/>
        </p:nvSpPr>
        <p:spPr bwMode="auto">
          <a:xfrm>
            <a:off x="304800" y="4038600"/>
            <a:ext cx="2452688" cy="1495425"/>
          </a:xfrm>
          <a:prstGeom prst="rect">
            <a:avLst/>
          </a:prstGeom>
          <a:noFill/>
          <a:ln w="9525">
            <a:noFill/>
            <a:miter lim="800000"/>
            <a:headEnd/>
            <a:tailEnd/>
          </a:ln>
        </p:spPr>
        <p:txBody>
          <a:bodyPr wrap="none">
            <a:spAutoFit/>
          </a:bodyPr>
          <a:lstStyle/>
          <a:p>
            <a:pPr algn="ctr"/>
            <a:r>
              <a:rPr lang="en-US" sz="3600" b="1">
                <a:solidFill>
                  <a:srgbClr val="0000FF"/>
                </a:solidFill>
              </a:rPr>
              <a:t>AR(1)</a:t>
            </a:r>
          </a:p>
          <a:p>
            <a:pPr algn="ctr"/>
            <a:r>
              <a:rPr lang="en-US" sz="2800" b="1">
                <a:solidFill>
                  <a:srgbClr val="0000FF"/>
                </a:solidFill>
              </a:rPr>
              <a:t>Autoregressive</a:t>
            </a:r>
          </a:p>
          <a:p>
            <a:pPr algn="ctr"/>
            <a:r>
              <a:rPr lang="en-US" sz="2800" b="1">
                <a:solidFill>
                  <a:srgbClr val="0000FF"/>
                </a:solidFill>
              </a:rPr>
              <a:t>Lag 1</a:t>
            </a:r>
          </a:p>
        </p:txBody>
      </p:sp>
      <p:sp>
        <p:nvSpPr>
          <p:cNvPr id="10" name="Footer Placeholder 2">
            <a:extLst>
              <a:ext uri="{FF2B5EF4-FFF2-40B4-BE49-F238E27FC236}">
                <a16:creationId xmlns:a16="http://schemas.microsoft.com/office/drawing/2014/main" id="{99143E30-8365-4AED-ADD4-B28F402A45EF}"/>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(10)</a:t>
            </a:r>
          </a:p>
        </p:txBody>
      </p:sp>
      <mc:AlternateContent xmlns:mc="http://schemas.openxmlformats.org/markup-compatibility/2006" xmlns:a14="http://schemas.microsoft.com/office/drawing/2010/main">
        <mc:Choice Requires="a14">
          <p:sp>
            <p:nvSpPr>
              <p:cNvPr id="11" name="Object 6">
                <a:extLst>
                  <a:ext uri="{FF2B5EF4-FFF2-40B4-BE49-F238E27FC236}">
                    <a16:creationId xmlns:a16="http://schemas.microsoft.com/office/drawing/2014/main" id="{F6278858-D0E6-40E0-80FF-0D49DB17BCE1}"/>
                  </a:ext>
                </a:extLst>
              </p:cNvPr>
              <p:cNvSpPr txBox="1"/>
              <p:nvPr/>
            </p:nvSpPr>
            <p:spPr bwMode="auto">
              <a:xfrm>
                <a:off x="2973388" y="4363237"/>
                <a:ext cx="4953000" cy="127158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func>
                        <m:funcPr>
                          <m:ctrlPr>
                            <a:rPr lang="en-US" i="1" smtClean="0">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𝛼</m:t>
                              </m:r>
                            </m:e>
                          </m:d>
                        </m:e>
                      </m:fun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𝜑</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𝜖</m:t>
                          </m:r>
                        </m:e>
                        <m:sub>
                          <m:r>
                            <a:rPr lang="en-US" i="1">
                              <a:solidFill>
                                <a:srgbClr val="000000"/>
                              </a:solidFill>
                              <a:latin typeface="Cambria Math" panose="02040503050406030204" pitchFamily="18" charset="0"/>
                            </a:rPr>
                            <m:t>𝑦</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𝑦</m:t>
                          </m:r>
                        </m:sub>
                      </m:sSub>
                    </m:oMath>
                  </m:oMathPara>
                </a14:m>
                <a:endParaRPr lang="en-US" dirty="0"/>
              </a:p>
            </p:txBody>
          </p:sp>
        </mc:Choice>
        <mc:Fallback xmlns="">
          <p:sp>
            <p:nvSpPr>
              <p:cNvPr id="11" name="Object 6">
                <a:extLst>
                  <a:ext uri="{FF2B5EF4-FFF2-40B4-BE49-F238E27FC236}">
                    <a16:creationId xmlns:a16="http://schemas.microsoft.com/office/drawing/2014/main" id="{F6278858-D0E6-40E0-80FF-0D49DB17BCE1}"/>
                  </a:ext>
                </a:extLst>
              </p:cNvPr>
              <p:cNvSpPr txBox="1">
                <a:spLocks noRot="1" noChangeAspect="1" noMove="1" noResize="1" noEditPoints="1" noAdjustHandles="1" noChangeArrowheads="1" noChangeShapeType="1" noTextEdit="1"/>
              </p:cNvSpPr>
              <p:nvPr/>
            </p:nvSpPr>
            <p:spPr bwMode="auto">
              <a:xfrm>
                <a:off x="2973388" y="4363237"/>
                <a:ext cx="4953000" cy="1271588"/>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802D9C6-9F72-4EAD-A202-B198FA1397BC}" type="slidenum">
              <a:rPr lang="en-US" sz="1400"/>
              <a:pPr algn="r"/>
              <a:t>106</a:t>
            </a:fld>
            <a:endParaRPr lang="en-US" sz="1400"/>
          </a:p>
        </p:txBody>
      </p:sp>
      <p:sp>
        <p:nvSpPr>
          <p:cNvPr id="178180" name="Rectangle 2"/>
          <p:cNvSpPr>
            <a:spLocks noChangeArrowheads="1"/>
          </p:cNvSpPr>
          <p:nvPr/>
        </p:nvSpPr>
        <p:spPr bwMode="auto">
          <a:xfrm>
            <a:off x="2566988" y="1900238"/>
            <a:ext cx="9144000" cy="0"/>
          </a:xfrm>
          <a:prstGeom prst="rect">
            <a:avLst/>
          </a:prstGeom>
          <a:noFill/>
          <a:ln w="9525">
            <a:noFill/>
            <a:miter lim="800000"/>
            <a:headEnd/>
            <a:tailEnd/>
          </a:ln>
        </p:spPr>
        <p:txBody>
          <a:bodyPr>
            <a:spAutoFit/>
          </a:bodyPr>
          <a:lstStyle/>
          <a:p>
            <a:endParaRPr lang="en-US"/>
          </a:p>
        </p:txBody>
      </p:sp>
      <p:grpSp>
        <p:nvGrpSpPr>
          <p:cNvPr id="178181" name="Group 3"/>
          <p:cNvGrpSpPr>
            <a:grpSpLocks/>
          </p:cNvGrpSpPr>
          <p:nvPr/>
        </p:nvGrpSpPr>
        <p:grpSpPr bwMode="auto">
          <a:xfrm>
            <a:off x="1295400" y="304800"/>
            <a:ext cx="6705600" cy="4338638"/>
            <a:chOff x="960" y="480"/>
            <a:chExt cx="3840" cy="2448"/>
          </a:xfrm>
        </p:grpSpPr>
        <p:sp>
          <p:nvSpPr>
            <p:cNvPr id="178183" name="AutoShape 4"/>
            <p:cNvSpPr>
              <a:spLocks noChangeArrowheads="1"/>
            </p:cNvSpPr>
            <p:nvPr/>
          </p:nvSpPr>
          <p:spPr bwMode="auto">
            <a:xfrm>
              <a:off x="2277" y="480"/>
              <a:ext cx="168"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b</a:t>
              </a:r>
              <a:endParaRPr lang="en-US" sz="2000" b="1" baseline="-25000">
                <a:solidFill>
                  <a:srgbClr val="006600"/>
                </a:solidFill>
                <a:latin typeface="Symbol" pitchFamily="18" charset="2"/>
              </a:endParaRPr>
            </a:p>
          </p:txBody>
        </p:sp>
        <p:sp>
          <p:nvSpPr>
            <p:cNvPr id="178184" name="AutoShape 5"/>
            <p:cNvSpPr>
              <a:spLocks noChangeArrowheads="1"/>
            </p:cNvSpPr>
            <p:nvPr/>
          </p:nvSpPr>
          <p:spPr bwMode="auto">
            <a:xfrm>
              <a:off x="1454" y="480"/>
              <a:ext cx="167"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a</a:t>
              </a:r>
              <a:endParaRPr lang="en-US" sz="2000" b="1" baseline="-25000">
                <a:solidFill>
                  <a:srgbClr val="006600"/>
                </a:solidFill>
                <a:latin typeface="Symbol" pitchFamily="18" charset="2"/>
              </a:endParaRPr>
            </a:p>
          </p:txBody>
        </p:sp>
        <p:sp>
          <p:nvSpPr>
            <p:cNvPr id="178185" name="AutoShape 6"/>
            <p:cNvSpPr>
              <a:spLocks noChangeArrowheads="1"/>
            </p:cNvSpPr>
            <p:nvPr/>
          </p:nvSpPr>
          <p:spPr bwMode="auto">
            <a:xfrm>
              <a:off x="4031" y="480"/>
              <a:ext cx="167"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s</a:t>
              </a:r>
            </a:p>
          </p:txBody>
        </p:sp>
        <p:cxnSp>
          <p:nvCxnSpPr>
            <p:cNvPr id="178186" name="AutoShape 7"/>
            <p:cNvCxnSpPr>
              <a:cxnSpLocks noChangeShapeType="1"/>
              <a:stCxn id="178184" idx="2"/>
              <a:endCxn id="178198" idx="0"/>
            </p:cNvCxnSpPr>
            <p:nvPr/>
          </p:nvCxnSpPr>
          <p:spPr bwMode="auto">
            <a:xfrm>
              <a:off x="1537" y="627"/>
              <a:ext cx="467" cy="283"/>
            </a:xfrm>
            <a:prstGeom prst="straightConnector1">
              <a:avLst/>
            </a:prstGeom>
            <a:noFill/>
            <a:ln w="9525">
              <a:solidFill>
                <a:schemeClr val="tx1"/>
              </a:solidFill>
              <a:round/>
              <a:headEnd/>
              <a:tailEnd type="triangle" w="med" len="med"/>
            </a:ln>
          </p:spPr>
        </p:cxnSp>
        <p:cxnSp>
          <p:nvCxnSpPr>
            <p:cNvPr id="178187" name="AutoShape 8"/>
            <p:cNvCxnSpPr>
              <a:cxnSpLocks noChangeShapeType="1"/>
              <a:stCxn id="178183" idx="2"/>
              <a:endCxn id="178198" idx="0"/>
            </p:cNvCxnSpPr>
            <p:nvPr/>
          </p:nvCxnSpPr>
          <p:spPr bwMode="auto">
            <a:xfrm flipH="1">
              <a:off x="2004" y="627"/>
              <a:ext cx="357" cy="283"/>
            </a:xfrm>
            <a:prstGeom prst="straightConnector1">
              <a:avLst/>
            </a:prstGeom>
            <a:noFill/>
            <a:ln w="9525">
              <a:solidFill>
                <a:schemeClr val="tx1"/>
              </a:solidFill>
              <a:round/>
              <a:headEnd/>
              <a:tailEnd type="triangle" w="med" len="med"/>
            </a:ln>
          </p:spPr>
        </p:cxnSp>
        <p:cxnSp>
          <p:nvCxnSpPr>
            <p:cNvPr id="178188" name="AutoShape 9"/>
            <p:cNvCxnSpPr>
              <a:cxnSpLocks noChangeShapeType="1"/>
              <a:stCxn id="178185" idx="2"/>
              <a:endCxn id="178197" idx="0"/>
            </p:cNvCxnSpPr>
            <p:nvPr/>
          </p:nvCxnSpPr>
          <p:spPr bwMode="auto">
            <a:xfrm flipH="1">
              <a:off x="3822" y="627"/>
              <a:ext cx="293" cy="356"/>
            </a:xfrm>
            <a:prstGeom prst="straightConnector1">
              <a:avLst/>
            </a:prstGeom>
            <a:noFill/>
            <a:ln w="9525">
              <a:solidFill>
                <a:schemeClr val="tx1"/>
              </a:solidFill>
              <a:round/>
              <a:headEnd/>
              <a:tailEnd type="triangle" w="med" len="med"/>
            </a:ln>
          </p:spPr>
        </p:cxnSp>
        <p:sp>
          <p:nvSpPr>
            <p:cNvPr id="178189" name="AutoShape 10"/>
            <p:cNvSpPr>
              <a:spLocks noChangeArrowheads="1"/>
            </p:cNvSpPr>
            <p:nvPr/>
          </p:nvSpPr>
          <p:spPr bwMode="auto">
            <a:xfrm>
              <a:off x="2716" y="480"/>
              <a:ext cx="168"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f</a:t>
              </a:r>
            </a:p>
          </p:txBody>
        </p:sp>
        <p:cxnSp>
          <p:nvCxnSpPr>
            <p:cNvPr id="178190" name="AutoShape 11"/>
            <p:cNvCxnSpPr>
              <a:cxnSpLocks noChangeShapeType="1"/>
              <a:stCxn id="178191" idx="6"/>
              <a:endCxn id="178194" idx="1"/>
            </p:cNvCxnSpPr>
            <p:nvPr/>
          </p:nvCxnSpPr>
          <p:spPr bwMode="auto">
            <a:xfrm flipV="1">
              <a:off x="3995" y="1751"/>
              <a:ext cx="165" cy="0"/>
            </a:xfrm>
            <a:prstGeom prst="straightConnector1">
              <a:avLst/>
            </a:prstGeom>
            <a:noFill/>
            <a:ln w="9525">
              <a:solidFill>
                <a:schemeClr val="tx1"/>
              </a:solidFill>
              <a:round/>
              <a:headEnd/>
              <a:tailEnd type="triangle" w="med" len="med"/>
            </a:ln>
          </p:spPr>
        </p:cxnSp>
        <p:sp>
          <p:nvSpPr>
            <p:cNvPr id="178191" name="Oval 12"/>
            <p:cNvSpPr>
              <a:spLocks noChangeArrowheads="1"/>
            </p:cNvSpPr>
            <p:nvPr/>
          </p:nvSpPr>
          <p:spPr bwMode="auto">
            <a:xfrm>
              <a:off x="3660" y="1689"/>
              <a:ext cx="330" cy="125"/>
            </a:xfrm>
            <a:prstGeom prst="ellipse">
              <a:avLst/>
            </a:prstGeom>
            <a:solidFill>
              <a:schemeClr val="bg1"/>
            </a:solidFill>
            <a:ln w="38100">
              <a:solidFill>
                <a:schemeClr val="accent2"/>
              </a:solidFill>
              <a:round/>
              <a:headEnd/>
              <a:tailEnd/>
            </a:ln>
          </p:spPr>
          <p:txBody>
            <a:bodyPr wrap="none" anchor="ctr"/>
            <a:lstStyle/>
            <a:p>
              <a:pPr algn="ctr"/>
              <a:r>
                <a:rPr lang="en-US" sz="1600" b="1">
                  <a:solidFill>
                    <a:schemeClr val="accent2"/>
                  </a:solidFill>
                </a:rPr>
                <a:t>norm</a:t>
              </a:r>
              <a:endParaRPr lang="en-US" sz="1600" b="1"/>
            </a:p>
          </p:txBody>
        </p:sp>
        <p:sp>
          <p:nvSpPr>
            <p:cNvPr id="178192" name="AutoShape 13"/>
            <p:cNvSpPr>
              <a:spLocks noChangeArrowheads="1"/>
            </p:cNvSpPr>
            <p:nvPr/>
          </p:nvSpPr>
          <p:spPr bwMode="auto">
            <a:xfrm>
              <a:off x="1626" y="1618"/>
              <a:ext cx="760"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fit1</a:t>
              </a:r>
              <a:r>
                <a:rPr lang="en-US" sz="1600" b="1" baseline="-25000"/>
                <a:t>2</a:t>
              </a:r>
            </a:p>
          </p:txBody>
        </p:sp>
        <p:cxnSp>
          <p:nvCxnSpPr>
            <p:cNvPr id="178193" name="AutoShape 14"/>
            <p:cNvCxnSpPr>
              <a:cxnSpLocks noChangeShapeType="1"/>
              <a:stCxn id="178195" idx="3"/>
              <a:endCxn id="178192" idx="1"/>
            </p:cNvCxnSpPr>
            <p:nvPr/>
          </p:nvCxnSpPr>
          <p:spPr bwMode="auto">
            <a:xfrm>
              <a:off x="1453" y="1750"/>
              <a:ext cx="167" cy="1"/>
            </a:xfrm>
            <a:prstGeom prst="straightConnector1">
              <a:avLst/>
            </a:prstGeom>
            <a:noFill/>
            <a:ln w="9525">
              <a:solidFill>
                <a:schemeClr val="tx1"/>
              </a:solidFill>
              <a:round/>
              <a:headEnd/>
              <a:tailEnd type="triangle" w="med" len="med"/>
            </a:ln>
          </p:spPr>
        </p:cxnSp>
        <p:sp>
          <p:nvSpPr>
            <p:cNvPr id="178194" name="AutoShape 15"/>
            <p:cNvSpPr>
              <a:spLocks noChangeArrowheads="1"/>
            </p:cNvSpPr>
            <p:nvPr/>
          </p:nvSpPr>
          <p:spPr bwMode="auto">
            <a:xfrm>
              <a:off x="4167" y="1626"/>
              <a:ext cx="633" cy="250"/>
            </a:xfrm>
            <a:prstGeom prst="flowChartPunchedCard">
              <a:avLst/>
            </a:prstGeom>
            <a:solidFill>
              <a:schemeClr val="hlink"/>
            </a:solidFill>
            <a:ln w="38100">
              <a:solidFill>
                <a:schemeClr val="tx1"/>
              </a:solidFill>
              <a:miter lim="800000"/>
              <a:headEnd/>
              <a:tailEnd/>
            </a:ln>
          </p:spPr>
          <p:txBody>
            <a:bodyPr wrap="none" anchor="ctr"/>
            <a:lstStyle/>
            <a:p>
              <a:pPr algn="ctr"/>
              <a:r>
                <a:rPr lang="en-US" sz="2800" b="1"/>
                <a:t>lnRS</a:t>
              </a:r>
              <a:r>
                <a:rPr lang="en-US" sz="2800" b="1" baseline="-25000"/>
                <a:t>2</a:t>
              </a:r>
              <a:endParaRPr lang="en-US" sz="2800" b="1"/>
            </a:p>
          </p:txBody>
        </p:sp>
        <p:sp>
          <p:nvSpPr>
            <p:cNvPr id="178195" name="Text Box 16"/>
            <p:cNvSpPr txBox="1">
              <a:spLocks noChangeArrowheads="1"/>
            </p:cNvSpPr>
            <p:nvPr/>
          </p:nvSpPr>
          <p:spPr bwMode="auto">
            <a:xfrm>
              <a:off x="962" y="1658"/>
              <a:ext cx="487" cy="309"/>
            </a:xfrm>
            <a:prstGeom prst="rect">
              <a:avLst/>
            </a:prstGeom>
            <a:noFill/>
            <a:ln w="28575">
              <a:solidFill>
                <a:schemeClr val="tx1"/>
              </a:solidFill>
              <a:miter lim="800000"/>
              <a:headEnd/>
              <a:tailEnd/>
            </a:ln>
          </p:spPr>
          <p:txBody>
            <a:bodyPr>
              <a:spAutoFit/>
            </a:bodyPr>
            <a:lstStyle/>
            <a:p>
              <a:pPr algn="ctr"/>
              <a:r>
                <a:rPr lang="en-US" sz="2800" b="1"/>
                <a:t>S</a:t>
              </a:r>
              <a:r>
                <a:rPr lang="en-US" sz="2800" b="1" baseline="-25000"/>
                <a:t>2</a:t>
              </a:r>
              <a:endParaRPr lang="en-US" sz="2800" b="1"/>
            </a:p>
          </p:txBody>
        </p:sp>
        <p:cxnSp>
          <p:nvCxnSpPr>
            <p:cNvPr id="178196" name="AutoShape 17"/>
            <p:cNvCxnSpPr>
              <a:cxnSpLocks noChangeShapeType="1"/>
              <a:stCxn id="178197" idx="6"/>
              <a:endCxn id="178200" idx="1"/>
            </p:cNvCxnSpPr>
            <p:nvPr/>
          </p:nvCxnSpPr>
          <p:spPr bwMode="auto">
            <a:xfrm flipV="1">
              <a:off x="3992" y="1055"/>
              <a:ext cx="165" cy="0"/>
            </a:xfrm>
            <a:prstGeom prst="straightConnector1">
              <a:avLst/>
            </a:prstGeom>
            <a:noFill/>
            <a:ln w="9525">
              <a:solidFill>
                <a:schemeClr val="tx1"/>
              </a:solidFill>
              <a:round/>
              <a:headEnd/>
              <a:tailEnd type="triangle" w="med" len="med"/>
            </a:ln>
          </p:spPr>
        </p:cxnSp>
        <p:sp>
          <p:nvSpPr>
            <p:cNvPr id="178197" name="Oval 18"/>
            <p:cNvSpPr>
              <a:spLocks noChangeArrowheads="1"/>
            </p:cNvSpPr>
            <p:nvPr/>
          </p:nvSpPr>
          <p:spPr bwMode="auto">
            <a:xfrm>
              <a:off x="3657" y="993"/>
              <a:ext cx="330" cy="125"/>
            </a:xfrm>
            <a:prstGeom prst="ellipse">
              <a:avLst/>
            </a:prstGeom>
            <a:solidFill>
              <a:schemeClr val="bg1"/>
            </a:solidFill>
            <a:ln w="38100">
              <a:solidFill>
                <a:schemeClr val="accent2"/>
              </a:solidFill>
              <a:round/>
              <a:headEnd/>
              <a:tailEnd/>
            </a:ln>
          </p:spPr>
          <p:txBody>
            <a:bodyPr wrap="none" anchor="ctr"/>
            <a:lstStyle/>
            <a:p>
              <a:pPr algn="ctr"/>
              <a:r>
                <a:rPr lang="en-US" sz="1600" b="1">
                  <a:solidFill>
                    <a:schemeClr val="accent2"/>
                  </a:solidFill>
                </a:rPr>
                <a:t>norm</a:t>
              </a:r>
              <a:endParaRPr lang="en-US" sz="1600" b="1"/>
            </a:p>
          </p:txBody>
        </p:sp>
        <p:sp>
          <p:nvSpPr>
            <p:cNvPr id="178198" name="AutoShape 19"/>
            <p:cNvSpPr>
              <a:spLocks noChangeArrowheads="1"/>
            </p:cNvSpPr>
            <p:nvPr/>
          </p:nvSpPr>
          <p:spPr bwMode="auto">
            <a:xfrm>
              <a:off x="1623" y="922"/>
              <a:ext cx="761"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fit1</a:t>
              </a:r>
              <a:r>
                <a:rPr lang="en-US" sz="1600" b="1" baseline="-25000"/>
                <a:t>1</a:t>
              </a:r>
            </a:p>
          </p:txBody>
        </p:sp>
        <p:cxnSp>
          <p:nvCxnSpPr>
            <p:cNvPr id="178199" name="AutoShape 20"/>
            <p:cNvCxnSpPr>
              <a:cxnSpLocks noChangeShapeType="1"/>
              <a:stCxn id="178201" idx="3"/>
              <a:endCxn id="178198" idx="1"/>
            </p:cNvCxnSpPr>
            <p:nvPr/>
          </p:nvCxnSpPr>
          <p:spPr bwMode="auto">
            <a:xfrm>
              <a:off x="1450" y="1054"/>
              <a:ext cx="167" cy="1"/>
            </a:xfrm>
            <a:prstGeom prst="straightConnector1">
              <a:avLst/>
            </a:prstGeom>
            <a:noFill/>
            <a:ln w="9525">
              <a:solidFill>
                <a:schemeClr val="tx1"/>
              </a:solidFill>
              <a:round/>
              <a:headEnd/>
              <a:tailEnd type="triangle" w="med" len="med"/>
            </a:ln>
          </p:spPr>
        </p:cxnSp>
        <p:sp>
          <p:nvSpPr>
            <p:cNvPr id="178200" name="AutoShape 21"/>
            <p:cNvSpPr>
              <a:spLocks noChangeArrowheads="1"/>
            </p:cNvSpPr>
            <p:nvPr/>
          </p:nvSpPr>
          <p:spPr bwMode="auto">
            <a:xfrm>
              <a:off x="4164" y="930"/>
              <a:ext cx="634" cy="250"/>
            </a:xfrm>
            <a:prstGeom prst="flowChartPunchedCard">
              <a:avLst/>
            </a:prstGeom>
            <a:solidFill>
              <a:schemeClr val="hlink"/>
            </a:solidFill>
            <a:ln w="38100">
              <a:solidFill>
                <a:schemeClr val="tx1"/>
              </a:solidFill>
              <a:miter lim="800000"/>
              <a:headEnd/>
              <a:tailEnd/>
            </a:ln>
          </p:spPr>
          <p:txBody>
            <a:bodyPr wrap="none" anchor="ctr"/>
            <a:lstStyle/>
            <a:p>
              <a:pPr algn="ctr"/>
              <a:r>
                <a:rPr lang="en-US" sz="2800" b="1"/>
                <a:t>lnRS</a:t>
              </a:r>
              <a:r>
                <a:rPr lang="en-US" sz="2800" b="1" baseline="-25000"/>
                <a:t>1</a:t>
              </a:r>
              <a:endParaRPr lang="en-US" sz="2800" b="1"/>
            </a:p>
          </p:txBody>
        </p:sp>
        <p:sp>
          <p:nvSpPr>
            <p:cNvPr id="178201" name="Text Box 22"/>
            <p:cNvSpPr txBox="1">
              <a:spLocks noChangeArrowheads="1"/>
            </p:cNvSpPr>
            <p:nvPr/>
          </p:nvSpPr>
          <p:spPr bwMode="auto">
            <a:xfrm>
              <a:off x="960" y="962"/>
              <a:ext cx="486" cy="309"/>
            </a:xfrm>
            <a:prstGeom prst="rect">
              <a:avLst/>
            </a:prstGeom>
            <a:noFill/>
            <a:ln w="28575">
              <a:solidFill>
                <a:schemeClr val="tx1"/>
              </a:solidFill>
              <a:miter lim="800000"/>
              <a:headEnd/>
              <a:tailEnd/>
            </a:ln>
          </p:spPr>
          <p:txBody>
            <a:bodyPr>
              <a:spAutoFit/>
            </a:bodyPr>
            <a:lstStyle/>
            <a:p>
              <a:pPr algn="ctr"/>
              <a:r>
                <a:rPr lang="en-US" sz="2800" b="1"/>
                <a:t>S</a:t>
              </a:r>
              <a:r>
                <a:rPr lang="en-US" sz="2800" b="1" baseline="-25000"/>
                <a:t>1</a:t>
              </a:r>
              <a:endParaRPr lang="en-US" sz="2800" b="1"/>
            </a:p>
          </p:txBody>
        </p:sp>
        <p:cxnSp>
          <p:nvCxnSpPr>
            <p:cNvPr id="178202" name="AutoShape 23"/>
            <p:cNvCxnSpPr>
              <a:cxnSpLocks noChangeShapeType="1"/>
              <a:stCxn id="178203" idx="6"/>
              <a:endCxn id="178206" idx="1"/>
            </p:cNvCxnSpPr>
            <p:nvPr/>
          </p:nvCxnSpPr>
          <p:spPr bwMode="auto">
            <a:xfrm flipV="1">
              <a:off x="3992" y="2446"/>
              <a:ext cx="165" cy="0"/>
            </a:xfrm>
            <a:prstGeom prst="straightConnector1">
              <a:avLst/>
            </a:prstGeom>
            <a:noFill/>
            <a:ln w="9525">
              <a:solidFill>
                <a:schemeClr val="tx1"/>
              </a:solidFill>
              <a:round/>
              <a:headEnd/>
              <a:tailEnd type="triangle" w="med" len="med"/>
            </a:ln>
          </p:spPr>
        </p:cxnSp>
        <p:sp>
          <p:nvSpPr>
            <p:cNvPr id="178203" name="Oval 24"/>
            <p:cNvSpPr>
              <a:spLocks noChangeArrowheads="1"/>
            </p:cNvSpPr>
            <p:nvPr/>
          </p:nvSpPr>
          <p:spPr bwMode="auto">
            <a:xfrm>
              <a:off x="3657" y="2385"/>
              <a:ext cx="330" cy="124"/>
            </a:xfrm>
            <a:prstGeom prst="ellipse">
              <a:avLst/>
            </a:prstGeom>
            <a:solidFill>
              <a:schemeClr val="bg1"/>
            </a:solidFill>
            <a:ln w="38100">
              <a:solidFill>
                <a:schemeClr val="accent2"/>
              </a:solidFill>
              <a:round/>
              <a:headEnd/>
              <a:tailEnd/>
            </a:ln>
          </p:spPr>
          <p:txBody>
            <a:bodyPr wrap="none" anchor="ctr"/>
            <a:lstStyle/>
            <a:p>
              <a:pPr algn="ctr"/>
              <a:r>
                <a:rPr lang="en-US" sz="1600" b="1">
                  <a:solidFill>
                    <a:schemeClr val="accent2"/>
                  </a:solidFill>
                </a:rPr>
                <a:t>norm</a:t>
              </a:r>
              <a:endParaRPr lang="en-US" sz="1600" b="1"/>
            </a:p>
          </p:txBody>
        </p:sp>
        <p:sp>
          <p:nvSpPr>
            <p:cNvPr id="178204" name="AutoShape 25"/>
            <p:cNvSpPr>
              <a:spLocks noChangeArrowheads="1"/>
            </p:cNvSpPr>
            <p:nvPr/>
          </p:nvSpPr>
          <p:spPr bwMode="auto">
            <a:xfrm>
              <a:off x="1623" y="2313"/>
              <a:ext cx="761" cy="268"/>
            </a:xfrm>
            <a:prstGeom prst="diamond">
              <a:avLst/>
            </a:prstGeom>
            <a:solidFill>
              <a:schemeClr val="bg1"/>
            </a:solidFill>
            <a:ln w="38100">
              <a:solidFill>
                <a:schemeClr val="tx1"/>
              </a:solidFill>
              <a:miter lim="800000"/>
              <a:headEnd/>
              <a:tailEnd/>
            </a:ln>
          </p:spPr>
          <p:txBody>
            <a:bodyPr wrap="none" anchor="ctr"/>
            <a:lstStyle/>
            <a:p>
              <a:pPr algn="ctr"/>
              <a:r>
                <a:rPr lang="en-US" sz="1600" b="1"/>
                <a:t>fit1</a:t>
              </a:r>
              <a:r>
                <a:rPr lang="en-US" sz="1600" b="1" baseline="-25000"/>
                <a:t>3</a:t>
              </a:r>
            </a:p>
          </p:txBody>
        </p:sp>
        <p:cxnSp>
          <p:nvCxnSpPr>
            <p:cNvPr id="178205" name="AutoShape 26"/>
            <p:cNvCxnSpPr>
              <a:cxnSpLocks noChangeShapeType="1"/>
              <a:stCxn id="178207" idx="3"/>
              <a:endCxn id="178204" idx="1"/>
            </p:cNvCxnSpPr>
            <p:nvPr/>
          </p:nvCxnSpPr>
          <p:spPr bwMode="auto">
            <a:xfrm>
              <a:off x="1450" y="2445"/>
              <a:ext cx="167" cy="1"/>
            </a:xfrm>
            <a:prstGeom prst="straightConnector1">
              <a:avLst/>
            </a:prstGeom>
            <a:noFill/>
            <a:ln w="9525">
              <a:solidFill>
                <a:schemeClr val="tx1"/>
              </a:solidFill>
              <a:round/>
              <a:headEnd/>
              <a:tailEnd type="triangle" w="med" len="med"/>
            </a:ln>
          </p:spPr>
        </p:cxnSp>
        <p:sp>
          <p:nvSpPr>
            <p:cNvPr id="178206" name="AutoShape 27"/>
            <p:cNvSpPr>
              <a:spLocks noChangeArrowheads="1"/>
            </p:cNvSpPr>
            <p:nvPr/>
          </p:nvSpPr>
          <p:spPr bwMode="auto">
            <a:xfrm>
              <a:off x="4164" y="2322"/>
              <a:ext cx="634" cy="249"/>
            </a:xfrm>
            <a:prstGeom prst="flowChartPunchedCard">
              <a:avLst/>
            </a:prstGeom>
            <a:solidFill>
              <a:schemeClr val="hlink"/>
            </a:solidFill>
            <a:ln w="38100">
              <a:solidFill>
                <a:schemeClr val="tx1"/>
              </a:solidFill>
              <a:miter lim="800000"/>
              <a:headEnd/>
              <a:tailEnd/>
            </a:ln>
          </p:spPr>
          <p:txBody>
            <a:bodyPr wrap="none" anchor="ctr"/>
            <a:lstStyle/>
            <a:p>
              <a:pPr algn="ctr"/>
              <a:r>
                <a:rPr lang="en-US" sz="2800" b="1"/>
                <a:t>lnRS</a:t>
              </a:r>
              <a:r>
                <a:rPr lang="en-US" sz="2800" b="1" baseline="-25000"/>
                <a:t>3</a:t>
              </a:r>
              <a:endParaRPr lang="en-US" sz="2800" b="1"/>
            </a:p>
          </p:txBody>
        </p:sp>
        <p:sp>
          <p:nvSpPr>
            <p:cNvPr id="178207" name="Text Box 28"/>
            <p:cNvSpPr txBox="1">
              <a:spLocks noChangeArrowheads="1"/>
            </p:cNvSpPr>
            <p:nvPr/>
          </p:nvSpPr>
          <p:spPr bwMode="auto">
            <a:xfrm>
              <a:off x="960" y="2354"/>
              <a:ext cx="486" cy="309"/>
            </a:xfrm>
            <a:prstGeom prst="rect">
              <a:avLst/>
            </a:prstGeom>
            <a:noFill/>
            <a:ln w="28575">
              <a:solidFill>
                <a:schemeClr val="tx1"/>
              </a:solidFill>
              <a:miter lim="800000"/>
              <a:headEnd/>
              <a:tailEnd/>
            </a:ln>
          </p:spPr>
          <p:txBody>
            <a:bodyPr>
              <a:spAutoFit/>
            </a:bodyPr>
            <a:lstStyle/>
            <a:p>
              <a:pPr algn="ctr"/>
              <a:r>
                <a:rPr lang="en-US" sz="2800" b="1"/>
                <a:t>S</a:t>
              </a:r>
              <a:r>
                <a:rPr lang="en-US" sz="2800" b="1" baseline="-25000"/>
                <a:t>3</a:t>
              </a:r>
              <a:endParaRPr lang="en-US" sz="2800" b="1"/>
            </a:p>
          </p:txBody>
        </p:sp>
        <p:cxnSp>
          <p:nvCxnSpPr>
            <p:cNvPr id="178208" name="AutoShape 29"/>
            <p:cNvCxnSpPr>
              <a:cxnSpLocks noChangeShapeType="1"/>
              <a:stCxn id="178184" idx="2"/>
              <a:endCxn id="178192" idx="0"/>
            </p:cNvCxnSpPr>
            <p:nvPr/>
          </p:nvCxnSpPr>
          <p:spPr bwMode="auto">
            <a:xfrm>
              <a:off x="1537" y="627"/>
              <a:ext cx="470" cy="979"/>
            </a:xfrm>
            <a:prstGeom prst="straightConnector1">
              <a:avLst/>
            </a:prstGeom>
            <a:noFill/>
            <a:ln w="9525">
              <a:solidFill>
                <a:schemeClr val="tx1"/>
              </a:solidFill>
              <a:round/>
              <a:headEnd/>
              <a:tailEnd type="triangle" w="med" len="med"/>
            </a:ln>
          </p:spPr>
        </p:cxnSp>
        <p:cxnSp>
          <p:nvCxnSpPr>
            <p:cNvPr id="178209" name="AutoShape 30"/>
            <p:cNvCxnSpPr>
              <a:cxnSpLocks noChangeShapeType="1"/>
              <a:stCxn id="178184" idx="2"/>
              <a:endCxn id="178204" idx="0"/>
            </p:cNvCxnSpPr>
            <p:nvPr/>
          </p:nvCxnSpPr>
          <p:spPr bwMode="auto">
            <a:xfrm>
              <a:off x="1537" y="627"/>
              <a:ext cx="467" cy="1675"/>
            </a:xfrm>
            <a:prstGeom prst="straightConnector1">
              <a:avLst/>
            </a:prstGeom>
            <a:noFill/>
            <a:ln w="9525">
              <a:solidFill>
                <a:schemeClr val="tx1"/>
              </a:solidFill>
              <a:round/>
              <a:headEnd/>
              <a:tailEnd type="triangle" w="med" len="med"/>
            </a:ln>
          </p:spPr>
        </p:cxnSp>
        <p:cxnSp>
          <p:nvCxnSpPr>
            <p:cNvPr id="178210" name="AutoShape 31"/>
            <p:cNvCxnSpPr>
              <a:cxnSpLocks noChangeShapeType="1"/>
              <a:stCxn id="178183" idx="2"/>
              <a:endCxn id="178192" idx="0"/>
            </p:cNvCxnSpPr>
            <p:nvPr/>
          </p:nvCxnSpPr>
          <p:spPr bwMode="auto">
            <a:xfrm flipH="1">
              <a:off x="2007" y="627"/>
              <a:ext cx="354" cy="979"/>
            </a:xfrm>
            <a:prstGeom prst="straightConnector1">
              <a:avLst/>
            </a:prstGeom>
            <a:noFill/>
            <a:ln w="9525">
              <a:solidFill>
                <a:schemeClr val="tx1"/>
              </a:solidFill>
              <a:round/>
              <a:headEnd/>
              <a:tailEnd type="triangle" w="med" len="med"/>
            </a:ln>
          </p:spPr>
        </p:cxnSp>
        <p:cxnSp>
          <p:nvCxnSpPr>
            <p:cNvPr id="178211" name="AutoShape 32"/>
            <p:cNvCxnSpPr>
              <a:cxnSpLocks noChangeShapeType="1"/>
              <a:stCxn id="178183" idx="2"/>
              <a:endCxn id="178204" idx="0"/>
            </p:cNvCxnSpPr>
            <p:nvPr/>
          </p:nvCxnSpPr>
          <p:spPr bwMode="auto">
            <a:xfrm flipH="1">
              <a:off x="2004" y="627"/>
              <a:ext cx="357" cy="1675"/>
            </a:xfrm>
            <a:prstGeom prst="straightConnector1">
              <a:avLst/>
            </a:prstGeom>
            <a:noFill/>
            <a:ln w="9525">
              <a:solidFill>
                <a:schemeClr val="tx1"/>
              </a:solidFill>
              <a:round/>
              <a:headEnd/>
              <a:tailEnd type="triangle" w="med" len="med"/>
            </a:ln>
          </p:spPr>
        </p:cxnSp>
        <p:cxnSp>
          <p:nvCxnSpPr>
            <p:cNvPr id="178212" name="AutoShape 33"/>
            <p:cNvCxnSpPr>
              <a:cxnSpLocks noChangeShapeType="1"/>
              <a:stCxn id="178185" idx="2"/>
              <a:endCxn id="178191" idx="0"/>
            </p:cNvCxnSpPr>
            <p:nvPr/>
          </p:nvCxnSpPr>
          <p:spPr bwMode="auto">
            <a:xfrm flipH="1">
              <a:off x="3825" y="627"/>
              <a:ext cx="290" cy="1051"/>
            </a:xfrm>
            <a:prstGeom prst="straightConnector1">
              <a:avLst/>
            </a:prstGeom>
            <a:noFill/>
            <a:ln w="9525">
              <a:solidFill>
                <a:schemeClr val="tx1"/>
              </a:solidFill>
              <a:round/>
              <a:headEnd/>
              <a:tailEnd type="triangle" w="med" len="med"/>
            </a:ln>
          </p:spPr>
        </p:cxnSp>
        <p:cxnSp>
          <p:nvCxnSpPr>
            <p:cNvPr id="178213" name="AutoShape 34"/>
            <p:cNvCxnSpPr>
              <a:cxnSpLocks noChangeShapeType="1"/>
              <a:stCxn id="178185" idx="2"/>
              <a:endCxn id="178203" idx="0"/>
            </p:cNvCxnSpPr>
            <p:nvPr/>
          </p:nvCxnSpPr>
          <p:spPr bwMode="auto">
            <a:xfrm flipH="1">
              <a:off x="3822" y="627"/>
              <a:ext cx="293" cy="1747"/>
            </a:xfrm>
            <a:prstGeom prst="straightConnector1">
              <a:avLst/>
            </a:prstGeom>
            <a:noFill/>
            <a:ln w="9525">
              <a:solidFill>
                <a:schemeClr val="tx1"/>
              </a:solidFill>
              <a:round/>
              <a:headEnd/>
              <a:tailEnd type="triangle" w="med" len="med"/>
            </a:ln>
          </p:spPr>
        </p:cxnSp>
        <p:sp>
          <p:nvSpPr>
            <p:cNvPr id="178214" name="AutoShape 35"/>
            <p:cNvSpPr>
              <a:spLocks noChangeArrowheads="1"/>
            </p:cNvSpPr>
            <p:nvPr/>
          </p:nvSpPr>
          <p:spPr bwMode="auto">
            <a:xfrm>
              <a:off x="2669" y="1618"/>
              <a:ext cx="760"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fit2</a:t>
              </a:r>
              <a:r>
                <a:rPr lang="en-US" sz="1600" b="1" baseline="-25000"/>
                <a:t>2</a:t>
              </a:r>
            </a:p>
          </p:txBody>
        </p:sp>
        <p:cxnSp>
          <p:nvCxnSpPr>
            <p:cNvPr id="178215" name="AutoShape 36"/>
            <p:cNvCxnSpPr>
              <a:cxnSpLocks noChangeShapeType="1"/>
              <a:stCxn id="178214" idx="3"/>
              <a:endCxn id="178191" idx="2"/>
            </p:cNvCxnSpPr>
            <p:nvPr/>
          </p:nvCxnSpPr>
          <p:spPr bwMode="auto">
            <a:xfrm>
              <a:off x="3443" y="1752"/>
              <a:ext cx="203" cy="0"/>
            </a:xfrm>
            <a:prstGeom prst="straightConnector1">
              <a:avLst/>
            </a:prstGeom>
            <a:noFill/>
            <a:ln w="9525">
              <a:solidFill>
                <a:schemeClr val="tx1"/>
              </a:solidFill>
              <a:round/>
              <a:headEnd/>
              <a:tailEnd type="triangle" w="med" len="med"/>
            </a:ln>
          </p:spPr>
        </p:cxnSp>
        <p:cxnSp>
          <p:nvCxnSpPr>
            <p:cNvPr id="178216" name="AutoShape 37"/>
            <p:cNvCxnSpPr>
              <a:cxnSpLocks noChangeShapeType="1"/>
              <a:stCxn id="178192" idx="3"/>
              <a:endCxn id="178214" idx="1"/>
            </p:cNvCxnSpPr>
            <p:nvPr/>
          </p:nvCxnSpPr>
          <p:spPr bwMode="auto">
            <a:xfrm>
              <a:off x="2400" y="1752"/>
              <a:ext cx="254" cy="0"/>
            </a:xfrm>
            <a:prstGeom prst="straightConnector1">
              <a:avLst/>
            </a:prstGeom>
            <a:noFill/>
            <a:ln w="9525">
              <a:solidFill>
                <a:schemeClr val="tx1"/>
              </a:solidFill>
              <a:round/>
              <a:headEnd/>
              <a:tailEnd type="triangle" w="med" len="med"/>
            </a:ln>
          </p:spPr>
        </p:cxnSp>
        <p:sp>
          <p:nvSpPr>
            <p:cNvPr id="178217" name="AutoShape 38"/>
            <p:cNvSpPr>
              <a:spLocks noChangeArrowheads="1"/>
            </p:cNvSpPr>
            <p:nvPr/>
          </p:nvSpPr>
          <p:spPr bwMode="auto">
            <a:xfrm>
              <a:off x="2666" y="922"/>
              <a:ext cx="761"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fit2</a:t>
              </a:r>
              <a:r>
                <a:rPr lang="en-US" sz="1600" b="1" baseline="-25000"/>
                <a:t>1</a:t>
              </a:r>
            </a:p>
          </p:txBody>
        </p:sp>
        <p:cxnSp>
          <p:nvCxnSpPr>
            <p:cNvPr id="178218" name="AutoShape 39"/>
            <p:cNvCxnSpPr>
              <a:cxnSpLocks noChangeShapeType="1"/>
              <a:stCxn id="178217" idx="3"/>
              <a:endCxn id="178197" idx="2"/>
            </p:cNvCxnSpPr>
            <p:nvPr/>
          </p:nvCxnSpPr>
          <p:spPr bwMode="auto">
            <a:xfrm>
              <a:off x="3440" y="1056"/>
              <a:ext cx="204" cy="0"/>
            </a:xfrm>
            <a:prstGeom prst="straightConnector1">
              <a:avLst/>
            </a:prstGeom>
            <a:noFill/>
            <a:ln w="9525">
              <a:solidFill>
                <a:schemeClr val="tx1"/>
              </a:solidFill>
              <a:round/>
              <a:headEnd/>
              <a:tailEnd type="triangle" w="med" len="med"/>
            </a:ln>
          </p:spPr>
        </p:cxnSp>
        <p:cxnSp>
          <p:nvCxnSpPr>
            <p:cNvPr id="178219" name="AutoShape 40"/>
            <p:cNvCxnSpPr>
              <a:cxnSpLocks noChangeShapeType="1"/>
              <a:stCxn id="178198" idx="3"/>
              <a:endCxn id="178217" idx="1"/>
            </p:cNvCxnSpPr>
            <p:nvPr/>
          </p:nvCxnSpPr>
          <p:spPr bwMode="auto">
            <a:xfrm>
              <a:off x="2397" y="1056"/>
              <a:ext cx="255" cy="0"/>
            </a:xfrm>
            <a:prstGeom prst="straightConnector1">
              <a:avLst/>
            </a:prstGeom>
            <a:noFill/>
            <a:ln w="9525">
              <a:solidFill>
                <a:schemeClr val="tx1"/>
              </a:solidFill>
              <a:round/>
              <a:headEnd/>
              <a:tailEnd type="triangle" w="med" len="med"/>
            </a:ln>
          </p:spPr>
        </p:cxnSp>
        <p:sp>
          <p:nvSpPr>
            <p:cNvPr id="178220" name="AutoShape 41"/>
            <p:cNvSpPr>
              <a:spLocks noChangeArrowheads="1"/>
            </p:cNvSpPr>
            <p:nvPr/>
          </p:nvSpPr>
          <p:spPr bwMode="auto">
            <a:xfrm>
              <a:off x="2666" y="2313"/>
              <a:ext cx="761" cy="268"/>
            </a:xfrm>
            <a:prstGeom prst="diamond">
              <a:avLst/>
            </a:prstGeom>
            <a:solidFill>
              <a:schemeClr val="bg1"/>
            </a:solidFill>
            <a:ln w="38100">
              <a:solidFill>
                <a:schemeClr val="tx1"/>
              </a:solidFill>
              <a:miter lim="800000"/>
              <a:headEnd/>
              <a:tailEnd/>
            </a:ln>
          </p:spPr>
          <p:txBody>
            <a:bodyPr wrap="none" anchor="ctr"/>
            <a:lstStyle/>
            <a:p>
              <a:pPr algn="ctr"/>
              <a:r>
                <a:rPr lang="en-US" sz="1600" b="1"/>
                <a:t>fit2</a:t>
              </a:r>
              <a:r>
                <a:rPr lang="en-US" sz="1600" b="1" baseline="-25000"/>
                <a:t>3</a:t>
              </a:r>
            </a:p>
          </p:txBody>
        </p:sp>
        <p:cxnSp>
          <p:nvCxnSpPr>
            <p:cNvPr id="178221" name="AutoShape 42"/>
            <p:cNvCxnSpPr>
              <a:cxnSpLocks noChangeShapeType="1"/>
              <a:stCxn id="178220" idx="3"/>
              <a:endCxn id="178203" idx="2"/>
            </p:cNvCxnSpPr>
            <p:nvPr/>
          </p:nvCxnSpPr>
          <p:spPr bwMode="auto">
            <a:xfrm>
              <a:off x="3440" y="2447"/>
              <a:ext cx="204" cy="0"/>
            </a:xfrm>
            <a:prstGeom prst="straightConnector1">
              <a:avLst/>
            </a:prstGeom>
            <a:noFill/>
            <a:ln w="9525">
              <a:solidFill>
                <a:schemeClr val="tx1"/>
              </a:solidFill>
              <a:round/>
              <a:headEnd/>
              <a:tailEnd type="triangle" w="med" len="med"/>
            </a:ln>
          </p:spPr>
        </p:cxnSp>
        <p:cxnSp>
          <p:nvCxnSpPr>
            <p:cNvPr id="178222" name="AutoShape 43"/>
            <p:cNvCxnSpPr>
              <a:cxnSpLocks noChangeShapeType="1"/>
              <a:stCxn id="178204" idx="3"/>
              <a:endCxn id="178220" idx="1"/>
            </p:cNvCxnSpPr>
            <p:nvPr/>
          </p:nvCxnSpPr>
          <p:spPr bwMode="auto">
            <a:xfrm>
              <a:off x="2397" y="2447"/>
              <a:ext cx="255" cy="0"/>
            </a:xfrm>
            <a:prstGeom prst="straightConnector1">
              <a:avLst/>
            </a:prstGeom>
            <a:noFill/>
            <a:ln w="9525">
              <a:solidFill>
                <a:schemeClr val="tx1"/>
              </a:solidFill>
              <a:round/>
              <a:headEnd/>
              <a:tailEnd type="triangle" w="med" len="med"/>
            </a:ln>
          </p:spPr>
        </p:cxnSp>
        <p:sp>
          <p:nvSpPr>
            <p:cNvPr id="178223" name="AutoShape 44"/>
            <p:cNvSpPr>
              <a:spLocks noChangeArrowheads="1"/>
            </p:cNvSpPr>
            <p:nvPr/>
          </p:nvSpPr>
          <p:spPr bwMode="auto">
            <a:xfrm>
              <a:off x="3269" y="1231"/>
              <a:ext cx="436" cy="177"/>
            </a:xfrm>
            <a:prstGeom prst="diamond">
              <a:avLst/>
            </a:prstGeom>
            <a:solidFill>
              <a:schemeClr val="bg1"/>
            </a:solidFill>
            <a:ln w="38100">
              <a:solidFill>
                <a:schemeClr val="tx1"/>
              </a:solidFill>
              <a:miter lim="800000"/>
              <a:headEnd/>
              <a:tailEnd/>
            </a:ln>
          </p:spPr>
          <p:txBody>
            <a:bodyPr wrap="none" anchor="ctr"/>
            <a:lstStyle/>
            <a:p>
              <a:pPr algn="ctr"/>
              <a:r>
                <a:rPr lang="en-US" sz="1400" b="1"/>
                <a:t>resid</a:t>
              </a:r>
              <a:r>
                <a:rPr lang="en-US" sz="1400" b="1" baseline="-25000"/>
                <a:t>y</a:t>
              </a:r>
            </a:p>
          </p:txBody>
        </p:sp>
        <p:cxnSp>
          <p:nvCxnSpPr>
            <p:cNvPr id="178224" name="AutoShape 45"/>
            <p:cNvCxnSpPr>
              <a:cxnSpLocks noChangeShapeType="1"/>
              <a:stCxn id="178198" idx="3"/>
              <a:endCxn id="178223" idx="1"/>
            </p:cNvCxnSpPr>
            <p:nvPr/>
          </p:nvCxnSpPr>
          <p:spPr bwMode="auto">
            <a:xfrm>
              <a:off x="2397" y="1056"/>
              <a:ext cx="858" cy="263"/>
            </a:xfrm>
            <a:prstGeom prst="straightConnector1">
              <a:avLst/>
            </a:prstGeom>
            <a:noFill/>
            <a:ln w="9525">
              <a:solidFill>
                <a:schemeClr val="tx1"/>
              </a:solidFill>
              <a:round/>
              <a:headEnd/>
              <a:tailEnd type="triangle" w="med" len="med"/>
            </a:ln>
          </p:spPr>
        </p:cxnSp>
        <p:cxnSp>
          <p:nvCxnSpPr>
            <p:cNvPr id="178225" name="AutoShape 46"/>
            <p:cNvCxnSpPr>
              <a:cxnSpLocks noChangeShapeType="1"/>
              <a:stCxn id="178200" idx="2"/>
              <a:endCxn id="178223" idx="3"/>
            </p:cNvCxnSpPr>
            <p:nvPr/>
          </p:nvCxnSpPr>
          <p:spPr bwMode="auto">
            <a:xfrm flipH="1">
              <a:off x="3718" y="1190"/>
              <a:ext cx="763" cy="129"/>
            </a:xfrm>
            <a:prstGeom prst="straightConnector1">
              <a:avLst/>
            </a:prstGeom>
            <a:noFill/>
            <a:ln w="9525">
              <a:solidFill>
                <a:schemeClr val="tx1"/>
              </a:solidFill>
              <a:round/>
              <a:headEnd/>
              <a:tailEnd type="triangle" w="med" len="med"/>
            </a:ln>
          </p:spPr>
        </p:cxnSp>
        <p:sp>
          <p:nvSpPr>
            <p:cNvPr id="178226" name="AutoShape 47"/>
            <p:cNvSpPr>
              <a:spLocks noChangeArrowheads="1"/>
            </p:cNvSpPr>
            <p:nvPr/>
          </p:nvSpPr>
          <p:spPr bwMode="auto">
            <a:xfrm>
              <a:off x="3263" y="480"/>
              <a:ext cx="442" cy="132"/>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600" b="1">
                  <a:solidFill>
                    <a:srgbClr val="006600"/>
                  </a:solidFill>
                  <a:latin typeface="Arial" charset="0"/>
                </a:rPr>
                <a:t>resid.0</a:t>
              </a:r>
            </a:p>
          </p:txBody>
        </p:sp>
        <p:cxnSp>
          <p:nvCxnSpPr>
            <p:cNvPr id="178227" name="AutoShape 48"/>
            <p:cNvCxnSpPr>
              <a:cxnSpLocks noChangeShapeType="1"/>
              <a:stCxn id="178223" idx="2"/>
              <a:endCxn id="178214" idx="0"/>
            </p:cNvCxnSpPr>
            <p:nvPr/>
          </p:nvCxnSpPr>
          <p:spPr bwMode="auto">
            <a:xfrm flipH="1">
              <a:off x="3050" y="1418"/>
              <a:ext cx="438" cy="188"/>
            </a:xfrm>
            <a:prstGeom prst="straightConnector1">
              <a:avLst/>
            </a:prstGeom>
            <a:noFill/>
            <a:ln w="28575">
              <a:solidFill>
                <a:srgbClr val="0000FF"/>
              </a:solidFill>
              <a:round/>
              <a:headEnd/>
              <a:tailEnd type="triangle" w="med" len="med"/>
            </a:ln>
          </p:spPr>
        </p:cxnSp>
        <p:cxnSp>
          <p:nvCxnSpPr>
            <p:cNvPr id="178228" name="AutoShape 49"/>
            <p:cNvCxnSpPr>
              <a:cxnSpLocks noChangeShapeType="1"/>
              <a:stCxn id="178226" idx="2"/>
              <a:endCxn id="178217" idx="0"/>
            </p:cNvCxnSpPr>
            <p:nvPr/>
          </p:nvCxnSpPr>
          <p:spPr bwMode="auto">
            <a:xfrm flipH="1">
              <a:off x="3047" y="623"/>
              <a:ext cx="437" cy="287"/>
            </a:xfrm>
            <a:prstGeom prst="straightConnector1">
              <a:avLst/>
            </a:prstGeom>
            <a:noFill/>
            <a:ln w="28575">
              <a:solidFill>
                <a:srgbClr val="0000FF"/>
              </a:solidFill>
              <a:round/>
              <a:headEnd/>
              <a:tailEnd type="triangle" w="med" len="med"/>
            </a:ln>
          </p:spPr>
        </p:cxnSp>
        <p:cxnSp>
          <p:nvCxnSpPr>
            <p:cNvPr id="178229" name="AutoShape 50"/>
            <p:cNvCxnSpPr>
              <a:cxnSpLocks noChangeShapeType="1"/>
              <a:stCxn id="178189" idx="2"/>
              <a:endCxn id="178217" idx="0"/>
            </p:cNvCxnSpPr>
            <p:nvPr/>
          </p:nvCxnSpPr>
          <p:spPr bwMode="auto">
            <a:xfrm>
              <a:off x="2800" y="627"/>
              <a:ext cx="247" cy="283"/>
            </a:xfrm>
            <a:prstGeom prst="straightConnector1">
              <a:avLst/>
            </a:prstGeom>
            <a:noFill/>
            <a:ln w="9525">
              <a:solidFill>
                <a:srgbClr val="0000FF"/>
              </a:solidFill>
              <a:round/>
              <a:headEnd/>
              <a:tailEnd type="triangle" w="med" len="med"/>
            </a:ln>
          </p:spPr>
        </p:cxnSp>
        <p:sp>
          <p:nvSpPr>
            <p:cNvPr id="178230" name="AutoShape 51"/>
            <p:cNvSpPr>
              <a:spLocks noChangeArrowheads="1"/>
            </p:cNvSpPr>
            <p:nvPr/>
          </p:nvSpPr>
          <p:spPr bwMode="auto">
            <a:xfrm>
              <a:off x="3258" y="1938"/>
              <a:ext cx="436" cy="176"/>
            </a:xfrm>
            <a:prstGeom prst="diamond">
              <a:avLst/>
            </a:prstGeom>
            <a:solidFill>
              <a:schemeClr val="bg1"/>
            </a:solidFill>
            <a:ln w="38100">
              <a:solidFill>
                <a:schemeClr val="tx1"/>
              </a:solidFill>
              <a:miter lim="800000"/>
              <a:headEnd/>
              <a:tailEnd/>
            </a:ln>
          </p:spPr>
          <p:txBody>
            <a:bodyPr wrap="none" anchor="ctr"/>
            <a:lstStyle/>
            <a:p>
              <a:pPr algn="ctr"/>
              <a:r>
                <a:rPr lang="en-US" sz="1400" b="1"/>
                <a:t>resid</a:t>
              </a:r>
              <a:r>
                <a:rPr lang="en-US" sz="1400" b="1" baseline="-25000"/>
                <a:t>y</a:t>
              </a:r>
            </a:p>
          </p:txBody>
        </p:sp>
        <p:cxnSp>
          <p:nvCxnSpPr>
            <p:cNvPr id="178231" name="AutoShape 52"/>
            <p:cNvCxnSpPr>
              <a:cxnSpLocks noChangeShapeType="1"/>
              <a:stCxn id="178192" idx="3"/>
              <a:endCxn id="178230" idx="1"/>
            </p:cNvCxnSpPr>
            <p:nvPr/>
          </p:nvCxnSpPr>
          <p:spPr bwMode="auto">
            <a:xfrm>
              <a:off x="2400" y="1752"/>
              <a:ext cx="845" cy="274"/>
            </a:xfrm>
            <a:prstGeom prst="straightConnector1">
              <a:avLst/>
            </a:prstGeom>
            <a:noFill/>
            <a:ln w="9525">
              <a:solidFill>
                <a:schemeClr val="tx1"/>
              </a:solidFill>
              <a:round/>
              <a:headEnd/>
              <a:tailEnd type="triangle" w="med" len="med"/>
            </a:ln>
          </p:spPr>
        </p:cxnSp>
        <p:cxnSp>
          <p:nvCxnSpPr>
            <p:cNvPr id="178232" name="AutoShape 53"/>
            <p:cNvCxnSpPr>
              <a:cxnSpLocks noChangeShapeType="1"/>
              <a:stCxn id="178194" idx="2"/>
              <a:endCxn id="178230" idx="3"/>
            </p:cNvCxnSpPr>
            <p:nvPr/>
          </p:nvCxnSpPr>
          <p:spPr bwMode="auto">
            <a:xfrm flipH="1">
              <a:off x="3708" y="1886"/>
              <a:ext cx="775" cy="140"/>
            </a:xfrm>
            <a:prstGeom prst="straightConnector1">
              <a:avLst/>
            </a:prstGeom>
            <a:noFill/>
            <a:ln w="9525">
              <a:solidFill>
                <a:schemeClr val="tx1"/>
              </a:solidFill>
              <a:round/>
              <a:headEnd/>
              <a:tailEnd type="triangle" w="med" len="med"/>
            </a:ln>
          </p:spPr>
        </p:cxnSp>
        <p:cxnSp>
          <p:nvCxnSpPr>
            <p:cNvPr id="178233" name="AutoShape 54"/>
            <p:cNvCxnSpPr>
              <a:cxnSpLocks noChangeShapeType="1"/>
              <a:stCxn id="178230" idx="2"/>
              <a:endCxn id="178220" idx="0"/>
            </p:cNvCxnSpPr>
            <p:nvPr/>
          </p:nvCxnSpPr>
          <p:spPr bwMode="auto">
            <a:xfrm flipH="1">
              <a:off x="3047" y="2125"/>
              <a:ext cx="430" cy="177"/>
            </a:xfrm>
            <a:prstGeom prst="straightConnector1">
              <a:avLst/>
            </a:prstGeom>
            <a:noFill/>
            <a:ln w="28575">
              <a:solidFill>
                <a:srgbClr val="0000FF"/>
              </a:solidFill>
              <a:round/>
              <a:headEnd/>
              <a:tailEnd type="triangle" w="med" len="med"/>
            </a:ln>
          </p:spPr>
        </p:cxnSp>
        <p:cxnSp>
          <p:nvCxnSpPr>
            <p:cNvPr id="178234" name="AutoShape 55"/>
            <p:cNvCxnSpPr>
              <a:cxnSpLocks noChangeShapeType="1"/>
              <a:stCxn id="178189" idx="2"/>
              <a:endCxn id="178214" idx="0"/>
            </p:cNvCxnSpPr>
            <p:nvPr/>
          </p:nvCxnSpPr>
          <p:spPr bwMode="auto">
            <a:xfrm>
              <a:off x="2800" y="627"/>
              <a:ext cx="250" cy="979"/>
            </a:xfrm>
            <a:prstGeom prst="straightConnector1">
              <a:avLst/>
            </a:prstGeom>
            <a:noFill/>
            <a:ln w="9525">
              <a:solidFill>
                <a:srgbClr val="0000FF"/>
              </a:solidFill>
              <a:round/>
              <a:headEnd/>
              <a:tailEnd type="triangle" w="med" len="med"/>
            </a:ln>
          </p:spPr>
        </p:cxnSp>
        <p:cxnSp>
          <p:nvCxnSpPr>
            <p:cNvPr id="178235" name="AutoShape 56"/>
            <p:cNvCxnSpPr>
              <a:cxnSpLocks noChangeShapeType="1"/>
              <a:stCxn id="178189" idx="2"/>
              <a:endCxn id="178220" idx="0"/>
            </p:cNvCxnSpPr>
            <p:nvPr/>
          </p:nvCxnSpPr>
          <p:spPr bwMode="auto">
            <a:xfrm>
              <a:off x="2800" y="627"/>
              <a:ext cx="247" cy="1675"/>
            </a:xfrm>
            <a:prstGeom prst="straightConnector1">
              <a:avLst/>
            </a:prstGeom>
            <a:noFill/>
            <a:ln w="9525">
              <a:solidFill>
                <a:srgbClr val="0000FF"/>
              </a:solidFill>
              <a:round/>
              <a:headEnd/>
              <a:tailEnd type="triangle" w="med" len="med"/>
            </a:ln>
          </p:spPr>
        </p:cxnSp>
        <p:cxnSp>
          <p:nvCxnSpPr>
            <p:cNvPr id="178236" name="AutoShape 57"/>
            <p:cNvCxnSpPr>
              <a:cxnSpLocks noChangeShapeType="1"/>
              <a:stCxn id="178204" idx="3"/>
              <a:endCxn id="178238" idx="1"/>
            </p:cNvCxnSpPr>
            <p:nvPr/>
          </p:nvCxnSpPr>
          <p:spPr bwMode="auto">
            <a:xfrm>
              <a:off x="2395" y="2447"/>
              <a:ext cx="805" cy="352"/>
            </a:xfrm>
            <a:prstGeom prst="straightConnector1">
              <a:avLst/>
            </a:prstGeom>
            <a:noFill/>
            <a:ln w="9525">
              <a:solidFill>
                <a:schemeClr val="tx1"/>
              </a:solidFill>
              <a:round/>
              <a:headEnd/>
              <a:tailEnd type="triangle" w="med" len="med"/>
            </a:ln>
          </p:spPr>
        </p:cxnSp>
        <p:cxnSp>
          <p:nvCxnSpPr>
            <p:cNvPr id="178237" name="AutoShape 58"/>
            <p:cNvCxnSpPr>
              <a:cxnSpLocks noChangeShapeType="1"/>
              <a:endCxn id="178238" idx="3"/>
            </p:cNvCxnSpPr>
            <p:nvPr/>
          </p:nvCxnSpPr>
          <p:spPr bwMode="auto">
            <a:xfrm flipH="1">
              <a:off x="3912" y="2641"/>
              <a:ext cx="680" cy="173"/>
            </a:xfrm>
            <a:prstGeom prst="straightConnector1">
              <a:avLst/>
            </a:prstGeom>
            <a:noFill/>
            <a:ln w="9525">
              <a:solidFill>
                <a:schemeClr val="tx1"/>
              </a:solidFill>
              <a:round/>
              <a:headEnd/>
              <a:tailEnd type="triangle" w="med" len="med"/>
            </a:ln>
          </p:spPr>
        </p:cxnSp>
        <p:sp>
          <p:nvSpPr>
            <p:cNvPr id="178238" name="Text Box 59"/>
            <p:cNvSpPr txBox="1">
              <a:spLocks noChangeArrowheads="1"/>
            </p:cNvSpPr>
            <p:nvPr/>
          </p:nvSpPr>
          <p:spPr bwMode="auto">
            <a:xfrm>
              <a:off x="3200" y="2670"/>
              <a:ext cx="647" cy="258"/>
            </a:xfrm>
            <a:prstGeom prst="rect">
              <a:avLst/>
            </a:prstGeom>
            <a:noFill/>
            <a:ln w="9525">
              <a:noFill/>
              <a:miter lim="800000"/>
              <a:headEnd/>
              <a:tailEnd/>
            </a:ln>
          </p:spPr>
          <p:txBody>
            <a:bodyPr wrap="none">
              <a:spAutoFit/>
            </a:bodyPr>
            <a:lstStyle/>
            <a:p>
              <a:r>
                <a:rPr lang="en-US"/>
                <a:t>(repeat)</a:t>
              </a:r>
            </a:p>
          </p:txBody>
        </p:sp>
      </p:grpSp>
      <p:sp>
        <p:nvSpPr>
          <p:cNvPr id="178182" name="Text Box 60"/>
          <p:cNvSpPr txBox="1">
            <a:spLocks noChangeArrowheads="1"/>
          </p:cNvSpPr>
          <p:nvPr/>
        </p:nvSpPr>
        <p:spPr bwMode="auto">
          <a:xfrm>
            <a:off x="762000" y="5287963"/>
            <a:ext cx="7378700" cy="519112"/>
          </a:xfrm>
          <a:prstGeom prst="rect">
            <a:avLst/>
          </a:prstGeom>
          <a:noFill/>
          <a:ln w="9525">
            <a:noFill/>
            <a:miter lim="800000"/>
            <a:headEnd/>
            <a:tailEnd/>
          </a:ln>
        </p:spPr>
        <p:txBody>
          <a:bodyPr>
            <a:spAutoFit/>
          </a:bodyPr>
          <a:lstStyle/>
          <a:p>
            <a:pPr algn="ctr"/>
            <a:r>
              <a:rPr lang="en-US" sz="2800" b="1">
                <a:latin typeface="Arial" charset="0"/>
              </a:rPr>
              <a:t>fit[y] = lnalpha - beta*S[y] </a:t>
            </a:r>
            <a:r>
              <a:rPr lang="en-US" sz="2800" b="1">
                <a:solidFill>
                  <a:srgbClr val="0000FF"/>
                </a:solidFill>
                <a:latin typeface="Arial" charset="0"/>
              </a:rPr>
              <a:t>+ phi*resid[y-1]</a:t>
            </a:r>
          </a:p>
        </p:txBody>
      </p:sp>
      <p:sp>
        <p:nvSpPr>
          <p:cNvPr id="63" name="Footer Placeholder 2">
            <a:extLst>
              <a:ext uri="{FF2B5EF4-FFF2-40B4-BE49-F238E27FC236}">
                <a16:creationId xmlns:a16="http://schemas.microsoft.com/office/drawing/2014/main" id="{0AF1977B-BFF5-4B69-8D3D-A62ABD35A302}"/>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1EC03F-3698-496D-8335-2C0C52ED13C3}"/>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1472" t="521" r="46564" b="622"/>
          <a:stretch/>
        </p:blipFill>
        <p:spPr>
          <a:xfrm>
            <a:off x="3115903" y="791419"/>
            <a:ext cx="2790226" cy="4929907"/>
          </a:xfrm>
          <a:solidFill>
            <a:schemeClr val="accent2">
              <a:lumMod val="50000"/>
            </a:schemeClr>
          </a:solidFill>
        </p:spPr>
      </p:pic>
      <p:sp>
        <p:nvSpPr>
          <p:cNvPr id="6" name="TextBox 5">
            <a:extLst>
              <a:ext uri="{FF2B5EF4-FFF2-40B4-BE49-F238E27FC236}">
                <a16:creationId xmlns:a16="http://schemas.microsoft.com/office/drawing/2014/main" id="{220D44B4-0685-40BC-9FAB-55419A068A31}"/>
              </a:ext>
            </a:extLst>
          </p:cNvPr>
          <p:cNvSpPr txBox="1"/>
          <p:nvPr/>
        </p:nvSpPr>
        <p:spPr>
          <a:xfrm>
            <a:off x="3633145" y="2295449"/>
            <a:ext cx="85632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Glennallen</a:t>
            </a:r>
          </a:p>
        </p:txBody>
      </p:sp>
      <p:sp>
        <p:nvSpPr>
          <p:cNvPr id="7" name="TextBox 6">
            <a:extLst>
              <a:ext uri="{FF2B5EF4-FFF2-40B4-BE49-F238E27FC236}">
                <a16:creationId xmlns:a16="http://schemas.microsoft.com/office/drawing/2014/main" id="{9D11B723-0501-4B9F-B972-B29CF2A0EABD}"/>
              </a:ext>
            </a:extLst>
          </p:cNvPr>
          <p:cNvSpPr txBox="1"/>
          <p:nvPr/>
        </p:nvSpPr>
        <p:spPr>
          <a:xfrm>
            <a:off x="4636007" y="3158370"/>
            <a:ext cx="62228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black"/>
                </a:solidFill>
                <a:effectLst/>
                <a:uLnTx/>
                <a:uFillTx/>
                <a:latin typeface="Calibri" panose="020F0502020204030204"/>
                <a:ea typeface="+mn-ea"/>
                <a:cs typeface="+mn-cs"/>
              </a:rPr>
              <a:t>Chitina</a:t>
            </a:r>
            <a:endPar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95B6FF4-2A5B-43DE-89C7-41DE90E119A1}"/>
              </a:ext>
            </a:extLst>
          </p:cNvPr>
          <p:cNvSpPr txBox="1"/>
          <p:nvPr/>
        </p:nvSpPr>
        <p:spPr>
          <a:xfrm>
            <a:off x="3557485" y="4156762"/>
            <a:ext cx="58900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Valdez</a:t>
            </a:r>
          </a:p>
        </p:txBody>
      </p:sp>
      <p:sp>
        <p:nvSpPr>
          <p:cNvPr id="9" name="TextBox 8">
            <a:extLst>
              <a:ext uri="{FF2B5EF4-FFF2-40B4-BE49-F238E27FC236}">
                <a16:creationId xmlns:a16="http://schemas.microsoft.com/office/drawing/2014/main" id="{2E11D438-BE39-4888-A290-7A02A88D9CD2}"/>
              </a:ext>
            </a:extLst>
          </p:cNvPr>
          <p:cNvSpPr txBox="1"/>
          <p:nvPr/>
        </p:nvSpPr>
        <p:spPr>
          <a:xfrm>
            <a:off x="4002962" y="5014834"/>
            <a:ext cx="70012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Cordova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221BC6-47BA-42AA-B244-964F119C2A4B}"/>
                  </a:ext>
                </a:extLst>
              </p:cNvPr>
              <p:cNvSpPr txBox="1"/>
              <p:nvPr/>
            </p:nvSpPr>
            <p:spPr>
              <a:xfrm>
                <a:off x="186137" y="1329136"/>
                <a:ext cx="2406813" cy="21249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ϵ</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C6221BC6-47BA-42AA-B244-964F119C2A4B}"/>
                  </a:ext>
                </a:extLst>
              </p:cNvPr>
              <p:cNvSpPr txBox="1">
                <a:spLocks noRot="1" noChangeAspect="1" noMove="1" noResize="1" noEditPoints="1" noAdjustHandles="1" noChangeArrowheads="1" noChangeShapeType="1" noTextEdit="1"/>
              </p:cNvSpPr>
              <p:nvPr/>
            </p:nvSpPr>
            <p:spPr>
              <a:xfrm>
                <a:off x="186137" y="1329136"/>
                <a:ext cx="2406813" cy="212494"/>
              </a:xfrm>
              <a:prstGeom prst="rect">
                <a:avLst/>
              </a:prstGeom>
              <a:blipFill>
                <a:blip r:embed="rId4"/>
                <a:stretch>
                  <a:fillRect l="-1269" r="-2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D60F1F-263C-490C-964D-87B8F4157A56}"/>
                  </a:ext>
                </a:extLst>
              </p:cNvPr>
              <p:cNvSpPr txBox="1"/>
              <p:nvPr/>
            </p:nvSpPr>
            <p:spPr>
              <a:xfrm>
                <a:off x="186137" y="1612387"/>
                <a:ext cx="776559" cy="1992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41D60F1F-263C-490C-964D-87B8F4157A56}"/>
                  </a:ext>
                </a:extLst>
              </p:cNvPr>
              <p:cNvSpPr txBox="1">
                <a:spLocks noRot="1" noChangeAspect="1" noMove="1" noResize="1" noEditPoints="1" noAdjustHandles="1" noChangeArrowheads="1" noChangeShapeType="1" noTextEdit="1"/>
              </p:cNvSpPr>
              <p:nvPr/>
            </p:nvSpPr>
            <p:spPr>
              <a:xfrm>
                <a:off x="186137" y="1612387"/>
                <a:ext cx="776559" cy="199285"/>
              </a:xfrm>
              <a:prstGeom prst="rect">
                <a:avLst/>
              </a:prstGeom>
              <a:blipFill>
                <a:blip r:embed="rId5"/>
                <a:stretch>
                  <a:fillRect l="-3150" r="-6299" b="-30303"/>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070FC5DC-176F-4B6E-95C8-361C4753167A}"/>
              </a:ext>
            </a:extLst>
          </p:cNvPr>
          <p:cNvGraphicFramePr>
            <a:graphicFrameLocks noGrp="1"/>
          </p:cNvGraphicFramePr>
          <p:nvPr/>
        </p:nvGraphicFramePr>
        <p:xfrm>
          <a:off x="3203" y="3143889"/>
          <a:ext cx="3007971" cy="2667017"/>
        </p:xfrm>
        <a:graphic>
          <a:graphicData uri="http://schemas.openxmlformats.org/drawingml/2006/table">
            <a:tbl>
              <a:tblPr firstRow="1" bandRow="1">
                <a:tableStyleId>{5C22544A-7EE6-4342-B048-85BDC9FD1C3A}</a:tableStyleId>
              </a:tblPr>
              <a:tblGrid>
                <a:gridCol w="395605">
                  <a:extLst>
                    <a:ext uri="{9D8B030D-6E8A-4147-A177-3AD203B41FA5}">
                      <a16:colId xmlns:a16="http://schemas.microsoft.com/office/drawing/2014/main" val="20000"/>
                    </a:ext>
                  </a:extLst>
                </a:gridCol>
                <a:gridCol w="338455">
                  <a:extLst>
                    <a:ext uri="{9D8B030D-6E8A-4147-A177-3AD203B41FA5}">
                      <a16:colId xmlns:a16="http://schemas.microsoft.com/office/drawing/2014/main" val="20001"/>
                    </a:ext>
                  </a:extLst>
                </a:gridCol>
                <a:gridCol w="262403">
                  <a:extLst>
                    <a:ext uri="{9D8B030D-6E8A-4147-A177-3AD203B41FA5}">
                      <a16:colId xmlns:a16="http://schemas.microsoft.com/office/drawing/2014/main" val="20002"/>
                    </a:ext>
                  </a:extLst>
                </a:gridCol>
                <a:gridCol w="298938">
                  <a:extLst>
                    <a:ext uri="{9D8B030D-6E8A-4147-A177-3AD203B41FA5}">
                      <a16:colId xmlns:a16="http://schemas.microsoft.com/office/drawing/2014/main" val="20003"/>
                    </a:ext>
                  </a:extLst>
                </a:gridCol>
                <a:gridCol w="298938">
                  <a:extLst>
                    <a:ext uri="{9D8B030D-6E8A-4147-A177-3AD203B41FA5}">
                      <a16:colId xmlns:a16="http://schemas.microsoft.com/office/drawing/2014/main" val="20004"/>
                    </a:ext>
                  </a:extLst>
                </a:gridCol>
                <a:gridCol w="257908">
                  <a:extLst>
                    <a:ext uri="{9D8B030D-6E8A-4147-A177-3AD203B41FA5}">
                      <a16:colId xmlns:a16="http://schemas.microsoft.com/office/drawing/2014/main" val="20005"/>
                    </a:ext>
                  </a:extLst>
                </a:gridCol>
                <a:gridCol w="293077">
                  <a:extLst>
                    <a:ext uri="{9D8B030D-6E8A-4147-A177-3AD203B41FA5}">
                      <a16:colId xmlns:a16="http://schemas.microsoft.com/office/drawing/2014/main" val="20006"/>
                    </a:ext>
                  </a:extLst>
                </a:gridCol>
                <a:gridCol w="370205">
                  <a:extLst>
                    <a:ext uri="{9D8B030D-6E8A-4147-A177-3AD203B41FA5}">
                      <a16:colId xmlns:a16="http://schemas.microsoft.com/office/drawing/2014/main" val="1342300528"/>
                    </a:ext>
                  </a:extLst>
                </a:gridCol>
                <a:gridCol w="492442">
                  <a:extLst>
                    <a:ext uri="{9D8B030D-6E8A-4147-A177-3AD203B41FA5}">
                      <a16:colId xmlns:a16="http://schemas.microsoft.com/office/drawing/2014/main" val="20008"/>
                    </a:ext>
                  </a:extLst>
                </a:gridCol>
              </a:tblGrid>
              <a:tr h="250065">
                <a:tc>
                  <a:txBody>
                    <a:bodyPr/>
                    <a:lstStyle/>
                    <a:p>
                      <a:pPr algn="ctr"/>
                      <a:r>
                        <a:rPr lang="en-US" sz="800" b="1" dirty="0">
                          <a:solidFill>
                            <a:schemeClr val="tx1"/>
                          </a:solidFill>
                        </a:rPr>
                        <a:t>Year</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Esc</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gridSpan="5">
                  <a:txBody>
                    <a:bodyPr/>
                    <a:lstStyle/>
                    <a:p>
                      <a:pPr algn="ctr"/>
                      <a:r>
                        <a:rPr lang="en-US" sz="800" b="1">
                          <a:solidFill>
                            <a:schemeClr val="tx1"/>
                          </a:solidFill>
                        </a:rPr>
                        <a:t>Annual abundance (run) </a:t>
                      </a:r>
                      <a:r>
                        <a:rPr lang="en-US" sz="800" b="1" baseline="0">
                          <a:solidFill>
                            <a:schemeClr val="tx1"/>
                          </a:solidFill>
                        </a:rPr>
                        <a:t>by age N</a:t>
                      </a:r>
                      <a:r>
                        <a:rPr lang="en-US" sz="800" b="1" baseline="-25000">
                          <a:solidFill>
                            <a:schemeClr val="tx1"/>
                          </a:solidFill>
                        </a:rPr>
                        <a:t>y,a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800" b="1" dirty="0">
                          <a:solidFill>
                            <a:schemeClr val="tx1"/>
                          </a:solidFill>
                        </a:rPr>
                        <a:t>Run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Return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7908">
                <a:tc>
                  <a:txBody>
                    <a:bodyPr/>
                    <a:lstStyle/>
                    <a:p>
                      <a:pPr algn="ctr"/>
                      <a:r>
                        <a:rPr lang="en-US" sz="800" b="1" dirty="0"/>
                        <a:t>y</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err="1"/>
                        <a:t>S</a:t>
                      </a:r>
                      <a:r>
                        <a:rPr lang="en-US" sz="800" b="1" baseline="-25000" dirty="0" err="1"/>
                        <a:t>y</a:t>
                      </a: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6</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7</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8600">
                <a:tc>
                  <a:txBody>
                    <a:bodyPr/>
                    <a:lstStyle/>
                    <a:p>
                      <a:pPr algn="ctr"/>
                      <a:r>
                        <a:rPr lang="en-US" sz="800" b="1"/>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S</a:t>
                      </a:r>
                      <a:r>
                        <a:rPr lang="en-US" sz="900" b="1"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N</a:t>
                      </a:r>
                      <a:r>
                        <a:rPr lang="en-US" sz="800" b="1" baseline="-25000" dirty="0">
                          <a:solidFill>
                            <a:schemeClr val="tx1"/>
                          </a:solidFill>
                        </a:rPr>
                        <a:t>1,3</a:t>
                      </a:r>
                      <a:endParaRPr lang="en-US" sz="800" b="1" dirty="0">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1,4</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1,5</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1,6</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1,7</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R</a:t>
                      </a:r>
                      <a:r>
                        <a:rPr lang="en-US" sz="900" b="1" baseline="-25000" dirty="0"/>
                        <a:t>1</a:t>
                      </a:r>
                      <a:endParaRPr lang="en-US" sz="600" b="1" baseline="0" dirty="0">
                        <a:solidFill>
                          <a:schemeClr val="tx1"/>
                        </a:solidFill>
                        <a:effectLst>
                          <a:outerShdw blurRad="38100" dist="38100" dir="2700000" algn="tl">
                            <a:srgbClr val="000000">
                              <a:alpha val="43137"/>
                            </a:srgbClr>
                          </a:outerShdw>
                        </a:effectLs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0945">
                <a:tc>
                  <a:txBody>
                    <a:bodyPr/>
                    <a:lstStyle/>
                    <a:p>
                      <a:pPr algn="ctr"/>
                      <a:r>
                        <a:rPr lang="en-US" sz="800" b="1"/>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2,3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2,4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2,7</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4461">
                <a:tc>
                  <a:txBody>
                    <a:bodyPr/>
                    <a:lstStyle/>
                    <a:p>
                      <a:pPr algn="ctr"/>
                      <a:r>
                        <a:rPr lang="en-US" sz="800" b="1"/>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3,3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3,7</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0323">
                <a:tc>
                  <a:txBody>
                    <a:bodyPr/>
                    <a:lstStyle/>
                    <a:p>
                      <a:pPr algn="ctr"/>
                      <a:r>
                        <a:rPr lang="en-US" sz="800" b="1"/>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4</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effectLst/>
                        </a:rPr>
                        <a:t>N</a:t>
                      </a:r>
                      <a:r>
                        <a:rPr lang="en-US" sz="800" b="1" baseline="-25000">
                          <a:effectLst/>
                        </a:rPr>
                        <a:t>4,3</a:t>
                      </a:r>
                      <a:endParaRPr lang="en-US" sz="800" b="1">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4,4</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185">
                <a:tc>
                  <a:txBody>
                    <a:bodyPr/>
                    <a:lstStyle/>
                    <a:p>
                      <a:pPr algn="ctr"/>
                      <a:r>
                        <a:rPr lang="en-US" sz="800" b="1"/>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5,3</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5,4</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5,5</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5,7</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8600">
                <a:tc>
                  <a:txBody>
                    <a:bodyPr/>
                    <a:lstStyle/>
                    <a:p>
                      <a:pPr algn="ctr"/>
                      <a:r>
                        <a:rPr lang="en-US" sz="800" b="1"/>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6,3</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6,4</a:t>
                      </a:r>
                      <a:endParaRPr lang="en-US" sz="800" b="1" dirty="0">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6,5</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6,6</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2738">
                <a:tc>
                  <a:txBody>
                    <a:bodyPr/>
                    <a:lstStyle/>
                    <a:p>
                      <a:pPr algn="ctr"/>
                      <a:r>
                        <a:rPr lang="en-US" sz="800" b="1"/>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7,5</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7,6</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7,7</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8600">
                <a:tc>
                  <a:txBody>
                    <a:bodyPr/>
                    <a:lstStyle/>
                    <a:p>
                      <a:pPr algn="ctr"/>
                      <a:r>
                        <a:rPr lang="en-US" sz="800" b="1"/>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8,6</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8,7</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3377">
                <a:tc>
                  <a:txBody>
                    <a:bodyPr/>
                    <a:lstStyle/>
                    <a:p>
                      <a:pPr algn="ctr"/>
                      <a:r>
                        <a:rPr lang="en-US" sz="800" b="1"/>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rPr>
                        <a:t>N</a:t>
                      </a:r>
                      <a:r>
                        <a:rPr lang="en-US" sz="800" b="1" baseline="-25000">
                          <a:solidFill>
                            <a:schemeClr val="tx1">
                              <a:lumMod val="50000"/>
                              <a:lumOff val="50000"/>
                            </a:schemeClr>
                          </a:solidFill>
                        </a:rPr>
                        <a:t>9,3</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9,4</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9,7</a:t>
                      </a:r>
                      <a:endParaRPr lang="en-US" sz="800" b="1">
                        <a:solidFill>
                          <a:schemeClr val="tx1">
                            <a:lumMod val="50000"/>
                            <a:lumOff val="50000"/>
                          </a:schemeClr>
                        </a:solidFill>
                      </a:endParaRPr>
                    </a:p>
                  </a:txBody>
                  <a:tcPr marL="45720" marR="4572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30" name="Rounded Rectangle 4">
            <a:extLst>
              <a:ext uri="{FF2B5EF4-FFF2-40B4-BE49-F238E27FC236}">
                <a16:creationId xmlns:a16="http://schemas.microsoft.com/office/drawing/2014/main" id="{09BB93EF-70B4-492F-B8EB-CDB5D1A8B527}"/>
              </a:ext>
            </a:extLst>
          </p:cNvPr>
          <p:cNvSpPr/>
          <p:nvPr/>
        </p:nvSpPr>
        <p:spPr>
          <a:xfrm rot="2412695">
            <a:off x="553421" y="4892832"/>
            <a:ext cx="1770553" cy="22387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61BC613D-E8A6-49EA-BEBF-5DB8D96ADD50}"/>
              </a:ext>
            </a:extLst>
          </p:cNvPr>
          <p:cNvCxnSpPr>
            <a:cxnSpLocks/>
            <a:stCxn id="30" idx="0"/>
            <a:endCxn id="35" idx="2"/>
          </p:cNvCxnSpPr>
          <p:nvPr/>
        </p:nvCxnSpPr>
        <p:spPr>
          <a:xfrm flipV="1">
            <a:off x="1510966" y="3966444"/>
            <a:ext cx="1234764" cy="952843"/>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4" name="Rounded Rectangle 10">
            <a:extLst>
              <a:ext uri="{FF2B5EF4-FFF2-40B4-BE49-F238E27FC236}">
                <a16:creationId xmlns:a16="http://schemas.microsoft.com/office/drawing/2014/main" id="{0E6A3F3C-8F46-4265-A07B-C61C264C1A8B}"/>
              </a:ext>
            </a:extLst>
          </p:cNvPr>
          <p:cNvSpPr/>
          <p:nvPr/>
        </p:nvSpPr>
        <p:spPr>
          <a:xfrm>
            <a:off x="415578" y="3766881"/>
            <a:ext cx="249788"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12">
            <a:extLst>
              <a:ext uri="{FF2B5EF4-FFF2-40B4-BE49-F238E27FC236}">
                <a16:creationId xmlns:a16="http://schemas.microsoft.com/office/drawing/2014/main" id="{7D3DB4C0-9622-4EDC-A86A-227D25CE565F}"/>
              </a:ext>
            </a:extLst>
          </p:cNvPr>
          <p:cNvSpPr/>
          <p:nvPr/>
        </p:nvSpPr>
        <p:spPr>
          <a:xfrm>
            <a:off x="2592950" y="3765974"/>
            <a:ext cx="305559"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437541F7-4CB5-45B3-8AC8-5FB00A1149DA}"/>
              </a:ext>
            </a:extLst>
          </p:cNvPr>
          <p:cNvCxnSpPr>
            <a:cxnSpLocks/>
            <a:stCxn id="34" idx="2"/>
            <a:endCxn id="30" idx="1"/>
          </p:cNvCxnSpPr>
          <p:nvPr/>
        </p:nvCxnSpPr>
        <p:spPr>
          <a:xfrm>
            <a:off x="540472" y="3967351"/>
            <a:ext cx="222170" cy="465874"/>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7" name="Star: 5 Points 66">
            <a:extLst>
              <a:ext uri="{FF2B5EF4-FFF2-40B4-BE49-F238E27FC236}">
                <a16:creationId xmlns:a16="http://schemas.microsoft.com/office/drawing/2014/main" id="{1634D6C2-3716-4304-88C1-DB61F77CFC20}"/>
              </a:ext>
            </a:extLst>
          </p:cNvPr>
          <p:cNvSpPr/>
          <p:nvPr/>
        </p:nvSpPr>
        <p:spPr>
          <a:xfrm>
            <a:off x="4146492" y="1752641"/>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ight Brace 68">
            <a:extLst>
              <a:ext uri="{FF2B5EF4-FFF2-40B4-BE49-F238E27FC236}">
                <a16:creationId xmlns:a16="http://schemas.microsoft.com/office/drawing/2014/main" id="{58534543-A460-4ACE-A696-B7798A0B1D44}"/>
              </a:ext>
            </a:extLst>
          </p:cNvPr>
          <p:cNvSpPr/>
          <p:nvPr/>
        </p:nvSpPr>
        <p:spPr>
          <a:xfrm>
            <a:off x="5384451" y="2973116"/>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F2DCC6C4-A75E-4556-A523-D3312375CB47}"/>
              </a:ext>
            </a:extLst>
          </p:cNvPr>
          <p:cNvSpPr/>
          <p:nvPr/>
        </p:nvSpPr>
        <p:spPr>
          <a:xfrm>
            <a:off x="5468837" y="3862002"/>
            <a:ext cx="248487" cy="708061"/>
          </a:xfrm>
          <a:prstGeom prst="rightBrace">
            <a:avLst>
              <a:gd name="adj1" fmla="val 8333"/>
              <a:gd name="adj2" fmla="val 654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ight Brace 70">
            <a:extLst>
              <a:ext uri="{FF2B5EF4-FFF2-40B4-BE49-F238E27FC236}">
                <a16:creationId xmlns:a16="http://schemas.microsoft.com/office/drawing/2014/main" id="{FC673FF2-9EC5-4525-B877-282F34979EA3}"/>
              </a:ext>
            </a:extLst>
          </p:cNvPr>
          <p:cNvSpPr/>
          <p:nvPr/>
        </p:nvSpPr>
        <p:spPr>
          <a:xfrm>
            <a:off x="5384451" y="3406443"/>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4EAF94A1-47FC-4EF8-BC65-D3F0D6FEBF1D}"/>
              </a:ext>
            </a:extLst>
          </p:cNvPr>
          <p:cNvCxnSpPr>
            <a:cxnSpLocks/>
          </p:cNvCxnSpPr>
          <p:nvPr/>
        </p:nvCxnSpPr>
        <p:spPr>
          <a:xfrm flipH="1" flipV="1">
            <a:off x="5437813" y="4739940"/>
            <a:ext cx="567132" cy="4872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Star: 5 Points 76">
            <a:extLst>
              <a:ext uri="{FF2B5EF4-FFF2-40B4-BE49-F238E27FC236}">
                <a16:creationId xmlns:a16="http://schemas.microsoft.com/office/drawing/2014/main" id="{B0FF46C9-4F88-4BDD-94B8-1E092B84B2A7}"/>
              </a:ext>
            </a:extLst>
          </p:cNvPr>
          <p:cNvSpPr/>
          <p:nvPr/>
        </p:nvSpPr>
        <p:spPr>
          <a:xfrm>
            <a:off x="5187476" y="4582107"/>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Arrow Connector 77">
            <a:extLst>
              <a:ext uri="{FF2B5EF4-FFF2-40B4-BE49-F238E27FC236}">
                <a16:creationId xmlns:a16="http://schemas.microsoft.com/office/drawing/2014/main" id="{C1337781-5987-4984-A4FA-9A62BECBC983}"/>
              </a:ext>
            </a:extLst>
          </p:cNvPr>
          <p:cNvCxnSpPr/>
          <p:nvPr/>
        </p:nvCxnSpPr>
        <p:spPr>
          <a:xfrm flipH="1">
            <a:off x="4776357" y="1833269"/>
            <a:ext cx="75613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5C0CC9-1F57-4DC3-82EA-3389208335C3}"/>
                  </a:ext>
                </a:extLst>
              </p:cNvPr>
              <p:cNvSpPr txBox="1"/>
              <p:nvPr/>
            </p:nvSpPr>
            <p:spPr>
              <a:xfrm>
                <a:off x="6081524" y="1143000"/>
                <a:ext cx="1894301"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𝐴𝑖</m:t>
                              </m:r>
                              <m:sSub>
                                <m:sSubPr>
                                  <m:ctrlPr>
                                    <a:rPr kumimoji="0" lang="en-US" sz="120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sSub>
                            <m:sSub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AE5C0CC9-1F57-4DC3-82EA-3389208335C3}"/>
                  </a:ext>
                </a:extLst>
              </p:cNvPr>
              <p:cNvSpPr txBox="1">
                <a:spLocks noRot="1" noChangeAspect="1" noMove="1" noResize="1" noEditPoints="1" noAdjustHandles="1" noChangeArrowheads="1" noChangeShapeType="1" noTextEdit="1"/>
              </p:cNvSpPr>
              <p:nvPr/>
            </p:nvSpPr>
            <p:spPr>
              <a:xfrm>
                <a:off x="6081524" y="1143000"/>
                <a:ext cx="1894301" cy="184666"/>
              </a:xfrm>
              <a:prstGeom prst="rect">
                <a:avLst/>
              </a:prstGeom>
              <a:blipFill>
                <a:blip r:embed="rId6"/>
                <a:stretch>
                  <a:fillRect l="-1935" t="-190000" r="-2581" b="-27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6C8F93-56F3-4B06-A845-FB78F82AF28A}"/>
                  </a:ext>
                </a:extLst>
              </p:cNvPr>
              <p:cNvSpPr txBox="1"/>
              <p:nvPr/>
            </p:nvSpPr>
            <p:spPr>
              <a:xfrm>
                <a:off x="6081524" y="1731364"/>
                <a:ext cx="2548710"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𝑇𝑜𝑤𝑒</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316C8F93-56F3-4B06-A845-FB78F82AF28A}"/>
                  </a:ext>
                </a:extLst>
              </p:cNvPr>
              <p:cNvSpPr txBox="1">
                <a:spLocks noRot="1" noChangeAspect="1" noMove="1" noResize="1" noEditPoints="1" noAdjustHandles="1" noChangeArrowheads="1" noChangeShapeType="1" noTextEdit="1"/>
              </p:cNvSpPr>
              <p:nvPr/>
            </p:nvSpPr>
            <p:spPr>
              <a:xfrm>
                <a:off x="6081524" y="1731364"/>
                <a:ext cx="2548710" cy="184666"/>
              </a:xfrm>
              <a:prstGeom prst="rect">
                <a:avLst/>
              </a:prstGeom>
              <a:blipFill>
                <a:blip r:embed="rId7"/>
                <a:stretch>
                  <a:fillRect t="-186667" r="-478" b="-2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8BE13CD-BFBE-46CE-B8BA-024F68C635E5}"/>
                  </a:ext>
                </a:extLst>
              </p:cNvPr>
              <p:cNvSpPr txBox="1"/>
              <p:nvPr/>
            </p:nvSpPr>
            <p:spPr>
              <a:xfrm>
                <a:off x="6068841" y="5157288"/>
                <a:ext cx="647100"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98BE13CD-BFBE-46CE-B8BA-024F68C635E5}"/>
                  </a:ext>
                </a:extLst>
              </p:cNvPr>
              <p:cNvSpPr txBox="1">
                <a:spLocks noRot="1" noChangeAspect="1" noMove="1" noResize="1" noEditPoints="1" noAdjustHandles="1" noChangeArrowheads="1" noChangeShapeType="1" noTextEdit="1"/>
              </p:cNvSpPr>
              <p:nvPr/>
            </p:nvSpPr>
            <p:spPr>
              <a:xfrm>
                <a:off x="6068841" y="5157288"/>
                <a:ext cx="647100" cy="192873"/>
              </a:xfrm>
              <a:prstGeom prst="rect">
                <a:avLst/>
              </a:prstGeom>
              <a:blipFill>
                <a:blip r:embed="rId8"/>
                <a:stretch>
                  <a:fillRect l="-5660" r="-94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B860A95-8C7B-4A5A-819C-9A7408A37A90}"/>
                  </a:ext>
                </a:extLst>
              </p:cNvPr>
              <p:cNvSpPr txBox="1"/>
              <p:nvPr/>
            </p:nvSpPr>
            <p:spPr>
              <a:xfrm>
                <a:off x="6893275" y="4980140"/>
                <a:ext cx="756139"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FB860A95-8C7B-4A5A-819C-9A7408A37A90}"/>
                  </a:ext>
                </a:extLst>
              </p:cNvPr>
              <p:cNvSpPr txBox="1">
                <a:spLocks noRot="1" noChangeAspect="1" noMove="1" noResize="1" noEditPoints="1" noAdjustHandles="1" noChangeArrowheads="1" noChangeShapeType="1" noTextEdit="1"/>
              </p:cNvSpPr>
              <p:nvPr/>
            </p:nvSpPr>
            <p:spPr>
              <a:xfrm>
                <a:off x="6893275" y="4980140"/>
                <a:ext cx="756139" cy="192873"/>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3A955120-E2EA-4995-A719-86CF356147A5}"/>
                  </a:ext>
                </a:extLst>
              </p:cNvPr>
              <p:cNvSpPr txBox="1"/>
              <p:nvPr/>
            </p:nvSpPr>
            <p:spPr>
              <a:xfrm>
                <a:off x="7034806" y="5405655"/>
                <a:ext cx="548227"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3A955120-E2EA-4995-A719-86CF356147A5}"/>
                  </a:ext>
                </a:extLst>
              </p:cNvPr>
              <p:cNvSpPr txBox="1">
                <a:spLocks noRot="1" noChangeAspect="1" noMove="1" noResize="1" noEditPoints="1" noAdjustHandles="1" noChangeArrowheads="1" noChangeShapeType="1" noTextEdit="1"/>
              </p:cNvSpPr>
              <p:nvPr/>
            </p:nvSpPr>
            <p:spPr>
              <a:xfrm>
                <a:off x="7034806" y="5405655"/>
                <a:ext cx="548227" cy="192873"/>
              </a:xfrm>
              <a:prstGeom prst="rect">
                <a:avLst/>
              </a:prstGeom>
              <a:blipFill>
                <a:blip r:embed="rId10"/>
                <a:stretch>
                  <a:fillRect l="-6667" r="-111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55EA1B7-0F4B-43E2-B562-79EE7AB367AA}"/>
                  </a:ext>
                </a:extLst>
              </p:cNvPr>
              <p:cNvSpPr txBox="1"/>
              <p:nvPr/>
            </p:nvSpPr>
            <p:spPr>
              <a:xfrm>
                <a:off x="6087005" y="3360866"/>
                <a:ext cx="248837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355EA1B7-0F4B-43E2-B562-79EE7AB367AA}"/>
                  </a:ext>
                </a:extLst>
              </p:cNvPr>
              <p:cNvSpPr txBox="1">
                <a:spLocks noRot="1" noChangeAspect="1" noMove="1" noResize="1" noEditPoints="1" noAdjustHandles="1" noChangeArrowheads="1" noChangeShapeType="1" noTextEdit="1"/>
              </p:cNvSpPr>
              <p:nvPr/>
            </p:nvSpPr>
            <p:spPr>
              <a:xfrm>
                <a:off x="6087005" y="3360866"/>
                <a:ext cx="2488374" cy="184666"/>
              </a:xfrm>
              <a:prstGeom prst="rect">
                <a:avLst/>
              </a:prstGeom>
              <a:blipFill>
                <a:blip r:embed="rId11"/>
                <a:stretch>
                  <a:fillRect t="-3226" r="-49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1F8E699-D1F3-456D-A104-28C6A496719D}"/>
                  </a:ext>
                </a:extLst>
              </p:cNvPr>
              <p:cNvSpPr txBox="1"/>
              <p:nvPr/>
            </p:nvSpPr>
            <p:spPr>
              <a:xfrm>
                <a:off x="6369050" y="3571213"/>
                <a:ext cx="1876219" cy="4020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41F8E699-D1F3-456D-A104-28C6A496719D}"/>
                  </a:ext>
                </a:extLst>
              </p:cNvPr>
              <p:cNvSpPr txBox="1">
                <a:spLocks noRot="1" noChangeAspect="1" noMove="1" noResize="1" noEditPoints="1" noAdjustHandles="1" noChangeArrowheads="1" noChangeShapeType="1" noTextEdit="1"/>
              </p:cNvSpPr>
              <p:nvPr/>
            </p:nvSpPr>
            <p:spPr>
              <a:xfrm>
                <a:off x="6369050" y="3571213"/>
                <a:ext cx="1876219" cy="402033"/>
              </a:xfrm>
              <a:prstGeom prst="rect">
                <a:avLst/>
              </a:prstGeom>
              <a:blipFill>
                <a:blip r:embed="rId12"/>
                <a:stretch>
                  <a:fillRect l="-1623" t="-3030"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58D5548-B24D-4E3B-A3DA-8A6987760AE8}"/>
                  </a:ext>
                </a:extLst>
              </p:cNvPr>
              <p:cNvSpPr txBox="1"/>
              <p:nvPr/>
            </p:nvSpPr>
            <p:spPr>
              <a:xfrm>
                <a:off x="6081524" y="2590129"/>
                <a:ext cx="259622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458D5548-B24D-4E3B-A3DA-8A6987760AE8}"/>
                  </a:ext>
                </a:extLst>
              </p:cNvPr>
              <p:cNvSpPr txBox="1">
                <a:spLocks noRot="1" noChangeAspect="1" noMove="1" noResize="1" noEditPoints="1" noAdjustHandles="1" noChangeArrowheads="1" noChangeShapeType="1" noTextEdit="1"/>
              </p:cNvSpPr>
              <p:nvPr/>
            </p:nvSpPr>
            <p:spPr>
              <a:xfrm>
                <a:off x="6081524" y="2590129"/>
                <a:ext cx="2596224" cy="184666"/>
              </a:xfrm>
              <a:prstGeom prst="rect">
                <a:avLst/>
              </a:prstGeom>
              <a:blipFill>
                <a:blip r:embed="rId13"/>
                <a:stretch>
                  <a:fillRect t="-6667" r="-23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F8C58BB-FD60-432D-B040-AE376A5CE762}"/>
                  </a:ext>
                </a:extLst>
              </p:cNvPr>
              <p:cNvSpPr txBox="1"/>
              <p:nvPr/>
            </p:nvSpPr>
            <p:spPr>
              <a:xfrm>
                <a:off x="6369050" y="2813312"/>
                <a:ext cx="2190793" cy="3911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3F8C58BB-FD60-432D-B040-AE376A5CE762}"/>
                  </a:ext>
                </a:extLst>
              </p:cNvPr>
              <p:cNvSpPr txBox="1">
                <a:spLocks noRot="1" noChangeAspect="1" noMove="1" noResize="1" noEditPoints="1" noAdjustHandles="1" noChangeArrowheads="1" noChangeShapeType="1" noTextEdit="1"/>
              </p:cNvSpPr>
              <p:nvPr/>
            </p:nvSpPr>
            <p:spPr>
              <a:xfrm>
                <a:off x="6369050" y="2813312"/>
                <a:ext cx="2190793" cy="391133"/>
              </a:xfrm>
              <a:prstGeom prst="rect">
                <a:avLst/>
              </a:prstGeom>
              <a:blipFill>
                <a:blip r:embed="rId14"/>
                <a:stretch>
                  <a:fillRect l="-1393" t="-3125" r="-279"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AFE436F-ACB7-41BB-B4D6-0131DC440841}"/>
                  </a:ext>
                </a:extLst>
              </p:cNvPr>
              <p:cNvSpPr txBox="1"/>
              <p:nvPr/>
            </p:nvSpPr>
            <p:spPr>
              <a:xfrm>
                <a:off x="6150172" y="4223143"/>
                <a:ext cx="1769267"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𝑀𝑅</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EAFE436F-ACB7-41BB-B4D6-0131DC440841}"/>
                  </a:ext>
                </a:extLst>
              </p:cNvPr>
              <p:cNvSpPr txBox="1">
                <a:spLocks noRot="1" noChangeAspect="1" noMove="1" noResize="1" noEditPoints="1" noAdjustHandles="1" noChangeArrowheads="1" noChangeShapeType="1" noTextEdit="1"/>
              </p:cNvSpPr>
              <p:nvPr/>
            </p:nvSpPr>
            <p:spPr>
              <a:xfrm>
                <a:off x="6150172" y="4223143"/>
                <a:ext cx="1769267" cy="184666"/>
              </a:xfrm>
              <a:prstGeom prst="rect">
                <a:avLst/>
              </a:prstGeom>
              <a:blipFill>
                <a:blip r:embed="rId15"/>
                <a:stretch>
                  <a:fillRect l="-2069" t="-6667" r="-2414"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231944D-9040-4746-97F6-6FBA4411CE4E}"/>
                  </a:ext>
                </a:extLst>
              </p:cNvPr>
              <p:cNvSpPr txBox="1"/>
              <p:nvPr/>
            </p:nvSpPr>
            <p:spPr>
              <a:xfrm>
                <a:off x="7851676" y="4969537"/>
                <a:ext cx="1292323"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2231944D-9040-4746-97F6-6FBA4411CE4E}"/>
                  </a:ext>
                </a:extLst>
              </p:cNvPr>
              <p:cNvSpPr txBox="1">
                <a:spLocks noRot="1" noChangeAspect="1" noMove="1" noResize="1" noEditPoints="1" noAdjustHandles="1" noChangeArrowheads="1" noChangeShapeType="1" noTextEdit="1"/>
              </p:cNvSpPr>
              <p:nvPr/>
            </p:nvSpPr>
            <p:spPr>
              <a:xfrm>
                <a:off x="7851676" y="4969537"/>
                <a:ext cx="1292323" cy="192873"/>
              </a:xfrm>
              <a:prstGeom prst="rect">
                <a:avLst/>
              </a:prstGeom>
              <a:blipFill>
                <a:blip r:embed="rId16"/>
                <a:stretch>
                  <a:fillRect l="-235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1A61839-66E4-44BB-9C38-360F91AB7673}"/>
                  </a:ext>
                </a:extLst>
              </p:cNvPr>
              <p:cNvSpPr txBox="1"/>
              <p:nvPr/>
            </p:nvSpPr>
            <p:spPr>
              <a:xfrm>
                <a:off x="7851677" y="5402437"/>
                <a:ext cx="1176730"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E1A61839-66E4-44BB-9C38-360F91AB7673}"/>
                  </a:ext>
                </a:extLst>
              </p:cNvPr>
              <p:cNvSpPr txBox="1">
                <a:spLocks noRot="1" noChangeAspect="1" noMove="1" noResize="1" noEditPoints="1" noAdjustHandles="1" noChangeArrowheads="1" noChangeShapeType="1" noTextEdit="1"/>
              </p:cNvSpPr>
              <p:nvPr/>
            </p:nvSpPr>
            <p:spPr>
              <a:xfrm>
                <a:off x="7851677" y="5402437"/>
                <a:ext cx="1176730" cy="192873"/>
              </a:xfrm>
              <a:prstGeom prst="rect">
                <a:avLst/>
              </a:prstGeom>
              <a:blipFill>
                <a:blip r:embed="rId17"/>
                <a:stretch>
                  <a:fillRect l="-4663" r="-9845" b="-12500"/>
                </a:stretch>
              </a:blipFill>
            </p:spPr>
            <p:txBody>
              <a:bodyPr/>
              <a:lstStyle/>
              <a:p>
                <a:r>
                  <a:rPr lang="en-US">
                    <a:noFill/>
                  </a:rPr>
                  <a:t> </a:t>
                </a:r>
              </a:p>
            </p:txBody>
          </p:sp>
        </mc:Fallback>
      </mc:AlternateContent>
      <p:sp>
        <p:nvSpPr>
          <p:cNvPr id="110" name="Rounded Rectangle 16">
            <a:extLst>
              <a:ext uri="{FF2B5EF4-FFF2-40B4-BE49-F238E27FC236}">
                <a16:creationId xmlns:a16="http://schemas.microsoft.com/office/drawing/2014/main" id="{57E388AE-21C9-4E48-BFD4-F8DBF0123F2B}"/>
              </a:ext>
            </a:extLst>
          </p:cNvPr>
          <p:cNvSpPr/>
          <p:nvPr/>
        </p:nvSpPr>
        <p:spPr>
          <a:xfrm>
            <a:off x="697602" y="5606807"/>
            <a:ext cx="1805275" cy="20409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AC5CF5C2-C715-4A6F-ACD7-92EC4373E1E2}"/>
              </a:ext>
            </a:extLst>
          </p:cNvPr>
          <p:cNvSpPr txBox="1"/>
          <p:nvPr/>
        </p:nvSpPr>
        <p:spPr>
          <a:xfrm>
            <a:off x="242099" y="6038081"/>
            <a:ext cx="1041086" cy="461665"/>
          </a:xfrm>
          <a:prstGeom prst="rect">
            <a:avLst/>
          </a:prstGeom>
          <a:solidFill>
            <a:schemeClr val="bg1">
              <a:alpha val="62000"/>
            </a:schemeClr>
          </a:solidFill>
          <a:ln w="31750">
            <a:solidFill>
              <a:srgbClr val="FF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Cohort from brood year 1</a:t>
            </a:r>
          </a:p>
        </p:txBody>
      </p:sp>
      <p:sp>
        <p:nvSpPr>
          <p:cNvPr id="112" name="TextBox 111">
            <a:extLst>
              <a:ext uri="{FF2B5EF4-FFF2-40B4-BE49-F238E27FC236}">
                <a16:creationId xmlns:a16="http://schemas.microsoft.com/office/drawing/2014/main" id="{A29485F8-43A6-45DD-9080-280EE133956B}"/>
              </a:ext>
            </a:extLst>
          </p:cNvPr>
          <p:cNvSpPr txBox="1"/>
          <p:nvPr/>
        </p:nvSpPr>
        <p:spPr>
          <a:xfrm>
            <a:off x="2018835" y="6036761"/>
            <a:ext cx="875962" cy="461665"/>
          </a:xfrm>
          <a:prstGeom prst="rect">
            <a:avLst/>
          </a:prstGeom>
          <a:solidFill>
            <a:schemeClr val="bg1">
              <a:alpha val="62000"/>
            </a:schemeClr>
          </a:solidFill>
          <a:ln w="31750">
            <a:solidFill>
              <a:srgbClr val="7030A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Calendar year 9</a:t>
            </a:r>
          </a:p>
        </p:txBody>
      </p:sp>
      <p:cxnSp>
        <p:nvCxnSpPr>
          <p:cNvPr id="114" name="Straight Connector 113">
            <a:extLst>
              <a:ext uri="{FF2B5EF4-FFF2-40B4-BE49-F238E27FC236}">
                <a16:creationId xmlns:a16="http://schemas.microsoft.com/office/drawing/2014/main" id="{657184B8-0753-40F0-8E04-4A5A02570A19}"/>
              </a:ext>
            </a:extLst>
          </p:cNvPr>
          <p:cNvCxnSpPr>
            <a:cxnSpLocks/>
          </p:cNvCxnSpPr>
          <p:nvPr/>
        </p:nvCxnSpPr>
        <p:spPr>
          <a:xfrm>
            <a:off x="6779837" y="5291833"/>
            <a:ext cx="2127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308263F-8A03-4693-B813-B2D3854B9E91}"/>
              </a:ext>
            </a:extLst>
          </p:cNvPr>
          <p:cNvCxnSpPr>
            <a:cxnSpLocks/>
          </p:cNvCxnSpPr>
          <p:nvPr/>
        </p:nvCxnSpPr>
        <p:spPr>
          <a:xfrm flipH="1" flipV="1">
            <a:off x="6872604" y="4894391"/>
            <a:ext cx="3078" cy="2704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4629989-1907-4DFF-9352-33A604ED31CD}"/>
              </a:ext>
            </a:extLst>
          </p:cNvPr>
          <p:cNvCxnSpPr>
            <a:cxnSpLocks/>
          </p:cNvCxnSpPr>
          <p:nvPr/>
        </p:nvCxnSpPr>
        <p:spPr>
          <a:xfrm>
            <a:off x="6882939" y="5405656"/>
            <a:ext cx="0" cy="283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E9A4AF-63E5-444F-BDDC-6C6492B789F8}"/>
                  </a:ext>
                </a:extLst>
              </p:cNvPr>
              <p:cNvSpPr txBox="1"/>
              <p:nvPr/>
            </p:nvSpPr>
            <p:spPr>
              <a:xfrm>
                <a:off x="6274787" y="6031537"/>
                <a:ext cx="2466060" cy="2244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𝑋</m:t>
                              </m:r>
                            </m:e>
                          </m:ba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𝑀𝑢𝑙𝑡𝑖𝑛𝑜𝑚</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5DE9A4AF-63E5-444F-BDDC-6C6492B789F8}"/>
                  </a:ext>
                </a:extLst>
              </p:cNvPr>
              <p:cNvSpPr txBox="1">
                <a:spLocks noRot="1" noChangeAspect="1" noMove="1" noResize="1" noEditPoints="1" noAdjustHandles="1" noChangeArrowheads="1" noChangeShapeType="1" noTextEdit="1"/>
              </p:cNvSpPr>
              <p:nvPr/>
            </p:nvSpPr>
            <p:spPr>
              <a:xfrm>
                <a:off x="6274787" y="6031537"/>
                <a:ext cx="2466060" cy="224485"/>
              </a:xfrm>
              <a:prstGeom prst="rect">
                <a:avLst/>
              </a:prstGeom>
              <a:blipFill>
                <a:blip r:embed="rId18"/>
                <a:stretch>
                  <a:fillRect r="-741"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44D515B-ABB1-476B-BD68-892749682194}"/>
                  </a:ext>
                </a:extLst>
              </p:cNvPr>
              <p:cNvSpPr txBox="1"/>
              <p:nvPr/>
            </p:nvSpPr>
            <p:spPr>
              <a:xfrm>
                <a:off x="6536761" y="6340861"/>
                <a:ext cx="1216359" cy="32361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type m:val="skw"/>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den>
                      </m:f>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444D515B-ABB1-476B-BD68-892749682194}"/>
                  </a:ext>
                </a:extLst>
              </p:cNvPr>
              <p:cNvSpPr txBox="1">
                <a:spLocks noRot="1" noChangeAspect="1" noMove="1" noResize="1" noEditPoints="1" noAdjustHandles="1" noChangeArrowheads="1" noChangeShapeType="1" noTextEdit="1"/>
              </p:cNvSpPr>
              <p:nvPr/>
            </p:nvSpPr>
            <p:spPr>
              <a:xfrm>
                <a:off x="6536761" y="6340861"/>
                <a:ext cx="1216359" cy="323615"/>
              </a:xfrm>
              <a:prstGeom prst="rect">
                <a:avLst/>
              </a:prstGeom>
              <a:blipFill>
                <a:blip r:embed="rId19"/>
                <a:stretch>
                  <a:fillRect l="-2500" t="-216981" r="-66000" b="-318868"/>
                </a:stretch>
              </a:blipFill>
            </p:spPr>
            <p:txBody>
              <a:bodyPr/>
              <a:lstStyle/>
              <a:p>
                <a:r>
                  <a:rPr lang="en-US">
                    <a:noFill/>
                  </a:rPr>
                  <a:t> </a:t>
                </a:r>
              </a:p>
            </p:txBody>
          </p:sp>
        </mc:Fallback>
      </mc:AlternateContent>
      <p:sp>
        <p:nvSpPr>
          <p:cNvPr id="4" name="AutoShape 2" descr="[Chinook Salmon Smolt]">
            <a:extLst>
              <a:ext uri="{FF2B5EF4-FFF2-40B4-BE49-F238E27FC236}">
                <a16:creationId xmlns:a16="http://schemas.microsoft.com/office/drawing/2014/main" id="{F85371A6-2818-4F12-A54F-C337E848A261}"/>
              </a:ext>
            </a:extLst>
          </p:cNvPr>
          <p:cNvSpPr>
            <a:spLocks noChangeAspect="1" noChangeArrowheads="1"/>
          </p:cNvSpPr>
          <p:nvPr/>
        </p:nvSpPr>
        <p:spPr bwMode="auto">
          <a:xfrm>
            <a:off x="4419600" y="33586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C0CDACED-E9BC-47D6-815C-1755346EC442}"/>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4105210" y="5778276"/>
            <a:ext cx="682157" cy="269436"/>
          </a:xfrm>
          <a:prstGeom prst="rect">
            <a:avLst/>
          </a:prstGeom>
        </p:spPr>
      </p:pic>
      <p:pic>
        <p:nvPicPr>
          <p:cNvPr id="53" name="Picture 52">
            <a:extLst>
              <a:ext uri="{FF2B5EF4-FFF2-40B4-BE49-F238E27FC236}">
                <a16:creationId xmlns:a16="http://schemas.microsoft.com/office/drawing/2014/main" id="{90554D6C-1A62-4B56-875B-B8903B504F98}"/>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4421350" y="5611813"/>
            <a:ext cx="682157" cy="269436"/>
          </a:xfrm>
          <a:prstGeom prst="rect">
            <a:avLst/>
          </a:prstGeom>
        </p:spPr>
      </p:pic>
      <p:pic>
        <p:nvPicPr>
          <p:cNvPr id="54" name="Picture 53">
            <a:extLst>
              <a:ext uri="{FF2B5EF4-FFF2-40B4-BE49-F238E27FC236}">
                <a16:creationId xmlns:a16="http://schemas.microsoft.com/office/drawing/2014/main" id="{B9225979-BDB0-4627-951A-DABAC2F0CD48}"/>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4740902" y="5511444"/>
            <a:ext cx="682157" cy="269436"/>
          </a:xfrm>
          <a:prstGeom prst="rect">
            <a:avLst/>
          </a:prstGeom>
        </p:spPr>
      </p:pic>
      <p:pic>
        <p:nvPicPr>
          <p:cNvPr id="55" name="Picture 54">
            <a:extLst>
              <a:ext uri="{FF2B5EF4-FFF2-40B4-BE49-F238E27FC236}">
                <a16:creationId xmlns:a16="http://schemas.microsoft.com/office/drawing/2014/main" id="{EBF5AC61-BB3F-4D25-A275-6AEFF893652E}"/>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3973379" y="5505879"/>
            <a:ext cx="682157" cy="269436"/>
          </a:xfrm>
          <a:prstGeom prst="rect">
            <a:avLst/>
          </a:prstGeom>
        </p:spPr>
      </p:pic>
      <p:pic>
        <p:nvPicPr>
          <p:cNvPr id="56" name="Picture 55">
            <a:extLst>
              <a:ext uri="{FF2B5EF4-FFF2-40B4-BE49-F238E27FC236}">
                <a16:creationId xmlns:a16="http://schemas.microsoft.com/office/drawing/2014/main" id="{C25B9A80-CFFA-4B3D-A0F7-9FC7A36960C5}"/>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4276506" y="3944764"/>
            <a:ext cx="682157" cy="269436"/>
          </a:xfrm>
          <a:prstGeom prst="rect">
            <a:avLst/>
          </a:prstGeom>
        </p:spPr>
      </p:pic>
      <p:pic>
        <p:nvPicPr>
          <p:cNvPr id="57" name="Picture 56">
            <a:extLst>
              <a:ext uri="{FF2B5EF4-FFF2-40B4-BE49-F238E27FC236}">
                <a16:creationId xmlns:a16="http://schemas.microsoft.com/office/drawing/2014/main" id="{AAF695C3-0E67-4913-8A42-D0D6451CB06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4477144" y="3869419"/>
            <a:ext cx="682157" cy="269436"/>
          </a:xfrm>
          <a:prstGeom prst="rect">
            <a:avLst/>
          </a:prstGeom>
        </p:spPr>
      </p:pic>
      <p:pic>
        <p:nvPicPr>
          <p:cNvPr id="58" name="Picture 57">
            <a:extLst>
              <a:ext uri="{FF2B5EF4-FFF2-40B4-BE49-F238E27FC236}">
                <a16:creationId xmlns:a16="http://schemas.microsoft.com/office/drawing/2014/main" id="{CEB110CF-3E3D-43C0-9524-EAF6AF81C6E9}"/>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4845993" y="3863323"/>
            <a:ext cx="682157" cy="269436"/>
          </a:xfrm>
          <a:prstGeom prst="rect">
            <a:avLst/>
          </a:prstGeom>
        </p:spPr>
      </p:pic>
      <p:pic>
        <p:nvPicPr>
          <p:cNvPr id="59" name="Picture 58">
            <a:extLst>
              <a:ext uri="{FF2B5EF4-FFF2-40B4-BE49-F238E27FC236}">
                <a16:creationId xmlns:a16="http://schemas.microsoft.com/office/drawing/2014/main" id="{593A4731-AAB1-49A4-98F4-01190C62E818}"/>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3510910" y="1425909"/>
            <a:ext cx="682157" cy="269436"/>
          </a:xfrm>
          <a:prstGeom prst="rect">
            <a:avLst/>
          </a:prstGeom>
        </p:spPr>
      </p:pic>
      <p:pic>
        <p:nvPicPr>
          <p:cNvPr id="60" name="Picture 59">
            <a:extLst>
              <a:ext uri="{FF2B5EF4-FFF2-40B4-BE49-F238E27FC236}">
                <a16:creationId xmlns:a16="http://schemas.microsoft.com/office/drawing/2014/main" id="{0F816C7A-A647-4493-ACD2-698E673D252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3668465" y="1272418"/>
            <a:ext cx="682157" cy="269436"/>
          </a:xfrm>
          <a:prstGeom prst="rect">
            <a:avLst/>
          </a:prstGeom>
        </p:spPr>
      </p:pic>
      <p:sp>
        <p:nvSpPr>
          <p:cNvPr id="62" name="Right Brace 61">
            <a:extLst>
              <a:ext uri="{FF2B5EF4-FFF2-40B4-BE49-F238E27FC236}">
                <a16:creationId xmlns:a16="http://schemas.microsoft.com/office/drawing/2014/main" id="{A156DD40-E065-4944-85B2-CEBFD593C04E}"/>
              </a:ext>
            </a:extLst>
          </p:cNvPr>
          <p:cNvSpPr/>
          <p:nvPr/>
        </p:nvSpPr>
        <p:spPr>
          <a:xfrm>
            <a:off x="5550313" y="5765848"/>
            <a:ext cx="292683" cy="999619"/>
          </a:xfrm>
          <a:prstGeom prst="rightBrace">
            <a:avLst>
              <a:gd name="adj1" fmla="val 8333"/>
              <a:gd name="adj2" fmla="val 570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ight Brace 62">
            <a:extLst>
              <a:ext uri="{FF2B5EF4-FFF2-40B4-BE49-F238E27FC236}">
                <a16:creationId xmlns:a16="http://schemas.microsoft.com/office/drawing/2014/main" id="{BDE1D3D2-1ECC-4258-8175-AA0855F69459}"/>
              </a:ext>
            </a:extLst>
          </p:cNvPr>
          <p:cNvSpPr/>
          <p:nvPr/>
        </p:nvSpPr>
        <p:spPr>
          <a:xfrm>
            <a:off x="4289384" y="845607"/>
            <a:ext cx="279355" cy="1306125"/>
          </a:xfrm>
          <a:prstGeom prst="rightBrace">
            <a:avLst>
              <a:gd name="adj1" fmla="val 8333"/>
              <a:gd name="adj2" fmla="val 2666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7CF026E4-A149-41E2-8EF2-A91591DED014}"/>
              </a:ext>
            </a:extLst>
          </p:cNvPr>
          <p:cNvSpPr txBox="1"/>
          <p:nvPr/>
        </p:nvSpPr>
        <p:spPr>
          <a:xfrm>
            <a:off x="8245809" y="144820"/>
            <a:ext cx="71205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*Data!</a:t>
            </a:r>
          </a:p>
        </p:txBody>
      </p:sp>
      <p:sp>
        <p:nvSpPr>
          <p:cNvPr id="65" name="Title 1">
            <a:extLst>
              <a:ext uri="{FF2B5EF4-FFF2-40B4-BE49-F238E27FC236}">
                <a16:creationId xmlns:a16="http://schemas.microsoft.com/office/drawing/2014/main" id="{A1B0293D-4322-4889-A5DF-380D57C30DD9}"/>
              </a:ext>
            </a:extLst>
          </p:cNvPr>
          <p:cNvSpPr>
            <a:spLocks noGrp="1"/>
          </p:cNvSpPr>
          <p:nvPr>
            <p:ph type="title"/>
          </p:nvPr>
        </p:nvSpPr>
        <p:spPr>
          <a:xfrm>
            <a:off x="0" y="144820"/>
            <a:ext cx="7813431" cy="555064"/>
          </a:xfrm>
        </p:spPr>
        <p:txBody>
          <a:bodyPr>
            <a:noAutofit/>
          </a:bodyPr>
          <a:lstStyle/>
          <a:p>
            <a:r>
              <a:rPr lang="en-US" sz="2400" dirty="0">
                <a:latin typeface="Cambria" panose="02040503050406030204" pitchFamily="18" charset="0"/>
              </a:rPr>
              <a:t>Age-structured state-space model architecture example…</a:t>
            </a:r>
          </a:p>
        </p:txBody>
      </p:sp>
      <p:pic>
        <p:nvPicPr>
          <p:cNvPr id="64" name="Picture 63">
            <a:extLst>
              <a:ext uri="{FF2B5EF4-FFF2-40B4-BE49-F238E27FC236}">
                <a16:creationId xmlns:a16="http://schemas.microsoft.com/office/drawing/2014/main" id="{36547ADF-C3EF-4BC1-8B86-080CCC16C262}"/>
              </a:ext>
            </a:extLst>
          </p:cNvPr>
          <p:cNvPicPr>
            <a:picLocks noChangeAspect="1"/>
          </p:cNvPicPr>
          <p:nvPr/>
        </p:nvPicPr>
        <p:blipFill>
          <a:blip r:embed="rId21"/>
          <a:stretch>
            <a:fillRect/>
          </a:stretch>
        </p:blipFill>
        <p:spPr>
          <a:xfrm rot="19259247">
            <a:off x="392095" y="2076164"/>
            <a:ext cx="1078841" cy="405901"/>
          </a:xfrm>
          <a:prstGeom prst="rect">
            <a:avLst/>
          </a:prstGeom>
        </p:spPr>
      </p:pic>
      <p:pic>
        <p:nvPicPr>
          <p:cNvPr id="66" name="Picture 65">
            <a:extLst>
              <a:ext uri="{FF2B5EF4-FFF2-40B4-BE49-F238E27FC236}">
                <a16:creationId xmlns:a16="http://schemas.microsoft.com/office/drawing/2014/main" id="{F62BF3BC-1D4D-4E15-90C7-80CA643342CC}"/>
              </a:ext>
            </a:extLst>
          </p:cNvPr>
          <p:cNvPicPr>
            <a:picLocks noChangeAspect="1"/>
          </p:cNvPicPr>
          <p:nvPr/>
        </p:nvPicPr>
        <p:blipFill>
          <a:blip r:embed="rId21"/>
          <a:stretch>
            <a:fillRect/>
          </a:stretch>
        </p:blipFill>
        <p:spPr>
          <a:xfrm rot="18410965">
            <a:off x="842521" y="2378893"/>
            <a:ext cx="947303" cy="356411"/>
          </a:xfrm>
          <a:prstGeom prst="rect">
            <a:avLst/>
          </a:prstGeom>
        </p:spPr>
      </p:pic>
      <p:pic>
        <p:nvPicPr>
          <p:cNvPr id="68" name="Picture 67">
            <a:extLst>
              <a:ext uri="{FF2B5EF4-FFF2-40B4-BE49-F238E27FC236}">
                <a16:creationId xmlns:a16="http://schemas.microsoft.com/office/drawing/2014/main" id="{40291D93-78EB-482A-B883-26FF12C4F65D}"/>
              </a:ext>
            </a:extLst>
          </p:cNvPr>
          <p:cNvPicPr>
            <a:picLocks noChangeAspect="1"/>
          </p:cNvPicPr>
          <p:nvPr/>
        </p:nvPicPr>
        <p:blipFill>
          <a:blip r:embed="rId21"/>
          <a:stretch>
            <a:fillRect/>
          </a:stretch>
        </p:blipFill>
        <p:spPr>
          <a:xfrm rot="17492318">
            <a:off x="1391903" y="2324460"/>
            <a:ext cx="981723" cy="369361"/>
          </a:xfrm>
          <a:prstGeom prst="rect">
            <a:avLst/>
          </a:prstGeom>
        </p:spPr>
      </p:pic>
      <p:sp>
        <p:nvSpPr>
          <p:cNvPr id="72" name="Slide Number Placeholder 3">
            <a:extLst>
              <a:ext uri="{FF2B5EF4-FFF2-40B4-BE49-F238E27FC236}">
                <a16:creationId xmlns:a16="http://schemas.microsoft.com/office/drawing/2014/main" id="{001424E6-7B19-4A7D-88D4-C6BC122B61CE}"/>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107</a:t>
            </a:fld>
            <a:endParaRPr lang="en-US" sz="1400" dirty="0"/>
          </a:p>
        </p:txBody>
      </p:sp>
      <p:sp>
        <p:nvSpPr>
          <p:cNvPr id="73" name="Footer Placeholder 2">
            <a:extLst>
              <a:ext uri="{FF2B5EF4-FFF2-40B4-BE49-F238E27FC236}">
                <a16:creationId xmlns:a16="http://schemas.microsoft.com/office/drawing/2014/main" id="{F83DE8D0-368B-4E00-B1FC-A9F6D7A1D455}"/>
              </a:ext>
            </a:extLst>
          </p:cNvPr>
          <p:cNvSpPr txBox="1">
            <a:spLocks noGrp="1"/>
          </p:cNvSpPr>
          <p:nvPr/>
        </p:nvSpPr>
        <p:spPr bwMode="auto">
          <a:xfrm>
            <a:off x="762000" y="6580974"/>
            <a:ext cx="5029200" cy="249237"/>
          </a:xfrm>
          <a:prstGeom prst="rect">
            <a:avLst/>
          </a:prstGeom>
          <a:noFill/>
          <a:ln w="9525">
            <a:noFill/>
            <a:miter lim="800000"/>
            <a:headEnd/>
            <a:tailEnd/>
          </a:ln>
        </p:spPr>
        <p:txBody>
          <a:bodyPr/>
          <a:lstStyle/>
          <a:p>
            <a:pPr algn="ctr"/>
            <a:r>
              <a:rPr lang="en-US" sz="1400" dirty="0"/>
              <a:t>SRA – State-Space Models – Model building (12)</a:t>
            </a:r>
          </a:p>
        </p:txBody>
      </p:sp>
    </p:spTree>
    <p:extLst>
      <p:ext uri="{BB962C8B-B14F-4D97-AF65-F5344CB8AC3E}">
        <p14:creationId xmlns:p14="http://schemas.microsoft.com/office/powerpoint/2010/main" val="29471883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4F543681-BD8F-44AA-B99B-520ED8631B65}"/>
              </a:ext>
            </a:extLst>
          </p:cNvPr>
          <p:cNvPicPr>
            <a:picLocks noChangeAspect="1"/>
          </p:cNvPicPr>
          <p:nvPr/>
        </p:nvPicPr>
        <p:blipFill>
          <a:blip r:embed="rId3"/>
          <a:stretch>
            <a:fillRect/>
          </a:stretch>
        </p:blipFill>
        <p:spPr>
          <a:xfrm rot="19259247">
            <a:off x="392095" y="2076164"/>
            <a:ext cx="1078841" cy="405901"/>
          </a:xfrm>
          <a:prstGeom prst="rect">
            <a:avLst/>
          </a:prstGeom>
        </p:spPr>
      </p:pic>
      <p:pic>
        <p:nvPicPr>
          <p:cNvPr id="73" name="Picture 72">
            <a:extLst>
              <a:ext uri="{FF2B5EF4-FFF2-40B4-BE49-F238E27FC236}">
                <a16:creationId xmlns:a16="http://schemas.microsoft.com/office/drawing/2014/main" id="{4B8FAF0D-CD20-42E9-AFFA-CD14B9C7604F}"/>
              </a:ext>
            </a:extLst>
          </p:cNvPr>
          <p:cNvPicPr>
            <a:picLocks noChangeAspect="1"/>
          </p:cNvPicPr>
          <p:nvPr/>
        </p:nvPicPr>
        <p:blipFill>
          <a:blip r:embed="rId3"/>
          <a:stretch>
            <a:fillRect/>
          </a:stretch>
        </p:blipFill>
        <p:spPr>
          <a:xfrm rot="18410965">
            <a:off x="842521" y="2378893"/>
            <a:ext cx="947303" cy="356411"/>
          </a:xfrm>
          <a:prstGeom prst="rect">
            <a:avLst/>
          </a:prstGeom>
        </p:spPr>
      </p:pic>
      <p:pic>
        <p:nvPicPr>
          <p:cNvPr id="74" name="Picture 73">
            <a:extLst>
              <a:ext uri="{FF2B5EF4-FFF2-40B4-BE49-F238E27FC236}">
                <a16:creationId xmlns:a16="http://schemas.microsoft.com/office/drawing/2014/main" id="{CFBD1865-702E-4E91-A348-A4D9C843824A}"/>
              </a:ext>
            </a:extLst>
          </p:cNvPr>
          <p:cNvPicPr>
            <a:picLocks noChangeAspect="1"/>
          </p:cNvPicPr>
          <p:nvPr/>
        </p:nvPicPr>
        <p:blipFill>
          <a:blip r:embed="rId3"/>
          <a:stretch>
            <a:fillRect/>
          </a:stretch>
        </p:blipFill>
        <p:spPr>
          <a:xfrm rot="17492318">
            <a:off x="1391903" y="2324460"/>
            <a:ext cx="981723" cy="369361"/>
          </a:xfrm>
          <a:prstGeom prst="rect">
            <a:avLst/>
          </a:prstGeom>
        </p:spPr>
      </p:pic>
      <p:sp>
        <p:nvSpPr>
          <p:cNvPr id="65" name="Title 1">
            <a:extLst>
              <a:ext uri="{FF2B5EF4-FFF2-40B4-BE49-F238E27FC236}">
                <a16:creationId xmlns:a16="http://schemas.microsoft.com/office/drawing/2014/main" id="{6614589C-CBC4-4C73-9B29-28FD3BEDC1A5}"/>
              </a:ext>
            </a:extLst>
          </p:cNvPr>
          <p:cNvSpPr>
            <a:spLocks noGrp="1"/>
          </p:cNvSpPr>
          <p:nvPr>
            <p:ph type="title"/>
          </p:nvPr>
        </p:nvSpPr>
        <p:spPr>
          <a:xfrm>
            <a:off x="3203" y="144820"/>
            <a:ext cx="7810228" cy="555064"/>
          </a:xfrm>
        </p:spPr>
        <p:txBody>
          <a:bodyPr>
            <a:noAutofit/>
          </a:bodyPr>
          <a:lstStyle/>
          <a:p>
            <a:r>
              <a:rPr lang="en-US" sz="2400" dirty="0">
                <a:latin typeface="Cambria" panose="02040503050406030204" pitchFamily="18" charset="0"/>
              </a:rPr>
              <a:t>Age-structured state-space model architecture example…</a:t>
            </a:r>
          </a:p>
        </p:txBody>
      </p:sp>
      <p:sp>
        <p:nvSpPr>
          <p:cNvPr id="61" name="TextBox 60">
            <a:extLst>
              <a:ext uri="{FF2B5EF4-FFF2-40B4-BE49-F238E27FC236}">
                <a16:creationId xmlns:a16="http://schemas.microsoft.com/office/drawing/2014/main" id="{4BD022F3-7208-4123-B870-689ABCEE7B62}"/>
              </a:ext>
            </a:extLst>
          </p:cNvPr>
          <p:cNvSpPr txBox="1"/>
          <p:nvPr/>
        </p:nvSpPr>
        <p:spPr>
          <a:xfrm>
            <a:off x="8245809" y="144820"/>
            <a:ext cx="71205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*Data!</a:t>
            </a:r>
          </a:p>
        </p:txBody>
      </p:sp>
      <p:pic>
        <p:nvPicPr>
          <p:cNvPr id="5" name="Content Placeholder 4">
            <a:extLst>
              <a:ext uri="{FF2B5EF4-FFF2-40B4-BE49-F238E27FC236}">
                <a16:creationId xmlns:a16="http://schemas.microsoft.com/office/drawing/2014/main" id="{A21EC03F-3698-496D-8335-2C0C52ED13C3}"/>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1472" t="521" r="46564" b="622"/>
          <a:stretch/>
        </p:blipFill>
        <p:spPr>
          <a:xfrm>
            <a:off x="3115903" y="791419"/>
            <a:ext cx="2790226" cy="4929907"/>
          </a:xfrm>
          <a:solidFill>
            <a:schemeClr val="accent2">
              <a:lumMod val="50000"/>
            </a:schemeClr>
          </a:solidFill>
        </p:spPr>
      </p:pic>
      <p:sp>
        <p:nvSpPr>
          <p:cNvPr id="6" name="TextBox 5">
            <a:extLst>
              <a:ext uri="{FF2B5EF4-FFF2-40B4-BE49-F238E27FC236}">
                <a16:creationId xmlns:a16="http://schemas.microsoft.com/office/drawing/2014/main" id="{220D44B4-0685-40BC-9FAB-55419A068A31}"/>
              </a:ext>
            </a:extLst>
          </p:cNvPr>
          <p:cNvSpPr txBox="1"/>
          <p:nvPr/>
        </p:nvSpPr>
        <p:spPr>
          <a:xfrm>
            <a:off x="3633145" y="2295449"/>
            <a:ext cx="85632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Glennallen</a:t>
            </a:r>
          </a:p>
        </p:txBody>
      </p:sp>
      <p:sp>
        <p:nvSpPr>
          <p:cNvPr id="7" name="TextBox 6">
            <a:extLst>
              <a:ext uri="{FF2B5EF4-FFF2-40B4-BE49-F238E27FC236}">
                <a16:creationId xmlns:a16="http://schemas.microsoft.com/office/drawing/2014/main" id="{9D11B723-0501-4B9F-B972-B29CF2A0EABD}"/>
              </a:ext>
            </a:extLst>
          </p:cNvPr>
          <p:cNvSpPr txBox="1"/>
          <p:nvPr/>
        </p:nvSpPr>
        <p:spPr>
          <a:xfrm>
            <a:off x="4636007" y="3158370"/>
            <a:ext cx="62228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black"/>
                </a:solidFill>
                <a:effectLst/>
                <a:uLnTx/>
                <a:uFillTx/>
                <a:latin typeface="Calibri" panose="020F0502020204030204"/>
                <a:ea typeface="+mn-ea"/>
                <a:cs typeface="+mn-cs"/>
              </a:rPr>
              <a:t>Chitina</a:t>
            </a:r>
            <a:endPar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95B6FF4-2A5B-43DE-89C7-41DE90E119A1}"/>
              </a:ext>
            </a:extLst>
          </p:cNvPr>
          <p:cNvSpPr txBox="1"/>
          <p:nvPr/>
        </p:nvSpPr>
        <p:spPr>
          <a:xfrm>
            <a:off x="3557485" y="4156762"/>
            <a:ext cx="58900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Valdez</a:t>
            </a:r>
          </a:p>
        </p:txBody>
      </p:sp>
      <p:sp>
        <p:nvSpPr>
          <p:cNvPr id="9" name="TextBox 8">
            <a:extLst>
              <a:ext uri="{FF2B5EF4-FFF2-40B4-BE49-F238E27FC236}">
                <a16:creationId xmlns:a16="http://schemas.microsoft.com/office/drawing/2014/main" id="{2E11D438-BE39-4888-A290-7A02A88D9CD2}"/>
              </a:ext>
            </a:extLst>
          </p:cNvPr>
          <p:cNvSpPr txBox="1"/>
          <p:nvPr/>
        </p:nvSpPr>
        <p:spPr>
          <a:xfrm>
            <a:off x="4002962" y="5014834"/>
            <a:ext cx="70012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Cordova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221BC6-47BA-42AA-B244-964F119C2A4B}"/>
                  </a:ext>
                </a:extLst>
              </p:cNvPr>
              <p:cNvSpPr txBox="1"/>
              <p:nvPr/>
            </p:nvSpPr>
            <p:spPr>
              <a:xfrm>
                <a:off x="186137" y="1329136"/>
                <a:ext cx="2406813" cy="21249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ϵ</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C6221BC6-47BA-42AA-B244-964F119C2A4B}"/>
                  </a:ext>
                </a:extLst>
              </p:cNvPr>
              <p:cNvSpPr txBox="1">
                <a:spLocks noRot="1" noChangeAspect="1" noMove="1" noResize="1" noEditPoints="1" noAdjustHandles="1" noChangeArrowheads="1" noChangeShapeType="1" noTextEdit="1"/>
              </p:cNvSpPr>
              <p:nvPr/>
            </p:nvSpPr>
            <p:spPr>
              <a:xfrm>
                <a:off x="186137" y="1329136"/>
                <a:ext cx="2406813" cy="212494"/>
              </a:xfrm>
              <a:prstGeom prst="rect">
                <a:avLst/>
              </a:prstGeom>
              <a:blipFill>
                <a:blip r:embed="rId5"/>
                <a:stretch>
                  <a:fillRect l="-1269" r="-2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D60F1F-263C-490C-964D-87B8F4157A56}"/>
                  </a:ext>
                </a:extLst>
              </p:cNvPr>
              <p:cNvSpPr txBox="1"/>
              <p:nvPr/>
            </p:nvSpPr>
            <p:spPr>
              <a:xfrm>
                <a:off x="186137" y="1612387"/>
                <a:ext cx="776559" cy="1992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41D60F1F-263C-490C-964D-87B8F4157A56}"/>
                  </a:ext>
                </a:extLst>
              </p:cNvPr>
              <p:cNvSpPr txBox="1">
                <a:spLocks noRot="1" noChangeAspect="1" noMove="1" noResize="1" noEditPoints="1" noAdjustHandles="1" noChangeArrowheads="1" noChangeShapeType="1" noTextEdit="1"/>
              </p:cNvSpPr>
              <p:nvPr/>
            </p:nvSpPr>
            <p:spPr>
              <a:xfrm>
                <a:off x="186137" y="1612387"/>
                <a:ext cx="776559" cy="199285"/>
              </a:xfrm>
              <a:prstGeom prst="rect">
                <a:avLst/>
              </a:prstGeom>
              <a:blipFill>
                <a:blip r:embed="rId6"/>
                <a:stretch>
                  <a:fillRect l="-3150" r="-6299" b="-30303"/>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070FC5DC-176F-4B6E-95C8-361C4753167A}"/>
              </a:ext>
            </a:extLst>
          </p:cNvPr>
          <p:cNvGraphicFramePr>
            <a:graphicFrameLocks noGrp="1"/>
          </p:cNvGraphicFramePr>
          <p:nvPr/>
        </p:nvGraphicFramePr>
        <p:xfrm>
          <a:off x="3203" y="3143889"/>
          <a:ext cx="3007971" cy="2667017"/>
        </p:xfrm>
        <a:graphic>
          <a:graphicData uri="http://schemas.openxmlformats.org/drawingml/2006/table">
            <a:tbl>
              <a:tblPr firstRow="1" bandRow="1">
                <a:tableStyleId>{5C22544A-7EE6-4342-B048-85BDC9FD1C3A}</a:tableStyleId>
              </a:tblPr>
              <a:tblGrid>
                <a:gridCol w="395605">
                  <a:extLst>
                    <a:ext uri="{9D8B030D-6E8A-4147-A177-3AD203B41FA5}">
                      <a16:colId xmlns:a16="http://schemas.microsoft.com/office/drawing/2014/main" val="20000"/>
                    </a:ext>
                  </a:extLst>
                </a:gridCol>
                <a:gridCol w="338455">
                  <a:extLst>
                    <a:ext uri="{9D8B030D-6E8A-4147-A177-3AD203B41FA5}">
                      <a16:colId xmlns:a16="http://schemas.microsoft.com/office/drawing/2014/main" val="20001"/>
                    </a:ext>
                  </a:extLst>
                </a:gridCol>
                <a:gridCol w="262403">
                  <a:extLst>
                    <a:ext uri="{9D8B030D-6E8A-4147-A177-3AD203B41FA5}">
                      <a16:colId xmlns:a16="http://schemas.microsoft.com/office/drawing/2014/main" val="20002"/>
                    </a:ext>
                  </a:extLst>
                </a:gridCol>
                <a:gridCol w="298938">
                  <a:extLst>
                    <a:ext uri="{9D8B030D-6E8A-4147-A177-3AD203B41FA5}">
                      <a16:colId xmlns:a16="http://schemas.microsoft.com/office/drawing/2014/main" val="20003"/>
                    </a:ext>
                  </a:extLst>
                </a:gridCol>
                <a:gridCol w="298938">
                  <a:extLst>
                    <a:ext uri="{9D8B030D-6E8A-4147-A177-3AD203B41FA5}">
                      <a16:colId xmlns:a16="http://schemas.microsoft.com/office/drawing/2014/main" val="20004"/>
                    </a:ext>
                  </a:extLst>
                </a:gridCol>
                <a:gridCol w="257908">
                  <a:extLst>
                    <a:ext uri="{9D8B030D-6E8A-4147-A177-3AD203B41FA5}">
                      <a16:colId xmlns:a16="http://schemas.microsoft.com/office/drawing/2014/main" val="20005"/>
                    </a:ext>
                  </a:extLst>
                </a:gridCol>
                <a:gridCol w="293077">
                  <a:extLst>
                    <a:ext uri="{9D8B030D-6E8A-4147-A177-3AD203B41FA5}">
                      <a16:colId xmlns:a16="http://schemas.microsoft.com/office/drawing/2014/main" val="20006"/>
                    </a:ext>
                  </a:extLst>
                </a:gridCol>
                <a:gridCol w="370205">
                  <a:extLst>
                    <a:ext uri="{9D8B030D-6E8A-4147-A177-3AD203B41FA5}">
                      <a16:colId xmlns:a16="http://schemas.microsoft.com/office/drawing/2014/main" val="1342300528"/>
                    </a:ext>
                  </a:extLst>
                </a:gridCol>
                <a:gridCol w="492442">
                  <a:extLst>
                    <a:ext uri="{9D8B030D-6E8A-4147-A177-3AD203B41FA5}">
                      <a16:colId xmlns:a16="http://schemas.microsoft.com/office/drawing/2014/main" val="20008"/>
                    </a:ext>
                  </a:extLst>
                </a:gridCol>
              </a:tblGrid>
              <a:tr h="250065">
                <a:tc>
                  <a:txBody>
                    <a:bodyPr/>
                    <a:lstStyle/>
                    <a:p>
                      <a:pPr algn="ctr"/>
                      <a:r>
                        <a:rPr lang="en-US" sz="800" b="1" dirty="0">
                          <a:solidFill>
                            <a:schemeClr val="tx1"/>
                          </a:solidFill>
                        </a:rPr>
                        <a:t>Year</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Esc</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gridSpan="5">
                  <a:txBody>
                    <a:bodyPr/>
                    <a:lstStyle/>
                    <a:p>
                      <a:pPr algn="ctr"/>
                      <a:r>
                        <a:rPr lang="en-US" sz="800" b="1">
                          <a:solidFill>
                            <a:schemeClr val="tx1"/>
                          </a:solidFill>
                        </a:rPr>
                        <a:t>Annual abundance (run) </a:t>
                      </a:r>
                      <a:r>
                        <a:rPr lang="en-US" sz="800" b="1" baseline="0">
                          <a:solidFill>
                            <a:schemeClr val="tx1"/>
                          </a:solidFill>
                        </a:rPr>
                        <a:t>by age N</a:t>
                      </a:r>
                      <a:r>
                        <a:rPr lang="en-US" sz="800" b="1" baseline="-25000">
                          <a:solidFill>
                            <a:schemeClr val="tx1"/>
                          </a:solidFill>
                        </a:rPr>
                        <a:t>y,a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800" b="1" dirty="0">
                          <a:solidFill>
                            <a:schemeClr val="tx1"/>
                          </a:solidFill>
                        </a:rPr>
                        <a:t>Run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Return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7908">
                <a:tc>
                  <a:txBody>
                    <a:bodyPr/>
                    <a:lstStyle/>
                    <a:p>
                      <a:pPr algn="ctr"/>
                      <a:r>
                        <a:rPr lang="en-US" sz="800" b="1" dirty="0"/>
                        <a:t>y</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err="1"/>
                        <a:t>S</a:t>
                      </a:r>
                      <a:r>
                        <a:rPr lang="en-US" sz="800" b="1" baseline="-25000" dirty="0" err="1"/>
                        <a:t>y</a:t>
                      </a: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6</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7</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8600">
                <a:tc>
                  <a:txBody>
                    <a:bodyPr/>
                    <a:lstStyle/>
                    <a:p>
                      <a:pPr algn="ctr"/>
                      <a:r>
                        <a:rPr lang="en-US" sz="800" b="1"/>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S</a:t>
                      </a:r>
                      <a:r>
                        <a:rPr lang="en-US" sz="900" b="1"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N</a:t>
                      </a:r>
                      <a:r>
                        <a:rPr lang="en-US" sz="800" b="1" baseline="-25000" dirty="0">
                          <a:solidFill>
                            <a:schemeClr val="tx1"/>
                          </a:solidFill>
                        </a:rPr>
                        <a:t>1,3</a:t>
                      </a:r>
                      <a:endParaRPr lang="en-US" sz="800" b="1" dirty="0">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1,4</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1,5</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1,6</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1,7</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R</a:t>
                      </a:r>
                      <a:r>
                        <a:rPr lang="en-US" sz="900" b="1" baseline="-25000" dirty="0"/>
                        <a:t>1</a:t>
                      </a:r>
                      <a:endParaRPr lang="en-US" sz="600" b="1" baseline="0" dirty="0">
                        <a:solidFill>
                          <a:schemeClr val="tx1"/>
                        </a:solidFill>
                        <a:effectLst>
                          <a:outerShdw blurRad="38100" dist="38100" dir="2700000" algn="tl">
                            <a:srgbClr val="000000">
                              <a:alpha val="43137"/>
                            </a:srgbClr>
                          </a:outerShdw>
                        </a:effectLs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0945">
                <a:tc>
                  <a:txBody>
                    <a:bodyPr/>
                    <a:lstStyle/>
                    <a:p>
                      <a:pPr algn="ctr"/>
                      <a:r>
                        <a:rPr lang="en-US" sz="800" b="1"/>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2,3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2,4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2,7</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4461">
                <a:tc>
                  <a:txBody>
                    <a:bodyPr/>
                    <a:lstStyle/>
                    <a:p>
                      <a:pPr algn="ctr"/>
                      <a:r>
                        <a:rPr lang="en-US" sz="800" b="1"/>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3,3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3,7</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0323">
                <a:tc>
                  <a:txBody>
                    <a:bodyPr/>
                    <a:lstStyle/>
                    <a:p>
                      <a:pPr algn="ctr"/>
                      <a:r>
                        <a:rPr lang="en-US" sz="800" b="1"/>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4</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effectLst/>
                        </a:rPr>
                        <a:t>N</a:t>
                      </a:r>
                      <a:r>
                        <a:rPr lang="en-US" sz="800" b="1" baseline="-25000">
                          <a:effectLst/>
                        </a:rPr>
                        <a:t>4,3</a:t>
                      </a:r>
                      <a:endParaRPr lang="en-US" sz="800" b="1">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4,4</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185">
                <a:tc>
                  <a:txBody>
                    <a:bodyPr/>
                    <a:lstStyle/>
                    <a:p>
                      <a:pPr algn="ctr"/>
                      <a:r>
                        <a:rPr lang="en-US" sz="800" b="1"/>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5,3</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5,4</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5,5</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5,7</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8600">
                <a:tc>
                  <a:txBody>
                    <a:bodyPr/>
                    <a:lstStyle/>
                    <a:p>
                      <a:pPr algn="ctr"/>
                      <a:r>
                        <a:rPr lang="en-US" sz="800" b="1"/>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6,3</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6,4</a:t>
                      </a:r>
                      <a:endParaRPr lang="en-US" sz="800" b="1" dirty="0">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6,5</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6,6</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2738">
                <a:tc>
                  <a:txBody>
                    <a:bodyPr/>
                    <a:lstStyle/>
                    <a:p>
                      <a:pPr algn="ctr"/>
                      <a:r>
                        <a:rPr lang="en-US" sz="800" b="1"/>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7,5</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7,6</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7,7</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8600">
                <a:tc>
                  <a:txBody>
                    <a:bodyPr/>
                    <a:lstStyle/>
                    <a:p>
                      <a:pPr algn="ctr"/>
                      <a:r>
                        <a:rPr lang="en-US" sz="800" b="1"/>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8,6</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8,7</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3377">
                <a:tc>
                  <a:txBody>
                    <a:bodyPr/>
                    <a:lstStyle/>
                    <a:p>
                      <a:pPr algn="ctr"/>
                      <a:r>
                        <a:rPr lang="en-US" sz="800" b="1"/>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rPr>
                        <a:t>N</a:t>
                      </a:r>
                      <a:r>
                        <a:rPr lang="en-US" sz="800" b="1" baseline="-25000">
                          <a:solidFill>
                            <a:schemeClr val="tx1">
                              <a:lumMod val="50000"/>
                              <a:lumOff val="50000"/>
                            </a:schemeClr>
                          </a:solidFill>
                        </a:rPr>
                        <a:t>9,3</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9,4</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9,7</a:t>
                      </a:r>
                      <a:endParaRPr lang="en-US" sz="800" b="1">
                        <a:solidFill>
                          <a:schemeClr val="tx1">
                            <a:lumMod val="50000"/>
                            <a:lumOff val="50000"/>
                          </a:schemeClr>
                        </a:solidFill>
                      </a:endParaRPr>
                    </a:p>
                  </a:txBody>
                  <a:tcPr marL="45720" marR="4572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30" name="Rounded Rectangle 4">
            <a:extLst>
              <a:ext uri="{FF2B5EF4-FFF2-40B4-BE49-F238E27FC236}">
                <a16:creationId xmlns:a16="http://schemas.microsoft.com/office/drawing/2014/main" id="{09BB93EF-70B4-492F-B8EB-CDB5D1A8B527}"/>
              </a:ext>
            </a:extLst>
          </p:cNvPr>
          <p:cNvSpPr/>
          <p:nvPr/>
        </p:nvSpPr>
        <p:spPr>
          <a:xfrm rot="2412695">
            <a:off x="553421" y="4892832"/>
            <a:ext cx="1770553" cy="22387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61BC613D-E8A6-49EA-BEBF-5DB8D96ADD50}"/>
              </a:ext>
            </a:extLst>
          </p:cNvPr>
          <p:cNvCxnSpPr>
            <a:cxnSpLocks/>
            <a:stCxn id="30" idx="0"/>
            <a:endCxn id="35" idx="2"/>
          </p:cNvCxnSpPr>
          <p:nvPr/>
        </p:nvCxnSpPr>
        <p:spPr>
          <a:xfrm flipV="1">
            <a:off x="1510966" y="3966444"/>
            <a:ext cx="1234764" cy="952843"/>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4" name="Rounded Rectangle 10">
            <a:extLst>
              <a:ext uri="{FF2B5EF4-FFF2-40B4-BE49-F238E27FC236}">
                <a16:creationId xmlns:a16="http://schemas.microsoft.com/office/drawing/2014/main" id="{0E6A3F3C-8F46-4265-A07B-C61C264C1A8B}"/>
              </a:ext>
            </a:extLst>
          </p:cNvPr>
          <p:cNvSpPr/>
          <p:nvPr/>
        </p:nvSpPr>
        <p:spPr>
          <a:xfrm>
            <a:off x="415578" y="3766881"/>
            <a:ext cx="249788"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12">
            <a:extLst>
              <a:ext uri="{FF2B5EF4-FFF2-40B4-BE49-F238E27FC236}">
                <a16:creationId xmlns:a16="http://schemas.microsoft.com/office/drawing/2014/main" id="{7D3DB4C0-9622-4EDC-A86A-227D25CE565F}"/>
              </a:ext>
            </a:extLst>
          </p:cNvPr>
          <p:cNvSpPr/>
          <p:nvPr/>
        </p:nvSpPr>
        <p:spPr>
          <a:xfrm>
            <a:off x="2592950" y="3765974"/>
            <a:ext cx="305559"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437541F7-4CB5-45B3-8AC8-5FB00A1149DA}"/>
              </a:ext>
            </a:extLst>
          </p:cNvPr>
          <p:cNvCxnSpPr>
            <a:cxnSpLocks/>
            <a:stCxn id="34" idx="2"/>
            <a:endCxn id="30" idx="1"/>
          </p:cNvCxnSpPr>
          <p:nvPr/>
        </p:nvCxnSpPr>
        <p:spPr>
          <a:xfrm>
            <a:off x="540472" y="3967351"/>
            <a:ext cx="222170" cy="465874"/>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7" name="Star: 5 Points 66">
            <a:extLst>
              <a:ext uri="{FF2B5EF4-FFF2-40B4-BE49-F238E27FC236}">
                <a16:creationId xmlns:a16="http://schemas.microsoft.com/office/drawing/2014/main" id="{1634D6C2-3716-4304-88C1-DB61F77CFC20}"/>
              </a:ext>
            </a:extLst>
          </p:cNvPr>
          <p:cNvSpPr/>
          <p:nvPr/>
        </p:nvSpPr>
        <p:spPr>
          <a:xfrm>
            <a:off x="4146492" y="1752641"/>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ight Brace 68">
            <a:extLst>
              <a:ext uri="{FF2B5EF4-FFF2-40B4-BE49-F238E27FC236}">
                <a16:creationId xmlns:a16="http://schemas.microsoft.com/office/drawing/2014/main" id="{58534543-A460-4ACE-A696-B7798A0B1D44}"/>
              </a:ext>
            </a:extLst>
          </p:cNvPr>
          <p:cNvSpPr/>
          <p:nvPr/>
        </p:nvSpPr>
        <p:spPr>
          <a:xfrm>
            <a:off x="5384451" y="2973116"/>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F2DCC6C4-A75E-4556-A523-D3312375CB47}"/>
              </a:ext>
            </a:extLst>
          </p:cNvPr>
          <p:cNvSpPr/>
          <p:nvPr/>
        </p:nvSpPr>
        <p:spPr>
          <a:xfrm>
            <a:off x="5468837" y="3862002"/>
            <a:ext cx="248487" cy="708061"/>
          </a:xfrm>
          <a:prstGeom prst="rightBrace">
            <a:avLst>
              <a:gd name="adj1" fmla="val 8333"/>
              <a:gd name="adj2" fmla="val 654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ight Brace 70">
            <a:extLst>
              <a:ext uri="{FF2B5EF4-FFF2-40B4-BE49-F238E27FC236}">
                <a16:creationId xmlns:a16="http://schemas.microsoft.com/office/drawing/2014/main" id="{FC673FF2-9EC5-4525-B877-282F34979EA3}"/>
              </a:ext>
            </a:extLst>
          </p:cNvPr>
          <p:cNvSpPr/>
          <p:nvPr/>
        </p:nvSpPr>
        <p:spPr>
          <a:xfrm>
            <a:off x="5384451" y="3406443"/>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4EAF94A1-47FC-4EF8-BC65-D3F0D6FEBF1D}"/>
              </a:ext>
            </a:extLst>
          </p:cNvPr>
          <p:cNvCxnSpPr>
            <a:cxnSpLocks/>
          </p:cNvCxnSpPr>
          <p:nvPr/>
        </p:nvCxnSpPr>
        <p:spPr>
          <a:xfrm flipH="1" flipV="1">
            <a:off x="5437813" y="4739940"/>
            <a:ext cx="567132" cy="4872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Star: 5 Points 76">
            <a:extLst>
              <a:ext uri="{FF2B5EF4-FFF2-40B4-BE49-F238E27FC236}">
                <a16:creationId xmlns:a16="http://schemas.microsoft.com/office/drawing/2014/main" id="{B0FF46C9-4F88-4BDD-94B8-1E092B84B2A7}"/>
              </a:ext>
            </a:extLst>
          </p:cNvPr>
          <p:cNvSpPr/>
          <p:nvPr/>
        </p:nvSpPr>
        <p:spPr>
          <a:xfrm>
            <a:off x="5187476" y="4582107"/>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Arrow Connector 77">
            <a:extLst>
              <a:ext uri="{FF2B5EF4-FFF2-40B4-BE49-F238E27FC236}">
                <a16:creationId xmlns:a16="http://schemas.microsoft.com/office/drawing/2014/main" id="{C1337781-5987-4984-A4FA-9A62BECBC983}"/>
              </a:ext>
            </a:extLst>
          </p:cNvPr>
          <p:cNvCxnSpPr/>
          <p:nvPr/>
        </p:nvCxnSpPr>
        <p:spPr>
          <a:xfrm flipH="1">
            <a:off x="4776357" y="1833269"/>
            <a:ext cx="75613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5C0CC9-1F57-4DC3-82EA-3389208335C3}"/>
                  </a:ext>
                </a:extLst>
              </p:cNvPr>
              <p:cNvSpPr txBox="1"/>
              <p:nvPr/>
            </p:nvSpPr>
            <p:spPr>
              <a:xfrm>
                <a:off x="6081524" y="1125411"/>
                <a:ext cx="1894301"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𝐴𝑖</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AE5C0CC9-1F57-4DC3-82EA-3389208335C3}"/>
                  </a:ext>
                </a:extLst>
              </p:cNvPr>
              <p:cNvSpPr txBox="1">
                <a:spLocks noRot="1" noChangeAspect="1" noMove="1" noResize="1" noEditPoints="1" noAdjustHandles="1" noChangeArrowheads="1" noChangeShapeType="1" noTextEdit="1"/>
              </p:cNvSpPr>
              <p:nvPr/>
            </p:nvSpPr>
            <p:spPr>
              <a:xfrm>
                <a:off x="6081524" y="1125411"/>
                <a:ext cx="1894301" cy="184666"/>
              </a:xfrm>
              <a:prstGeom prst="rect">
                <a:avLst/>
              </a:prstGeom>
              <a:blipFill>
                <a:blip r:embed="rId7"/>
                <a:stretch>
                  <a:fillRect l="-1935" t="-190000" r="-2581" b="-27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6C8F93-56F3-4B06-A845-FB78F82AF28A}"/>
                  </a:ext>
                </a:extLst>
              </p:cNvPr>
              <p:cNvSpPr txBox="1"/>
              <p:nvPr/>
            </p:nvSpPr>
            <p:spPr>
              <a:xfrm>
                <a:off x="6081524" y="1731364"/>
                <a:ext cx="2548710"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𝑇𝑜𝑤𝑒</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316C8F93-56F3-4B06-A845-FB78F82AF28A}"/>
                  </a:ext>
                </a:extLst>
              </p:cNvPr>
              <p:cNvSpPr txBox="1">
                <a:spLocks noRot="1" noChangeAspect="1" noMove="1" noResize="1" noEditPoints="1" noAdjustHandles="1" noChangeArrowheads="1" noChangeShapeType="1" noTextEdit="1"/>
              </p:cNvSpPr>
              <p:nvPr/>
            </p:nvSpPr>
            <p:spPr>
              <a:xfrm>
                <a:off x="6081524" y="1731364"/>
                <a:ext cx="2548710" cy="184666"/>
              </a:xfrm>
              <a:prstGeom prst="rect">
                <a:avLst/>
              </a:prstGeom>
              <a:blipFill>
                <a:blip r:embed="rId8"/>
                <a:stretch>
                  <a:fillRect t="-186667" r="-478" b="-2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8BE13CD-BFBE-46CE-B8BA-024F68C635E5}"/>
                  </a:ext>
                </a:extLst>
              </p:cNvPr>
              <p:cNvSpPr txBox="1"/>
              <p:nvPr/>
            </p:nvSpPr>
            <p:spPr>
              <a:xfrm>
                <a:off x="6068841" y="5157288"/>
                <a:ext cx="647100"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98BE13CD-BFBE-46CE-B8BA-024F68C635E5}"/>
                  </a:ext>
                </a:extLst>
              </p:cNvPr>
              <p:cNvSpPr txBox="1">
                <a:spLocks noRot="1" noChangeAspect="1" noMove="1" noResize="1" noEditPoints="1" noAdjustHandles="1" noChangeArrowheads="1" noChangeShapeType="1" noTextEdit="1"/>
              </p:cNvSpPr>
              <p:nvPr/>
            </p:nvSpPr>
            <p:spPr>
              <a:xfrm>
                <a:off x="6068841" y="5157288"/>
                <a:ext cx="647100" cy="192873"/>
              </a:xfrm>
              <a:prstGeom prst="rect">
                <a:avLst/>
              </a:prstGeom>
              <a:blipFill>
                <a:blip r:embed="rId9"/>
                <a:stretch>
                  <a:fillRect l="-5660" r="-94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B860A95-8C7B-4A5A-819C-9A7408A37A90}"/>
                  </a:ext>
                </a:extLst>
              </p:cNvPr>
              <p:cNvSpPr txBox="1"/>
              <p:nvPr/>
            </p:nvSpPr>
            <p:spPr>
              <a:xfrm>
                <a:off x="6893275" y="4980140"/>
                <a:ext cx="756139"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FB860A95-8C7B-4A5A-819C-9A7408A37A90}"/>
                  </a:ext>
                </a:extLst>
              </p:cNvPr>
              <p:cNvSpPr txBox="1">
                <a:spLocks noRot="1" noChangeAspect="1" noMove="1" noResize="1" noEditPoints="1" noAdjustHandles="1" noChangeArrowheads="1" noChangeShapeType="1" noTextEdit="1"/>
              </p:cNvSpPr>
              <p:nvPr/>
            </p:nvSpPr>
            <p:spPr>
              <a:xfrm>
                <a:off x="6893275" y="4980140"/>
                <a:ext cx="756139" cy="192873"/>
              </a:xfrm>
              <a:prstGeom prst="rect">
                <a:avLst/>
              </a:prstGeom>
              <a:blipFill>
                <a:blip r:embed="rId10"/>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3A955120-E2EA-4995-A719-86CF356147A5}"/>
                  </a:ext>
                </a:extLst>
              </p:cNvPr>
              <p:cNvSpPr txBox="1"/>
              <p:nvPr/>
            </p:nvSpPr>
            <p:spPr>
              <a:xfrm>
                <a:off x="7034806" y="5405655"/>
                <a:ext cx="548227"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3A955120-E2EA-4995-A719-86CF356147A5}"/>
                  </a:ext>
                </a:extLst>
              </p:cNvPr>
              <p:cNvSpPr txBox="1">
                <a:spLocks noRot="1" noChangeAspect="1" noMove="1" noResize="1" noEditPoints="1" noAdjustHandles="1" noChangeArrowheads="1" noChangeShapeType="1" noTextEdit="1"/>
              </p:cNvSpPr>
              <p:nvPr/>
            </p:nvSpPr>
            <p:spPr>
              <a:xfrm>
                <a:off x="7034806" y="5405655"/>
                <a:ext cx="548227" cy="192873"/>
              </a:xfrm>
              <a:prstGeom prst="rect">
                <a:avLst/>
              </a:prstGeom>
              <a:blipFill>
                <a:blip r:embed="rId11"/>
                <a:stretch>
                  <a:fillRect l="-6667" r="-111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55EA1B7-0F4B-43E2-B562-79EE7AB367AA}"/>
                  </a:ext>
                </a:extLst>
              </p:cNvPr>
              <p:cNvSpPr txBox="1"/>
              <p:nvPr/>
            </p:nvSpPr>
            <p:spPr>
              <a:xfrm>
                <a:off x="6087005" y="3360866"/>
                <a:ext cx="248837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355EA1B7-0F4B-43E2-B562-79EE7AB367AA}"/>
                  </a:ext>
                </a:extLst>
              </p:cNvPr>
              <p:cNvSpPr txBox="1">
                <a:spLocks noRot="1" noChangeAspect="1" noMove="1" noResize="1" noEditPoints="1" noAdjustHandles="1" noChangeArrowheads="1" noChangeShapeType="1" noTextEdit="1"/>
              </p:cNvSpPr>
              <p:nvPr/>
            </p:nvSpPr>
            <p:spPr>
              <a:xfrm>
                <a:off x="6087005" y="3360866"/>
                <a:ext cx="2488374" cy="184666"/>
              </a:xfrm>
              <a:prstGeom prst="rect">
                <a:avLst/>
              </a:prstGeom>
              <a:blipFill>
                <a:blip r:embed="rId12"/>
                <a:stretch>
                  <a:fillRect t="-3226" r="-49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1F8E699-D1F3-456D-A104-28C6A496719D}"/>
                  </a:ext>
                </a:extLst>
              </p:cNvPr>
              <p:cNvSpPr txBox="1"/>
              <p:nvPr/>
            </p:nvSpPr>
            <p:spPr>
              <a:xfrm>
                <a:off x="6369050" y="3571213"/>
                <a:ext cx="1876219" cy="4020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41F8E699-D1F3-456D-A104-28C6A496719D}"/>
                  </a:ext>
                </a:extLst>
              </p:cNvPr>
              <p:cNvSpPr txBox="1">
                <a:spLocks noRot="1" noChangeAspect="1" noMove="1" noResize="1" noEditPoints="1" noAdjustHandles="1" noChangeArrowheads="1" noChangeShapeType="1" noTextEdit="1"/>
              </p:cNvSpPr>
              <p:nvPr/>
            </p:nvSpPr>
            <p:spPr>
              <a:xfrm>
                <a:off x="6369050" y="3571213"/>
                <a:ext cx="1876219" cy="402033"/>
              </a:xfrm>
              <a:prstGeom prst="rect">
                <a:avLst/>
              </a:prstGeom>
              <a:blipFill>
                <a:blip r:embed="rId13"/>
                <a:stretch>
                  <a:fillRect l="-1623" t="-3030"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58D5548-B24D-4E3B-A3DA-8A6987760AE8}"/>
                  </a:ext>
                </a:extLst>
              </p:cNvPr>
              <p:cNvSpPr txBox="1"/>
              <p:nvPr/>
            </p:nvSpPr>
            <p:spPr>
              <a:xfrm>
                <a:off x="6081524" y="2590129"/>
                <a:ext cx="259622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458D5548-B24D-4E3B-A3DA-8A6987760AE8}"/>
                  </a:ext>
                </a:extLst>
              </p:cNvPr>
              <p:cNvSpPr txBox="1">
                <a:spLocks noRot="1" noChangeAspect="1" noMove="1" noResize="1" noEditPoints="1" noAdjustHandles="1" noChangeArrowheads="1" noChangeShapeType="1" noTextEdit="1"/>
              </p:cNvSpPr>
              <p:nvPr/>
            </p:nvSpPr>
            <p:spPr>
              <a:xfrm>
                <a:off x="6081524" y="2590129"/>
                <a:ext cx="2596224" cy="184666"/>
              </a:xfrm>
              <a:prstGeom prst="rect">
                <a:avLst/>
              </a:prstGeom>
              <a:blipFill>
                <a:blip r:embed="rId14"/>
                <a:stretch>
                  <a:fillRect t="-6667" r="-23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F8C58BB-FD60-432D-B040-AE376A5CE762}"/>
                  </a:ext>
                </a:extLst>
              </p:cNvPr>
              <p:cNvSpPr txBox="1"/>
              <p:nvPr/>
            </p:nvSpPr>
            <p:spPr>
              <a:xfrm>
                <a:off x="6369050" y="2813312"/>
                <a:ext cx="2190793" cy="3911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3F8C58BB-FD60-432D-B040-AE376A5CE762}"/>
                  </a:ext>
                </a:extLst>
              </p:cNvPr>
              <p:cNvSpPr txBox="1">
                <a:spLocks noRot="1" noChangeAspect="1" noMove="1" noResize="1" noEditPoints="1" noAdjustHandles="1" noChangeArrowheads="1" noChangeShapeType="1" noTextEdit="1"/>
              </p:cNvSpPr>
              <p:nvPr/>
            </p:nvSpPr>
            <p:spPr>
              <a:xfrm>
                <a:off x="6369050" y="2813312"/>
                <a:ext cx="2190793" cy="391133"/>
              </a:xfrm>
              <a:prstGeom prst="rect">
                <a:avLst/>
              </a:prstGeom>
              <a:blipFill>
                <a:blip r:embed="rId15"/>
                <a:stretch>
                  <a:fillRect l="-1393" t="-3125" r="-279"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AFE436F-ACB7-41BB-B4D6-0131DC440841}"/>
                  </a:ext>
                </a:extLst>
              </p:cNvPr>
              <p:cNvSpPr txBox="1"/>
              <p:nvPr/>
            </p:nvSpPr>
            <p:spPr>
              <a:xfrm>
                <a:off x="6150172" y="4223143"/>
                <a:ext cx="1769267"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𝑀𝑅</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EAFE436F-ACB7-41BB-B4D6-0131DC440841}"/>
                  </a:ext>
                </a:extLst>
              </p:cNvPr>
              <p:cNvSpPr txBox="1">
                <a:spLocks noRot="1" noChangeAspect="1" noMove="1" noResize="1" noEditPoints="1" noAdjustHandles="1" noChangeArrowheads="1" noChangeShapeType="1" noTextEdit="1"/>
              </p:cNvSpPr>
              <p:nvPr/>
            </p:nvSpPr>
            <p:spPr>
              <a:xfrm>
                <a:off x="6150172" y="4223143"/>
                <a:ext cx="1769267" cy="184666"/>
              </a:xfrm>
              <a:prstGeom prst="rect">
                <a:avLst/>
              </a:prstGeom>
              <a:blipFill>
                <a:blip r:embed="rId16"/>
                <a:stretch>
                  <a:fillRect l="-2069" t="-6667" r="-2414"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231944D-9040-4746-97F6-6FBA4411CE4E}"/>
                  </a:ext>
                </a:extLst>
              </p:cNvPr>
              <p:cNvSpPr txBox="1"/>
              <p:nvPr/>
            </p:nvSpPr>
            <p:spPr>
              <a:xfrm>
                <a:off x="7851676" y="4969537"/>
                <a:ext cx="1292323"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2231944D-9040-4746-97F6-6FBA4411CE4E}"/>
                  </a:ext>
                </a:extLst>
              </p:cNvPr>
              <p:cNvSpPr txBox="1">
                <a:spLocks noRot="1" noChangeAspect="1" noMove="1" noResize="1" noEditPoints="1" noAdjustHandles="1" noChangeArrowheads="1" noChangeShapeType="1" noTextEdit="1"/>
              </p:cNvSpPr>
              <p:nvPr/>
            </p:nvSpPr>
            <p:spPr>
              <a:xfrm>
                <a:off x="7851676" y="4969537"/>
                <a:ext cx="1292323" cy="192873"/>
              </a:xfrm>
              <a:prstGeom prst="rect">
                <a:avLst/>
              </a:prstGeom>
              <a:blipFill>
                <a:blip r:embed="rId17"/>
                <a:stretch>
                  <a:fillRect l="-235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1A61839-66E4-44BB-9C38-360F91AB7673}"/>
                  </a:ext>
                </a:extLst>
              </p:cNvPr>
              <p:cNvSpPr txBox="1"/>
              <p:nvPr/>
            </p:nvSpPr>
            <p:spPr>
              <a:xfrm>
                <a:off x="7851677" y="5402437"/>
                <a:ext cx="1176730"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E1A61839-66E4-44BB-9C38-360F91AB7673}"/>
                  </a:ext>
                </a:extLst>
              </p:cNvPr>
              <p:cNvSpPr txBox="1">
                <a:spLocks noRot="1" noChangeAspect="1" noMove="1" noResize="1" noEditPoints="1" noAdjustHandles="1" noChangeArrowheads="1" noChangeShapeType="1" noTextEdit="1"/>
              </p:cNvSpPr>
              <p:nvPr/>
            </p:nvSpPr>
            <p:spPr>
              <a:xfrm>
                <a:off x="7851677" y="5402437"/>
                <a:ext cx="1176730" cy="192873"/>
              </a:xfrm>
              <a:prstGeom prst="rect">
                <a:avLst/>
              </a:prstGeom>
              <a:blipFill>
                <a:blip r:embed="rId18"/>
                <a:stretch>
                  <a:fillRect l="-4663" r="-9845" b="-12500"/>
                </a:stretch>
              </a:blipFill>
            </p:spPr>
            <p:txBody>
              <a:bodyPr/>
              <a:lstStyle/>
              <a:p>
                <a:r>
                  <a:rPr lang="en-US">
                    <a:noFill/>
                  </a:rPr>
                  <a:t> </a:t>
                </a:r>
              </a:p>
            </p:txBody>
          </p:sp>
        </mc:Fallback>
      </mc:AlternateContent>
      <p:sp>
        <p:nvSpPr>
          <p:cNvPr id="110" name="Rounded Rectangle 16">
            <a:extLst>
              <a:ext uri="{FF2B5EF4-FFF2-40B4-BE49-F238E27FC236}">
                <a16:creationId xmlns:a16="http://schemas.microsoft.com/office/drawing/2014/main" id="{57E388AE-21C9-4E48-BFD4-F8DBF0123F2B}"/>
              </a:ext>
            </a:extLst>
          </p:cNvPr>
          <p:cNvSpPr/>
          <p:nvPr/>
        </p:nvSpPr>
        <p:spPr>
          <a:xfrm>
            <a:off x="697602" y="5606807"/>
            <a:ext cx="1805275" cy="20409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AC5CF5C2-C715-4A6F-ACD7-92EC4373E1E2}"/>
              </a:ext>
            </a:extLst>
          </p:cNvPr>
          <p:cNvSpPr txBox="1"/>
          <p:nvPr/>
        </p:nvSpPr>
        <p:spPr>
          <a:xfrm>
            <a:off x="242099" y="6038081"/>
            <a:ext cx="1041086" cy="461665"/>
          </a:xfrm>
          <a:prstGeom prst="rect">
            <a:avLst/>
          </a:prstGeom>
          <a:solidFill>
            <a:schemeClr val="bg1">
              <a:alpha val="62000"/>
            </a:schemeClr>
          </a:solidFill>
          <a:ln w="31750">
            <a:solidFill>
              <a:srgbClr val="FF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Cohort from brood year 1</a:t>
            </a:r>
          </a:p>
        </p:txBody>
      </p:sp>
      <p:sp>
        <p:nvSpPr>
          <p:cNvPr id="112" name="TextBox 111">
            <a:extLst>
              <a:ext uri="{FF2B5EF4-FFF2-40B4-BE49-F238E27FC236}">
                <a16:creationId xmlns:a16="http://schemas.microsoft.com/office/drawing/2014/main" id="{A29485F8-43A6-45DD-9080-280EE133956B}"/>
              </a:ext>
            </a:extLst>
          </p:cNvPr>
          <p:cNvSpPr txBox="1"/>
          <p:nvPr/>
        </p:nvSpPr>
        <p:spPr>
          <a:xfrm>
            <a:off x="2018835" y="6036761"/>
            <a:ext cx="875962" cy="461665"/>
          </a:xfrm>
          <a:prstGeom prst="rect">
            <a:avLst/>
          </a:prstGeom>
          <a:solidFill>
            <a:schemeClr val="bg1">
              <a:alpha val="62000"/>
            </a:schemeClr>
          </a:solidFill>
          <a:ln w="31750">
            <a:solidFill>
              <a:srgbClr val="7030A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Calendar year 9</a:t>
            </a:r>
          </a:p>
        </p:txBody>
      </p:sp>
      <p:cxnSp>
        <p:nvCxnSpPr>
          <p:cNvPr id="114" name="Straight Connector 113">
            <a:extLst>
              <a:ext uri="{FF2B5EF4-FFF2-40B4-BE49-F238E27FC236}">
                <a16:creationId xmlns:a16="http://schemas.microsoft.com/office/drawing/2014/main" id="{657184B8-0753-40F0-8E04-4A5A02570A19}"/>
              </a:ext>
            </a:extLst>
          </p:cNvPr>
          <p:cNvCxnSpPr>
            <a:cxnSpLocks/>
          </p:cNvCxnSpPr>
          <p:nvPr/>
        </p:nvCxnSpPr>
        <p:spPr>
          <a:xfrm>
            <a:off x="6779837" y="5291833"/>
            <a:ext cx="2127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308263F-8A03-4693-B813-B2D3854B9E91}"/>
              </a:ext>
            </a:extLst>
          </p:cNvPr>
          <p:cNvCxnSpPr>
            <a:cxnSpLocks/>
          </p:cNvCxnSpPr>
          <p:nvPr/>
        </p:nvCxnSpPr>
        <p:spPr>
          <a:xfrm flipH="1" flipV="1">
            <a:off x="6872604" y="4894391"/>
            <a:ext cx="3078" cy="2704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4629989-1907-4DFF-9352-33A604ED31CD}"/>
              </a:ext>
            </a:extLst>
          </p:cNvPr>
          <p:cNvCxnSpPr>
            <a:cxnSpLocks/>
          </p:cNvCxnSpPr>
          <p:nvPr/>
        </p:nvCxnSpPr>
        <p:spPr>
          <a:xfrm>
            <a:off x="6882939" y="5405656"/>
            <a:ext cx="0" cy="283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E9A4AF-63E5-444F-BDDC-6C6492B789F8}"/>
                  </a:ext>
                </a:extLst>
              </p:cNvPr>
              <p:cNvSpPr txBox="1"/>
              <p:nvPr/>
            </p:nvSpPr>
            <p:spPr>
              <a:xfrm>
                <a:off x="6274787" y="6031537"/>
                <a:ext cx="2466060" cy="2244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𝑋</m:t>
                              </m:r>
                            </m:e>
                          </m:ba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𝑀𝑢𝑙𝑡𝑖𝑛𝑜𝑚</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5DE9A4AF-63E5-444F-BDDC-6C6492B789F8}"/>
                  </a:ext>
                </a:extLst>
              </p:cNvPr>
              <p:cNvSpPr txBox="1">
                <a:spLocks noRot="1" noChangeAspect="1" noMove="1" noResize="1" noEditPoints="1" noAdjustHandles="1" noChangeArrowheads="1" noChangeShapeType="1" noTextEdit="1"/>
              </p:cNvSpPr>
              <p:nvPr/>
            </p:nvSpPr>
            <p:spPr>
              <a:xfrm>
                <a:off x="6274787" y="6031537"/>
                <a:ext cx="2466060" cy="224485"/>
              </a:xfrm>
              <a:prstGeom prst="rect">
                <a:avLst/>
              </a:prstGeom>
              <a:blipFill>
                <a:blip r:embed="rId19"/>
                <a:stretch>
                  <a:fillRect r="-741"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44D515B-ABB1-476B-BD68-892749682194}"/>
                  </a:ext>
                </a:extLst>
              </p:cNvPr>
              <p:cNvSpPr txBox="1"/>
              <p:nvPr/>
            </p:nvSpPr>
            <p:spPr>
              <a:xfrm>
                <a:off x="6536761" y="6340861"/>
                <a:ext cx="1216359" cy="32361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type m:val="skw"/>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den>
                      </m:f>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444D515B-ABB1-476B-BD68-892749682194}"/>
                  </a:ext>
                </a:extLst>
              </p:cNvPr>
              <p:cNvSpPr txBox="1">
                <a:spLocks noRot="1" noChangeAspect="1" noMove="1" noResize="1" noEditPoints="1" noAdjustHandles="1" noChangeArrowheads="1" noChangeShapeType="1" noTextEdit="1"/>
              </p:cNvSpPr>
              <p:nvPr/>
            </p:nvSpPr>
            <p:spPr>
              <a:xfrm>
                <a:off x="6536761" y="6340861"/>
                <a:ext cx="1216359" cy="323615"/>
              </a:xfrm>
              <a:prstGeom prst="rect">
                <a:avLst/>
              </a:prstGeom>
              <a:blipFill>
                <a:blip r:embed="rId20"/>
                <a:stretch>
                  <a:fillRect l="-2500" t="-216981" r="-66000" b="-318868"/>
                </a:stretch>
              </a:blipFill>
            </p:spPr>
            <p:txBody>
              <a:bodyPr/>
              <a:lstStyle/>
              <a:p>
                <a:r>
                  <a:rPr lang="en-US">
                    <a:noFill/>
                  </a:rPr>
                  <a:t> </a:t>
                </a:r>
              </a:p>
            </p:txBody>
          </p:sp>
        </mc:Fallback>
      </mc:AlternateContent>
      <p:sp>
        <p:nvSpPr>
          <p:cNvPr id="4" name="AutoShape 2" descr="[Chinook Salmon Smolt]">
            <a:extLst>
              <a:ext uri="{FF2B5EF4-FFF2-40B4-BE49-F238E27FC236}">
                <a16:creationId xmlns:a16="http://schemas.microsoft.com/office/drawing/2014/main" id="{F85371A6-2818-4F12-A54F-C337E848A261}"/>
              </a:ext>
            </a:extLst>
          </p:cNvPr>
          <p:cNvSpPr>
            <a:spLocks noChangeAspect="1" noChangeArrowheads="1"/>
          </p:cNvSpPr>
          <p:nvPr/>
        </p:nvSpPr>
        <p:spPr bwMode="auto">
          <a:xfrm>
            <a:off x="4419600" y="33586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C0CDACED-E9BC-47D6-815C-1755346EC442}"/>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4105210" y="5778276"/>
            <a:ext cx="682157" cy="269436"/>
          </a:xfrm>
          <a:prstGeom prst="rect">
            <a:avLst/>
          </a:prstGeom>
        </p:spPr>
      </p:pic>
      <p:pic>
        <p:nvPicPr>
          <p:cNvPr id="53" name="Picture 52">
            <a:extLst>
              <a:ext uri="{FF2B5EF4-FFF2-40B4-BE49-F238E27FC236}">
                <a16:creationId xmlns:a16="http://schemas.microsoft.com/office/drawing/2014/main" id="{90554D6C-1A62-4B56-875B-B8903B504F9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4421350" y="5611813"/>
            <a:ext cx="682157" cy="269436"/>
          </a:xfrm>
          <a:prstGeom prst="rect">
            <a:avLst/>
          </a:prstGeom>
        </p:spPr>
      </p:pic>
      <p:pic>
        <p:nvPicPr>
          <p:cNvPr id="54" name="Picture 53">
            <a:extLst>
              <a:ext uri="{FF2B5EF4-FFF2-40B4-BE49-F238E27FC236}">
                <a16:creationId xmlns:a16="http://schemas.microsoft.com/office/drawing/2014/main" id="{B9225979-BDB0-4627-951A-DABAC2F0CD4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4740902" y="5511444"/>
            <a:ext cx="682157" cy="269436"/>
          </a:xfrm>
          <a:prstGeom prst="rect">
            <a:avLst/>
          </a:prstGeom>
        </p:spPr>
      </p:pic>
      <p:pic>
        <p:nvPicPr>
          <p:cNvPr id="55" name="Picture 54">
            <a:extLst>
              <a:ext uri="{FF2B5EF4-FFF2-40B4-BE49-F238E27FC236}">
                <a16:creationId xmlns:a16="http://schemas.microsoft.com/office/drawing/2014/main" id="{EBF5AC61-BB3F-4D25-A275-6AEFF893652E}"/>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3973379" y="5505879"/>
            <a:ext cx="682157" cy="269436"/>
          </a:xfrm>
          <a:prstGeom prst="rect">
            <a:avLst/>
          </a:prstGeom>
        </p:spPr>
      </p:pic>
      <p:pic>
        <p:nvPicPr>
          <p:cNvPr id="56" name="Picture 55">
            <a:extLst>
              <a:ext uri="{FF2B5EF4-FFF2-40B4-BE49-F238E27FC236}">
                <a16:creationId xmlns:a16="http://schemas.microsoft.com/office/drawing/2014/main" id="{C25B9A80-CFFA-4B3D-A0F7-9FC7A36960C5}"/>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4276506" y="3944764"/>
            <a:ext cx="682157" cy="269436"/>
          </a:xfrm>
          <a:prstGeom prst="rect">
            <a:avLst/>
          </a:prstGeom>
        </p:spPr>
      </p:pic>
      <p:pic>
        <p:nvPicPr>
          <p:cNvPr id="57" name="Picture 56">
            <a:extLst>
              <a:ext uri="{FF2B5EF4-FFF2-40B4-BE49-F238E27FC236}">
                <a16:creationId xmlns:a16="http://schemas.microsoft.com/office/drawing/2014/main" id="{AAF695C3-0E67-4913-8A42-D0D6451CB06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4477144" y="3869419"/>
            <a:ext cx="682157" cy="269436"/>
          </a:xfrm>
          <a:prstGeom prst="rect">
            <a:avLst/>
          </a:prstGeom>
        </p:spPr>
      </p:pic>
      <p:pic>
        <p:nvPicPr>
          <p:cNvPr id="58" name="Picture 57">
            <a:extLst>
              <a:ext uri="{FF2B5EF4-FFF2-40B4-BE49-F238E27FC236}">
                <a16:creationId xmlns:a16="http://schemas.microsoft.com/office/drawing/2014/main" id="{CEB110CF-3E3D-43C0-9524-EAF6AF81C6E9}"/>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4845993" y="3863323"/>
            <a:ext cx="682157" cy="269436"/>
          </a:xfrm>
          <a:prstGeom prst="rect">
            <a:avLst/>
          </a:prstGeom>
        </p:spPr>
      </p:pic>
      <p:pic>
        <p:nvPicPr>
          <p:cNvPr id="59" name="Picture 58">
            <a:extLst>
              <a:ext uri="{FF2B5EF4-FFF2-40B4-BE49-F238E27FC236}">
                <a16:creationId xmlns:a16="http://schemas.microsoft.com/office/drawing/2014/main" id="{593A4731-AAB1-49A4-98F4-01190C62E81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3510910" y="1425909"/>
            <a:ext cx="682157" cy="269436"/>
          </a:xfrm>
          <a:prstGeom prst="rect">
            <a:avLst/>
          </a:prstGeom>
        </p:spPr>
      </p:pic>
      <p:pic>
        <p:nvPicPr>
          <p:cNvPr id="60" name="Picture 59">
            <a:extLst>
              <a:ext uri="{FF2B5EF4-FFF2-40B4-BE49-F238E27FC236}">
                <a16:creationId xmlns:a16="http://schemas.microsoft.com/office/drawing/2014/main" id="{0F816C7A-A647-4493-ACD2-698E673D252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3668465" y="1272418"/>
            <a:ext cx="682157" cy="269436"/>
          </a:xfrm>
          <a:prstGeom prst="rect">
            <a:avLst/>
          </a:prstGeom>
        </p:spPr>
      </p:pic>
      <p:sp>
        <p:nvSpPr>
          <p:cNvPr id="62" name="Right Brace 61">
            <a:extLst>
              <a:ext uri="{FF2B5EF4-FFF2-40B4-BE49-F238E27FC236}">
                <a16:creationId xmlns:a16="http://schemas.microsoft.com/office/drawing/2014/main" id="{A156DD40-E065-4944-85B2-CEBFD593C04E}"/>
              </a:ext>
            </a:extLst>
          </p:cNvPr>
          <p:cNvSpPr/>
          <p:nvPr/>
        </p:nvSpPr>
        <p:spPr>
          <a:xfrm>
            <a:off x="5550313" y="5765848"/>
            <a:ext cx="292683" cy="999619"/>
          </a:xfrm>
          <a:prstGeom prst="rightBrace">
            <a:avLst>
              <a:gd name="adj1" fmla="val 8333"/>
              <a:gd name="adj2" fmla="val 570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ight Brace 62">
            <a:extLst>
              <a:ext uri="{FF2B5EF4-FFF2-40B4-BE49-F238E27FC236}">
                <a16:creationId xmlns:a16="http://schemas.microsoft.com/office/drawing/2014/main" id="{BDE1D3D2-1ECC-4258-8175-AA0855F69459}"/>
              </a:ext>
            </a:extLst>
          </p:cNvPr>
          <p:cNvSpPr/>
          <p:nvPr/>
        </p:nvSpPr>
        <p:spPr>
          <a:xfrm>
            <a:off x="4289384" y="845607"/>
            <a:ext cx="279355" cy="1306125"/>
          </a:xfrm>
          <a:prstGeom prst="rightBrace">
            <a:avLst>
              <a:gd name="adj1" fmla="val 8333"/>
              <a:gd name="adj2" fmla="val 2666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CE737DA-058C-46F5-8614-66ABD134A42D}"/>
              </a:ext>
            </a:extLst>
          </p:cNvPr>
          <p:cNvSpPr/>
          <p:nvPr/>
        </p:nvSpPr>
        <p:spPr>
          <a:xfrm>
            <a:off x="0" y="0"/>
            <a:ext cx="9140797"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2DB6B8D-B42D-4E8D-85B4-A917A401BF56}"/>
              </a:ext>
            </a:extLst>
          </p:cNvPr>
          <p:cNvSpPr txBox="1"/>
          <p:nvPr/>
        </p:nvSpPr>
        <p:spPr>
          <a:xfrm>
            <a:off x="2112294" y="1025139"/>
            <a:ext cx="4761002" cy="3785652"/>
          </a:xfrm>
          <a:prstGeom prst="rect">
            <a:avLst/>
          </a:prstGeom>
          <a:solidFill>
            <a:schemeClr val="bg1"/>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Plus...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AR1 Autocorrelation in Ricker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Brood years without S-R link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Multivariate Logistic Dirichlet for trending age at maturity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Proportion non-Copper in harvest (hierarchical Beta)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Changes in dipnet fishery regulations</a:t>
            </a:r>
          </a:p>
        </p:txBody>
      </p:sp>
      <p:sp>
        <p:nvSpPr>
          <p:cNvPr id="64" name="Slide Number Placeholder 3">
            <a:extLst>
              <a:ext uri="{FF2B5EF4-FFF2-40B4-BE49-F238E27FC236}">
                <a16:creationId xmlns:a16="http://schemas.microsoft.com/office/drawing/2014/main" id="{7D577D44-8294-4CA6-AA8B-D925D19B1626}"/>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108</a:t>
            </a:fld>
            <a:endParaRPr lang="en-US" sz="1400" dirty="0"/>
          </a:p>
        </p:txBody>
      </p:sp>
      <p:sp>
        <p:nvSpPr>
          <p:cNvPr id="66" name="Footer Placeholder 2">
            <a:extLst>
              <a:ext uri="{FF2B5EF4-FFF2-40B4-BE49-F238E27FC236}">
                <a16:creationId xmlns:a16="http://schemas.microsoft.com/office/drawing/2014/main" id="{855DFE84-5A21-4120-A10A-E0A1CB00C74C}"/>
              </a:ext>
            </a:extLst>
          </p:cNvPr>
          <p:cNvSpPr txBox="1">
            <a:spLocks noGrp="1"/>
          </p:cNvSpPr>
          <p:nvPr/>
        </p:nvSpPr>
        <p:spPr bwMode="auto">
          <a:xfrm>
            <a:off x="762000" y="6580974"/>
            <a:ext cx="5029200" cy="249237"/>
          </a:xfrm>
          <a:prstGeom prst="rect">
            <a:avLst/>
          </a:prstGeom>
          <a:noFill/>
          <a:ln w="9525">
            <a:noFill/>
            <a:miter lim="800000"/>
            <a:headEnd/>
            <a:tailEnd/>
          </a:ln>
        </p:spPr>
        <p:txBody>
          <a:bodyPr/>
          <a:lstStyle/>
          <a:p>
            <a:pPr algn="ctr"/>
            <a:r>
              <a:rPr lang="en-US" sz="1400" dirty="0"/>
              <a:t>SRA – State-Space Models – Model building (13)</a:t>
            </a:r>
          </a:p>
        </p:txBody>
      </p:sp>
    </p:spTree>
    <p:extLst>
      <p:ext uri="{BB962C8B-B14F-4D97-AF65-F5344CB8AC3E}">
        <p14:creationId xmlns:p14="http://schemas.microsoft.com/office/powerpoint/2010/main" val="4259571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6" name="Group 5"/>
          <p:cNvGrpSpPr>
            <a:grpSpLocks/>
          </p:cNvGrpSpPr>
          <p:nvPr/>
        </p:nvGrpSpPr>
        <p:grpSpPr bwMode="auto">
          <a:xfrm>
            <a:off x="0" y="457200"/>
            <a:ext cx="8008938" cy="6022975"/>
            <a:chOff x="0" y="528"/>
            <a:chExt cx="5045" cy="3794"/>
          </a:xfrm>
        </p:grpSpPr>
        <p:pic>
          <p:nvPicPr>
            <p:cNvPr id="182278" name="Picture 2"/>
            <p:cNvPicPr>
              <a:picLocks noChangeAspect="1" noChangeArrowheads="1"/>
            </p:cNvPicPr>
            <p:nvPr/>
          </p:nvPicPr>
          <p:blipFill>
            <a:blip r:embed="rId3" cstate="print"/>
            <a:srcRect r="19998" b="-2078"/>
            <a:stretch>
              <a:fillRect/>
            </a:stretch>
          </p:blipFill>
          <p:spPr bwMode="auto">
            <a:xfrm>
              <a:off x="192" y="528"/>
              <a:ext cx="4853" cy="3794"/>
            </a:xfrm>
            <a:prstGeom prst="rect">
              <a:avLst/>
            </a:prstGeom>
            <a:noFill/>
            <a:ln w="9525">
              <a:noFill/>
              <a:miter lim="800000"/>
              <a:headEnd/>
              <a:tailEnd/>
            </a:ln>
          </p:spPr>
        </p:pic>
        <p:sp>
          <p:nvSpPr>
            <p:cNvPr id="182279" name="Oval 4"/>
            <p:cNvSpPr>
              <a:spLocks noChangeArrowheads="1"/>
            </p:cNvSpPr>
            <p:nvPr/>
          </p:nvSpPr>
          <p:spPr bwMode="auto">
            <a:xfrm>
              <a:off x="0" y="576"/>
              <a:ext cx="2592" cy="1152"/>
            </a:xfrm>
            <a:prstGeom prst="ellipse">
              <a:avLst/>
            </a:prstGeom>
            <a:noFill/>
            <a:ln w="12700">
              <a:solidFill>
                <a:srgbClr val="FF0000"/>
              </a:solidFill>
              <a:round/>
              <a:headEnd/>
              <a:tailEnd/>
            </a:ln>
          </p:spPr>
          <p:txBody>
            <a:bodyPr wrap="none" anchor="ctr"/>
            <a:lstStyle/>
            <a:p>
              <a:endParaRPr lang="en-US"/>
            </a:p>
          </p:txBody>
        </p:sp>
      </p:grpSp>
      <p:sp>
        <p:nvSpPr>
          <p:cNvPr id="18227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C05AC57-BA1F-49D4-8A0A-D2F5D620AFB5}" type="slidenum">
              <a:rPr lang="en-US" sz="1400"/>
              <a:pPr algn="r"/>
              <a:t>109</a:t>
            </a:fld>
            <a:endParaRPr lang="en-US" sz="1400"/>
          </a:p>
        </p:txBody>
      </p:sp>
      <p:sp>
        <p:nvSpPr>
          <p:cNvPr id="182277" name="Rectangle 3"/>
          <p:cNvSpPr>
            <a:spLocks noGrp="1" noChangeArrowheads="1"/>
          </p:cNvSpPr>
          <p:nvPr>
            <p:ph type="title" idx="4294967295"/>
          </p:nvPr>
        </p:nvSpPr>
        <p:spPr>
          <a:xfrm>
            <a:off x="6858000" y="0"/>
            <a:ext cx="2286000" cy="1905000"/>
          </a:xfrm>
        </p:spPr>
        <p:txBody>
          <a:bodyPr/>
          <a:lstStyle/>
          <a:p>
            <a:pPr eaLnBrk="1" hangingPunct="1"/>
            <a:r>
              <a:rPr lang="en-US" sz="2400">
                <a:solidFill>
                  <a:schemeClr val="bg2"/>
                </a:solidFill>
              </a:rPr>
              <a:t>Noninformative Prior Distributions</a:t>
            </a:r>
          </a:p>
        </p:txBody>
      </p:sp>
      <p:sp>
        <p:nvSpPr>
          <p:cNvPr id="8" name="Footer Placeholder 2">
            <a:extLst>
              <a:ext uri="{FF2B5EF4-FFF2-40B4-BE49-F238E27FC236}">
                <a16:creationId xmlns:a16="http://schemas.microsoft.com/office/drawing/2014/main" id="{AFD608A6-2ABC-4908-8613-505D03DAFD4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2"/>
          <p:cNvSpPr txBox="1">
            <a:spLocks noGrp="1"/>
          </p:cNvSpPr>
          <p:nvPr/>
        </p:nvSpPr>
        <p:spPr bwMode="auto">
          <a:xfrm>
            <a:off x="3124200" y="6480712"/>
            <a:ext cx="3505200" cy="377288"/>
          </a:xfrm>
          <a:prstGeom prst="rect">
            <a:avLst/>
          </a:prstGeom>
          <a:noFill/>
          <a:ln w="9525">
            <a:noFill/>
            <a:miter lim="800000"/>
            <a:headEnd/>
            <a:tailEnd/>
          </a:ln>
        </p:spPr>
        <p:txBody>
          <a:bodyPr/>
          <a:lstStyle/>
          <a:p>
            <a:pPr algn="ctr"/>
            <a:r>
              <a:rPr lang="en-US" sz="1400" dirty="0"/>
              <a:t>SRA - Ricker S-R Relationship - MSY</a:t>
            </a:r>
          </a:p>
        </p:txBody>
      </p:sp>
      <p:sp>
        <p:nvSpPr>
          <p:cNvPr id="11776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AEDE00C-073C-438F-9EAB-6A96B2ACE877}" type="slidenum">
              <a:rPr lang="en-US" sz="1400"/>
              <a:pPr algn="r"/>
              <a:t>11</a:t>
            </a:fld>
            <a:endParaRPr lang="en-US" sz="1400"/>
          </a:p>
        </p:txBody>
      </p:sp>
      <p:grpSp>
        <p:nvGrpSpPr>
          <p:cNvPr id="117764" name="Group 2"/>
          <p:cNvGrpSpPr>
            <a:grpSpLocks/>
          </p:cNvGrpSpPr>
          <p:nvPr/>
        </p:nvGrpSpPr>
        <p:grpSpPr bwMode="auto">
          <a:xfrm>
            <a:off x="533400" y="1109663"/>
            <a:ext cx="7620000" cy="5266525"/>
            <a:chOff x="0" y="1154"/>
            <a:chExt cx="4268" cy="3005"/>
          </a:xfrm>
        </p:grpSpPr>
        <p:pic>
          <p:nvPicPr>
            <p:cNvPr id="117769" name="Picture 3"/>
            <p:cNvPicPr>
              <a:picLocks noChangeAspect="1" noChangeArrowheads="1"/>
            </p:cNvPicPr>
            <p:nvPr/>
          </p:nvPicPr>
          <p:blipFill>
            <a:blip r:embed="rId3" cstate="print"/>
            <a:srcRect/>
            <a:stretch>
              <a:fillRect/>
            </a:stretch>
          </p:blipFill>
          <p:spPr bwMode="auto">
            <a:xfrm>
              <a:off x="140" y="1154"/>
              <a:ext cx="4128" cy="2926"/>
            </a:xfrm>
            <a:prstGeom prst="rect">
              <a:avLst/>
            </a:prstGeom>
            <a:noFill/>
            <a:ln w="9525">
              <a:noFill/>
              <a:miter lim="800000"/>
              <a:headEnd/>
              <a:tailEnd/>
            </a:ln>
          </p:spPr>
        </p:pic>
        <p:sp>
          <p:nvSpPr>
            <p:cNvPr id="117770" name="Text Box 4"/>
            <p:cNvSpPr txBox="1">
              <a:spLocks noChangeArrowheads="1"/>
            </p:cNvSpPr>
            <p:nvPr/>
          </p:nvSpPr>
          <p:spPr bwMode="auto">
            <a:xfrm>
              <a:off x="0" y="2206"/>
              <a:ext cx="290" cy="369"/>
            </a:xfrm>
            <a:prstGeom prst="rect">
              <a:avLst/>
            </a:prstGeom>
            <a:noFill/>
            <a:ln w="9525">
              <a:noFill/>
              <a:miter lim="800000"/>
              <a:headEnd/>
              <a:tailEnd/>
            </a:ln>
          </p:spPr>
          <p:txBody>
            <a:bodyPr wrap="none">
              <a:spAutoFit/>
            </a:bodyPr>
            <a:lstStyle/>
            <a:p>
              <a:r>
                <a:rPr lang="en-US" sz="3600" b="1" dirty="0"/>
                <a:t>R</a:t>
              </a:r>
            </a:p>
          </p:txBody>
        </p:sp>
        <p:sp>
          <p:nvSpPr>
            <p:cNvPr id="117771" name="Text Box 5"/>
            <p:cNvSpPr txBox="1">
              <a:spLocks noChangeArrowheads="1"/>
            </p:cNvSpPr>
            <p:nvPr/>
          </p:nvSpPr>
          <p:spPr bwMode="auto">
            <a:xfrm>
              <a:off x="2204" y="3790"/>
              <a:ext cx="247" cy="369"/>
            </a:xfrm>
            <a:prstGeom prst="rect">
              <a:avLst/>
            </a:prstGeom>
            <a:noFill/>
            <a:ln w="9525">
              <a:noFill/>
              <a:miter lim="800000"/>
              <a:headEnd/>
              <a:tailEnd/>
            </a:ln>
          </p:spPr>
          <p:txBody>
            <a:bodyPr wrap="none">
              <a:spAutoFit/>
            </a:bodyPr>
            <a:lstStyle/>
            <a:p>
              <a:r>
                <a:rPr lang="en-US" sz="3600" b="1" dirty="0"/>
                <a:t>S</a:t>
              </a:r>
            </a:p>
          </p:txBody>
        </p:sp>
        <p:sp>
          <p:nvSpPr>
            <p:cNvPr id="117772" name="Line 6"/>
            <p:cNvSpPr>
              <a:spLocks noChangeShapeType="1"/>
            </p:cNvSpPr>
            <p:nvPr/>
          </p:nvSpPr>
          <p:spPr bwMode="auto">
            <a:xfrm flipV="1">
              <a:off x="1196" y="1645"/>
              <a:ext cx="1200" cy="816"/>
            </a:xfrm>
            <a:prstGeom prst="line">
              <a:avLst/>
            </a:prstGeom>
            <a:noFill/>
            <a:ln w="9525">
              <a:solidFill>
                <a:srgbClr val="000000"/>
              </a:solidFill>
              <a:round/>
              <a:headEnd/>
              <a:tailEnd/>
            </a:ln>
          </p:spPr>
          <p:txBody>
            <a:bodyPr/>
            <a:lstStyle/>
            <a:p>
              <a:endParaRPr lang="en-US" sz="1600"/>
            </a:p>
          </p:txBody>
        </p:sp>
        <p:sp>
          <p:nvSpPr>
            <p:cNvPr id="117773" name="Line 7"/>
            <p:cNvSpPr>
              <a:spLocks noChangeShapeType="1"/>
            </p:cNvSpPr>
            <p:nvPr/>
          </p:nvSpPr>
          <p:spPr bwMode="auto">
            <a:xfrm>
              <a:off x="1580" y="2208"/>
              <a:ext cx="0" cy="1200"/>
            </a:xfrm>
            <a:prstGeom prst="line">
              <a:avLst/>
            </a:prstGeom>
            <a:noFill/>
            <a:ln w="9525">
              <a:solidFill>
                <a:srgbClr val="FF0000"/>
              </a:solidFill>
              <a:round/>
              <a:headEnd/>
              <a:tailEnd type="triangle" w="lg" len="lg"/>
            </a:ln>
          </p:spPr>
          <p:txBody>
            <a:bodyPr/>
            <a:lstStyle/>
            <a:p>
              <a:endParaRPr lang="en-US" sz="1600"/>
            </a:p>
          </p:txBody>
        </p:sp>
        <p:sp>
          <p:nvSpPr>
            <p:cNvPr id="117774" name="Text Box 8"/>
            <p:cNvSpPr txBox="1">
              <a:spLocks noChangeArrowheads="1"/>
            </p:cNvSpPr>
            <p:nvPr/>
          </p:nvSpPr>
          <p:spPr bwMode="auto">
            <a:xfrm>
              <a:off x="1560" y="3120"/>
              <a:ext cx="333" cy="193"/>
            </a:xfrm>
            <a:prstGeom prst="rect">
              <a:avLst/>
            </a:prstGeom>
            <a:noFill/>
            <a:ln w="9525">
              <a:noFill/>
              <a:miter lim="800000"/>
              <a:headEnd/>
              <a:tailEnd/>
            </a:ln>
          </p:spPr>
          <p:txBody>
            <a:bodyPr wrap="none">
              <a:spAutoFit/>
            </a:bodyPr>
            <a:lstStyle/>
            <a:p>
              <a:r>
                <a:rPr lang="en-US" sz="1600">
                  <a:solidFill>
                    <a:srgbClr val="FF0000"/>
                  </a:solidFill>
                </a:rPr>
                <a:t>S</a:t>
              </a:r>
              <a:r>
                <a:rPr lang="en-US" sz="1600" baseline="-25000">
                  <a:solidFill>
                    <a:srgbClr val="FF0000"/>
                  </a:solidFill>
                </a:rPr>
                <a:t>MSY</a:t>
              </a:r>
            </a:p>
          </p:txBody>
        </p:sp>
      </p:grpSp>
      <p:grpSp>
        <p:nvGrpSpPr>
          <p:cNvPr id="117765" name="Group 9"/>
          <p:cNvGrpSpPr>
            <a:grpSpLocks/>
          </p:cNvGrpSpPr>
          <p:nvPr/>
        </p:nvGrpSpPr>
        <p:grpSpPr bwMode="auto">
          <a:xfrm>
            <a:off x="3467100" y="2914650"/>
            <a:ext cx="1104900" cy="1447800"/>
            <a:chOff x="2256" y="1680"/>
            <a:chExt cx="696" cy="912"/>
          </a:xfrm>
        </p:grpSpPr>
        <p:sp>
          <p:nvSpPr>
            <p:cNvPr id="117767" name="AutoShape 10"/>
            <p:cNvSpPr>
              <a:spLocks/>
            </p:cNvSpPr>
            <p:nvPr/>
          </p:nvSpPr>
          <p:spPr bwMode="auto">
            <a:xfrm>
              <a:off x="2256" y="1680"/>
              <a:ext cx="192" cy="912"/>
            </a:xfrm>
            <a:prstGeom prst="rightBrace">
              <a:avLst>
                <a:gd name="adj1" fmla="val 39583"/>
                <a:gd name="adj2" fmla="val 50000"/>
              </a:avLst>
            </a:prstGeom>
            <a:noFill/>
            <a:ln w="9525">
              <a:solidFill>
                <a:schemeClr val="tx1"/>
              </a:solidFill>
              <a:round/>
              <a:headEnd/>
              <a:tailEnd/>
            </a:ln>
          </p:spPr>
          <p:txBody>
            <a:bodyPr wrap="none" anchor="ctr"/>
            <a:lstStyle/>
            <a:p>
              <a:endParaRPr lang="en-US"/>
            </a:p>
          </p:txBody>
        </p:sp>
        <p:sp>
          <p:nvSpPr>
            <p:cNvPr id="117768" name="Text Box 11"/>
            <p:cNvSpPr txBox="1">
              <a:spLocks noChangeArrowheads="1"/>
            </p:cNvSpPr>
            <p:nvPr/>
          </p:nvSpPr>
          <p:spPr bwMode="auto">
            <a:xfrm>
              <a:off x="2419" y="1980"/>
              <a:ext cx="533" cy="288"/>
            </a:xfrm>
            <a:prstGeom prst="rect">
              <a:avLst/>
            </a:prstGeom>
            <a:noFill/>
            <a:ln w="9525">
              <a:noFill/>
              <a:miter lim="800000"/>
              <a:headEnd/>
              <a:tailEnd/>
            </a:ln>
          </p:spPr>
          <p:txBody>
            <a:bodyPr wrap="none">
              <a:spAutoFit/>
            </a:bodyPr>
            <a:lstStyle/>
            <a:p>
              <a:r>
                <a:rPr lang="en-US"/>
                <a:t>MSY</a:t>
              </a:r>
            </a:p>
          </p:txBody>
        </p:sp>
      </p:grpSp>
      <p:sp>
        <p:nvSpPr>
          <p:cNvPr id="117766" name="Rectangle 12"/>
          <p:cNvSpPr>
            <a:spLocks noGrp="1" noChangeArrowheads="1"/>
          </p:cNvSpPr>
          <p:nvPr>
            <p:ph type="title" idx="4294967295"/>
          </p:nvPr>
        </p:nvSpPr>
        <p:spPr>
          <a:xfrm>
            <a:off x="685800" y="228600"/>
            <a:ext cx="7772400" cy="1295400"/>
          </a:xfrm>
        </p:spPr>
        <p:txBody>
          <a:bodyPr/>
          <a:lstStyle/>
          <a:p>
            <a:pPr eaLnBrk="1" hangingPunct="1"/>
            <a:r>
              <a:rPr lang="en-US" sz="3200"/>
              <a:t>Maximum Sustained Yield</a:t>
            </a:r>
            <a:endParaRPr lang="en-US" sz="2000"/>
          </a:p>
        </p:txBody>
      </p:sp>
    </p:spTree>
    <p:extLst>
      <p:ext uri="{BB962C8B-B14F-4D97-AF65-F5344CB8AC3E}">
        <p14:creationId xmlns:p14="http://schemas.microsoft.com/office/powerpoint/2010/main" val="3584009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A040020-CB8F-4DA0-A27E-06046C84E9CC}" type="slidenum">
              <a:rPr lang="en-US" sz="1400"/>
              <a:pPr algn="r"/>
              <a:t>110</a:t>
            </a:fld>
            <a:endParaRPr lang="en-US" sz="1400"/>
          </a:p>
        </p:txBody>
      </p:sp>
      <p:pic>
        <p:nvPicPr>
          <p:cNvPr id="1193986" name="Picture 2"/>
          <p:cNvPicPr>
            <a:picLocks noChangeAspect="1" noChangeArrowheads="1"/>
          </p:cNvPicPr>
          <p:nvPr/>
        </p:nvPicPr>
        <p:blipFill>
          <a:blip r:embed="rId3" cstate="print"/>
          <a:srcRect/>
          <a:stretch>
            <a:fillRect/>
          </a:stretch>
        </p:blipFill>
        <p:spPr bwMode="auto">
          <a:xfrm>
            <a:off x="3242898" y="3200401"/>
            <a:ext cx="5901102" cy="2971800"/>
          </a:xfrm>
          <a:prstGeom prst="rect">
            <a:avLst/>
          </a:prstGeom>
          <a:noFill/>
          <a:ln w="9525">
            <a:noFill/>
            <a:miter lim="800000"/>
            <a:headEnd/>
            <a:tailEnd/>
          </a:ln>
        </p:spPr>
      </p:pic>
      <p:sp>
        <p:nvSpPr>
          <p:cNvPr id="183301" name="Text Box 3"/>
          <p:cNvSpPr txBox="1">
            <a:spLocks noChangeArrowheads="1"/>
          </p:cNvSpPr>
          <p:nvPr/>
        </p:nvSpPr>
        <p:spPr bwMode="auto">
          <a:xfrm>
            <a:off x="19144" y="1143000"/>
            <a:ext cx="2738250" cy="1261884"/>
          </a:xfrm>
          <a:prstGeom prst="rect">
            <a:avLst/>
          </a:prstGeom>
          <a:noFill/>
          <a:ln w="9525">
            <a:noFill/>
            <a:miter lim="800000"/>
            <a:headEnd/>
            <a:tailEnd/>
          </a:ln>
        </p:spPr>
        <p:txBody>
          <a:bodyPr wrap="none">
            <a:spAutoFit/>
          </a:bodyPr>
          <a:lstStyle/>
          <a:p>
            <a:pPr algn="ctr"/>
            <a:r>
              <a:rPr lang="en-US" sz="2800" b="1" dirty="0"/>
              <a:t>Noninformative</a:t>
            </a:r>
          </a:p>
          <a:p>
            <a:pPr algn="ctr"/>
            <a:r>
              <a:rPr lang="en-US" sz="2800" b="1" dirty="0"/>
              <a:t>“Flat” Prior</a:t>
            </a:r>
          </a:p>
          <a:p>
            <a:pPr algn="ctr"/>
            <a:r>
              <a:rPr lang="en-US" sz="2000" b="1" dirty="0" err="1">
                <a:solidFill>
                  <a:srgbClr val="009900"/>
                </a:solidFill>
                <a:latin typeface="Arial" charset="0"/>
              </a:rPr>
              <a:t>lnalpha</a:t>
            </a:r>
            <a:r>
              <a:rPr lang="en-US" sz="2000" b="1" dirty="0">
                <a:solidFill>
                  <a:srgbClr val="009900"/>
                </a:solidFill>
                <a:latin typeface="Arial" charset="0"/>
              </a:rPr>
              <a:t> ~ </a:t>
            </a:r>
            <a:r>
              <a:rPr lang="en-US" sz="2000" b="1" dirty="0" err="1">
                <a:solidFill>
                  <a:srgbClr val="009900"/>
                </a:solidFill>
                <a:latin typeface="Arial" charset="0"/>
              </a:rPr>
              <a:t>dunif</a:t>
            </a:r>
            <a:r>
              <a:rPr lang="en-US" sz="2000" b="1" dirty="0">
                <a:solidFill>
                  <a:srgbClr val="009900"/>
                </a:solidFill>
                <a:latin typeface="Arial" charset="0"/>
              </a:rPr>
              <a:t>(0, 10)</a:t>
            </a:r>
          </a:p>
        </p:txBody>
      </p:sp>
      <p:sp>
        <p:nvSpPr>
          <p:cNvPr id="1193988" name="Text Box 4"/>
          <p:cNvSpPr txBox="1">
            <a:spLocks noChangeArrowheads="1"/>
          </p:cNvSpPr>
          <p:nvPr/>
        </p:nvSpPr>
        <p:spPr bwMode="auto">
          <a:xfrm>
            <a:off x="0" y="3810000"/>
            <a:ext cx="3200400" cy="1692771"/>
          </a:xfrm>
          <a:prstGeom prst="rect">
            <a:avLst/>
          </a:prstGeom>
          <a:noFill/>
          <a:ln w="9525">
            <a:noFill/>
            <a:miter lim="800000"/>
            <a:headEnd/>
            <a:tailEnd/>
          </a:ln>
        </p:spPr>
        <p:txBody>
          <a:bodyPr wrap="square">
            <a:spAutoFit/>
          </a:bodyPr>
          <a:lstStyle/>
          <a:p>
            <a:pPr algn="ctr"/>
            <a:r>
              <a:rPr lang="en-US" sz="2800" b="1" dirty="0"/>
              <a:t>Informative</a:t>
            </a:r>
          </a:p>
          <a:p>
            <a:pPr algn="ctr"/>
            <a:r>
              <a:rPr lang="en-US" sz="2800" b="1" dirty="0"/>
              <a:t>Prior</a:t>
            </a:r>
          </a:p>
          <a:p>
            <a:pPr algn="ctr"/>
            <a:r>
              <a:rPr lang="en-US" sz="2000" b="1" dirty="0" err="1">
                <a:solidFill>
                  <a:srgbClr val="009900"/>
                </a:solidFill>
                <a:latin typeface="Arial" charset="0"/>
              </a:rPr>
              <a:t>lnalpha</a:t>
            </a:r>
            <a:r>
              <a:rPr lang="en-US" sz="2000" b="1" dirty="0">
                <a:solidFill>
                  <a:srgbClr val="009900"/>
                </a:solidFill>
                <a:latin typeface="Arial" charset="0"/>
              </a:rPr>
              <a:t> ~ </a:t>
            </a:r>
            <a:r>
              <a:rPr lang="en-US" sz="2000" b="1" dirty="0" err="1">
                <a:solidFill>
                  <a:srgbClr val="009900"/>
                </a:solidFill>
                <a:latin typeface="Arial" charset="0"/>
              </a:rPr>
              <a:t>dnorm</a:t>
            </a:r>
            <a:r>
              <a:rPr lang="en-US" sz="2000" b="1" dirty="0">
                <a:solidFill>
                  <a:srgbClr val="009900"/>
                </a:solidFill>
                <a:latin typeface="Arial" charset="0"/>
              </a:rPr>
              <a:t>(1.4, 8.2)</a:t>
            </a:r>
          </a:p>
          <a:p>
            <a:pPr algn="ctr"/>
            <a:endParaRPr lang="en-US" sz="1400" b="1" i="1" dirty="0">
              <a:solidFill>
                <a:srgbClr val="009900"/>
              </a:solidFill>
              <a:latin typeface="Arial" charset="0"/>
            </a:endParaRPr>
          </a:p>
          <a:p>
            <a:pPr algn="ctr"/>
            <a:r>
              <a:rPr lang="en-US" sz="1400" b="1" i="1" dirty="0">
                <a:solidFill>
                  <a:srgbClr val="009900"/>
                </a:solidFill>
                <a:latin typeface="Arial" charset="0"/>
              </a:rPr>
              <a:t>*equivalent to sigma=0.35</a:t>
            </a:r>
          </a:p>
        </p:txBody>
      </p:sp>
      <p:sp>
        <p:nvSpPr>
          <p:cNvPr id="183303" name="Text Box 5"/>
          <p:cNvSpPr txBox="1">
            <a:spLocks noChangeArrowheads="1"/>
          </p:cNvSpPr>
          <p:nvPr/>
        </p:nvSpPr>
        <p:spPr bwMode="auto">
          <a:xfrm>
            <a:off x="2738438" y="96838"/>
            <a:ext cx="4529137" cy="519112"/>
          </a:xfrm>
          <a:prstGeom prst="rect">
            <a:avLst/>
          </a:prstGeom>
          <a:noFill/>
          <a:ln w="9525">
            <a:noFill/>
            <a:miter lim="800000"/>
            <a:headEnd/>
            <a:tailEnd/>
          </a:ln>
        </p:spPr>
        <p:txBody>
          <a:bodyPr wrap="none">
            <a:spAutoFit/>
          </a:bodyPr>
          <a:lstStyle/>
          <a:p>
            <a:r>
              <a:rPr lang="en-US" sz="2800" b="1"/>
              <a:t>Egegik Sockeye Productivity</a:t>
            </a:r>
          </a:p>
        </p:txBody>
      </p:sp>
      <p:pic>
        <p:nvPicPr>
          <p:cNvPr id="183304" name="Picture 6"/>
          <p:cNvPicPr>
            <a:picLocks noChangeAspect="1" noChangeArrowheads="1"/>
          </p:cNvPicPr>
          <p:nvPr/>
        </p:nvPicPr>
        <p:blipFill>
          <a:blip r:embed="rId4" cstate="print"/>
          <a:srcRect/>
          <a:stretch>
            <a:fillRect/>
          </a:stretch>
        </p:blipFill>
        <p:spPr bwMode="auto">
          <a:xfrm>
            <a:off x="3315750" y="838200"/>
            <a:ext cx="5828249" cy="2388975"/>
          </a:xfrm>
          <a:prstGeom prst="rect">
            <a:avLst/>
          </a:prstGeom>
          <a:noFill/>
          <a:ln w="9525">
            <a:noFill/>
            <a:miter lim="800000"/>
            <a:headEnd/>
            <a:tailEnd/>
          </a:ln>
        </p:spPr>
      </p:pic>
      <p:sp>
        <p:nvSpPr>
          <p:cNvPr id="183305" name="Text Box 7"/>
          <p:cNvSpPr txBox="1">
            <a:spLocks noChangeArrowheads="1"/>
          </p:cNvSpPr>
          <p:nvPr/>
        </p:nvSpPr>
        <p:spPr bwMode="auto">
          <a:xfrm>
            <a:off x="6400800" y="2014538"/>
            <a:ext cx="1008063" cy="336550"/>
          </a:xfrm>
          <a:prstGeom prst="rect">
            <a:avLst/>
          </a:prstGeom>
          <a:noFill/>
          <a:ln w="9525">
            <a:noFill/>
            <a:miter lim="800000"/>
            <a:headEnd/>
            <a:tailEnd/>
          </a:ln>
        </p:spPr>
        <p:txBody>
          <a:bodyPr wrap="none">
            <a:spAutoFit/>
          </a:bodyPr>
          <a:lstStyle/>
          <a:p>
            <a:r>
              <a:rPr lang="en-US" sz="1600">
                <a:solidFill>
                  <a:srgbClr val="009900"/>
                </a:solidFill>
                <a:latin typeface="Arial" charset="0"/>
              </a:rPr>
              <a:t>Flat Prior</a:t>
            </a:r>
          </a:p>
        </p:txBody>
      </p:sp>
      <p:sp>
        <p:nvSpPr>
          <p:cNvPr id="10" name="Footer Placeholder 2">
            <a:extLst>
              <a:ext uri="{FF2B5EF4-FFF2-40B4-BE49-F238E27FC236}">
                <a16:creationId xmlns:a16="http://schemas.microsoft.com/office/drawing/2014/main" id="{24BA9C2B-95C6-4184-9993-379E5A2E0213}"/>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39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93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988"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3"/>
          <p:cNvSpPr>
            <a:spLocks noGrp="1" noChangeArrowheads="1"/>
          </p:cNvSpPr>
          <p:nvPr>
            <p:ph type="body" idx="4294967295"/>
          </p:nvPr>
        </p:nvSpPr>
        <p:spPr>
          <a:xfrm>
            <a:off x="609600" y="4267200"/>
            <a:ext cx="8153400" cy="2209800"/>
          </a:xfrm>
        </p:spPr>
        <p:txBody>
          <a:bodyPr/>
          <a:lstStyle/>
          <a:p>
            <a:pPr eaLnBrk="1" hangingPunct="1">
              <a:spcBef>
                <a:spcPct val="50000"/>
              </a:spcBef>
            </a:pPr>
            <a:r>
              <a:rPr lang="en-US" sz="2800" dirty="0"/>
              <a:t>Collection of similar stocks simultaneously supply prior information about each other</a:t>
            </a:r>
          </a:p>
          <a:p>
            <a:pPr eaLnBrk="1" hangingPunct="1">
              <a:spcBef>
                <a:spcPct val="50000"/>
              </a:spcBef>
            </a:pPr>
            <a:r>
              <a:rPr lang="en-US" sz="2800" dirty="0"/>
              <a:t>Stocks with few data “borrow strength” from stocks with more data</a:t>
            </a:r>
          </a:p>
        </p:txBody>
      </p:sp>
      <p:sp>
        <p:nvSpPr>
          <p:cNvPr id="18432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9448E35-9D3A-4173-88DE-BD18F81E06F9}" type="slidenum">
              <a:rPr lang="en-US" sz="1400"/>
              <a:pPr algn="r"/>
              <a:t>111</a:t>
            </a:fld>
            <a:endParaRPr lang="en-US" sz="1400"/>
          </a:p>
        </p:txBody>
      </p:sp>
      <p:sp>
        <p:nvSpPr>
          <p:cNvPr id="184324" name="Rectangle 2"/>
          <p:cNvSpPr>
            <a:spLocks noGrp="1" noChangeArrowheads="1"/>
          </p:cNvSpPr>
          <p:nvPr>
            <p:ph type="title" idx="4294967295"/>
          </p:nvPr>
        </p:nvSpPr>
        <p:spPr>
          <a:xfrm>
            <a:off x="914400" y="76200"/>
            <a:ext cx="7772400" cy="1295400"/>
          </a:xfrm>
        </p:spPr>
        <p:txBody>
          <a:bodyPr/>
          <a:lstStyle/>
          <a:p>
            <a:pPr eaLnBrk="1" hangingPunct="1"/>
            <a:r>
              <a:rPr lang="en-US" b="1"/>
              <a:t>Hierarchical Models</a:t>
            </a:r>
            <a:br>
              <a:rPr lang="en-US"/>
            </a:br>
            <a:r>
              <a:rPr lang="en-US" sz="2800"/>
              <a:t>E.g., Bristol Bay sockeye productivity</a:t>
            </a:r>
          </a:p>
        </p:txBody>
      </p:sp>
      <p:sp>
        <p:nvSpPr>
          <p:cNvPr id="184326" name="AutoShape 4"/>
          <p:cNvSpPr>
            <a:spLocks noChangeArrowheads="1"/>
          </p:cNvSpPr>
          <p:nvPr/>
        </p:nvSpPr>
        <p:spPr bwMode="auto">
          <a:xfrm>
            <a:off x="4648200" y="1828800"/>
            <a:ext cx="1600200" cy="520700"/>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a:solidFill>
                  <a:srgbClr val="006600"/>
                </a:solidFill>
              </a:rPr>
              <a:t>sigma.ln</a:t>
            </a:r>
            <a:r>
              <a:rPr lang="en-US" sz="2800">
                <a:solidFill>
                  <a:srgbClr val="006600"/>
                </a:solidFill>
                <a:latin typeface="Symbol" pitchFamily="18" charset="2"/>
              </a:rPr>
              <a:t>a</a:t>
            </a:r>
            <a:endParaRPr lang="en-US" sz="2800" baseline="-25000">
              <a:solidFill>
                <a:srgbClr val="006600"/>
              </a:solidFill>
              <a:latin typeface="Symbol" pitchFamily="18" charset="2"/>
            </a:endParaRPr>
          </a:p>
        </p:txBody>
      </p:sp>
      <p:sp>
        <p:nvSpPr>
          <p:cNvPr id="184327" name="AutoShape 5"/>
          <p:cNvSpPr>
            <a:spLocks noChangeArrowheads="1"/>
          </p:cNvSpPr>
          <p:nvPr/>
        </p:nvSpPr>
        <p:spPr bwMode="auto">
          <a:xfrm>
            <a:off x="2895600" y="1828800"/>
            <a:ext cx="1524000" cy="520700"/>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a:solidFill>
                  <a:srgbClr val="006600"/>
                </a:solidFill>
              </a:rPr>
              <a:t>mean.ln</a:t>
            </a:r>
            <a:r>
              <a:rPr lang="en-US" sz="2800">
                <a:solidFill>
                  <a:srgbClr val="006600"/>
                </a:solidFill>
                <a:latin typeface="Symbol" pitchFamily="18" charset="2"/>
              </a:rPr>
              <a:t>a</a:t>
            </a:r>
            <a:endParaRPr lang="en-US" sz="2800" baseline="-25000">
              <a:solidFill>
                <a:srgbClr val="006600"/>
              </a:solidFill>
              <a:latin typeface="Symbol" pitchFamily="18" charset="2"/>
            </a:endParaRPr>
          </a:p>
        </p:txBody>
      </p:sp>
      <p:cxnSp>
        <p:nvCxnSpPr>
          <p:cNvPr id="184328" name="AutoShape 6"/>
          <p:cNvCxnSpPr>
            <a:cxnSpLocks noChangeShapeType="1"/>
            <a:stCxn id="184327" idx="2"/>
            <a:endCxn id="184330" idx="0"/>
          </p:cNvCxnSpPr>
          <p:nvPr/>
        </p:nvCxnSpPr>
        <p:spPr bwMode="auto">
          <a:xfrm flipH="1">
            <a:off x="2390775" y="2368550"/>
            <a:ext cx="1266825" cy="654050"/>
          </a:xfrm>
          <a:prstGeom prst="straightConnector1">
            <a:avLst/>
          </a:prstGeom>
          <a:noFill/>
          <a:ln w="9525">
            <a:solidFill>
              <a:schemeClr val="tx1"/>
            </a:solidFill>
            <a:round/>
            <a:headEnd/>
            <a:tailEnd type="triangle" w="med" len="med"/>
          </a:ln>
        </p:spPr>
      </p:cxnSp>
      <p:cxnSp>
        <p:nvCxnSpPr>
          <p:cNvPr id="184329" name="AutoShape 7"/>
          <p:cNvCxnSpPr>
            <a:cxnSpLocks noChangeShapeType="1"/>
            <a:stCxn id="184326" idx="2"/>
            <a:endCxn id="184333" idx="0"/>
          </p:cNvCxnSpPr>
          <p:nvPr/>
        </p:nvCxnSpPr>
        <p:spPr bwMode="auto">
          <a:xfrm>
            <a:off x="5448300" y="2368550"/>
            <a:ext cx="1162050" cy="654050"/>
          </a:xfrm>
          <a:prstGeom prst="straightConnector1">
            <a:avLst/>
          </a:prstGeom>
          <a:noFill/>
          <a:ln w="9525">
            <a:solidFill>
              <a:schemeClr val="tx1"/>
            </a:solidFill>
            <a:round/>
            <a:headEnd/>
            <a:tailEnd type="triangle" w="med" len="med"/>
          </a:ln>
        </p:spPr>
      </p:cxnSp>
      <p:sp>
        <p:nvSpPr>
          <p:cNvPr id="184330" name="AutoShape 8"/>
          <p:cNvSpPr>
            <a:spLocks noChangeArrowheads="1"/>
          </p:cNvSpPr>
          <p:nvPr/>
        </p:nvSpPr>
        <p:spPr bwMode="auto">
          <a:xfrm>
            <a:off x="1990725"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1</a:t>
            </a:r>
          </a:p>
        </p:txBody>
      </p:sp>
      <p:sp>
        <p:nvSpPr>
          <p:cNvPr id="184331" name="AutoShape 9"/>
          <p:cNvSpPr>
            <a:spLocks noChangeArrowheads="1"/>
          </p:cNvSpPr>
          <p:nvPr/>
        </p:nvSpPr>
        <p:spPr bwMode="auto">
          <a:xfrm>
            <a:off x="3048000"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2</a:t>
            </a:r>
          </a:p>
        </p:txBody>
      </p:sp>
      <p:sp>
        <p:nvSpPr>
          <p:cNvPr id="184332" name="AutoShape 10"/>
          <p:cNvSpPr>
            <a:spLocks noChangeArrowheads="1"/>
          </p:cNvSpPr>
          <p:nvPr/>
        </p:nvSpPr>
        <p:spPr bwMode="auto">
          <a:xfrm>
            <a:off x="4191000"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3</a:t>
            </a:r>
          </a:p>
        </p:txBody>
      </p:sp>
      <p:sp>
        <p:nvSpPr>
          <p:cNvPr id="184333" name="AutoShape 11"/>
          <p:cNvSpPr>
            <a:spLocks noChangeArrowheads="1"/>
          </p:cNvSpPr>
          <p:nvPr/>
        </p:nvSpPr>
        <p:spPr bwMode="auto">
          <a:xfrm>
            <a:off x="6210300"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9</a:t>
            </a:r>
          </a:p>
        </p:txBody>
      </p:sp>
      <p:sp>
        <p:nvSpPr>
          <p:cNvPr id="184334" name="Text Box 12"/>
          <p:cNvSpPr txBox="1">
            <a:spLocks noChangeArrowheads="1"/>
          </p:cNvSpPr>
          <p:nvPr/>
        </p:nvSpPr>
        <p:spPr bwMode="auto">
          <a:xfrm>
            <a:off x="5334000" y="3041650"/>
            <a:ext cx="565150" cy="457200"/>
          </a:xfrm>
          <a:prstGeom prst="rect">
            <a:avLst/>
          </a:prstGeom>
          <a:noFill/>
          <a:ln w="9525">
            <a:noFill/>
            <a:miter lim="800000"/>
            <a:headEnd/>
            <a:tailEnd/>
          </a:ln>
        </p:spPr>
        <p:txBody>
          <a:bodyPr wrap="none">
            <a:spAutoFit/>
          </a:bodyPr>
          <a:lstStyle/>
          <a:p>
            <a:pPr algn="ctr"/>
            <a:r>
              <a:rPr lang="en-US"/>
              <a:t>. . .</a:t>
            </a:r>
          </a:p>
        </p:txBody>
      </p:sp>
      <p:cxnSp>
        <p:nvCxnSpPr>
          <p:cNvPr id="184335" name="AutoShape 13"/>
          <p:cNvCxnSpPr>
            <a:cxnSpLocks noChangeShapeType="1"/>
            <a:stCxn id="184326" idx="2"/>
            <a:endCxn id="184331" idx="0"/>
          </p:cNvCxnSpPr>
          <p:nvPr/>
        </p:nvCxnSpPr>
        <p:spPr bwMode="auto">
          <a:xfrm flipH="1">
            <a:off x="3448050" y="2368550"/>
            <a:ext cx="2000250" cy="654050"/>
          </a:xfrm>
          <a:prstGeom prst="straightConnector1">
            <a:avLst/>
          </a:prstGeom>
          <a:noFill/>
          <a:ln w="9525">
            <a:solidFill>
              <a:schemeClr val="tx1"/>
            </a:solidFill>
            <a:round/>
            <a:headEnd/>
            <a:tailEnd type="triangle" w="med" len="med"/>
          </a:ln>
        </p:spPr>
      </p:cxnSp>
      <p:cxnSp>
        <p:nvCxnSpPr>
          <p:cNvPr id="184336" name="AutoShape 14"/>
          <p:cNvCxnSpPr>
            <a:cxnSpLocks noChangeShapeType="1"/>
            <a:stCxn id="184327" idx="2"/>
            <a:endCxn id="184331" idx="0"/>
          </p:cNvCxnSpPr>
          <p:nvPr/>
        </p:nvCxnSpPr>
        <p:spPr bwMode="auto">
          <a:xfrm flipH="1">
            <a:off x="3448050" y="2368550"/>
            <a:ext cx="209550" cy="654050"/>
          </a:xfrm>
          <a:prstGeom prst="straightConnector1">
            <a:avLst/>
          </a:prstGeom>
          <a:noFill/>
          <a:ln w="9525">
            <a:solidFill>
              <a:schemeClr val="tx1"/>
            </a:solidFill>
            <a:round/>
            <a:headEnd/>
            <a:tailEnd type="triangle" w="med" len="med"/>
          </a:ln>
        </p:spPr>
      </p:cxnSp>
      <p:cxnSp>
        <p:nvCxnSpPr>
          <p:cNvPr id="184337" name="AutoShape 15"/>
          <p:cNvCxnSpPr>
            <a:cxnSpLocks noChangeShapeType="1"/>
            <a:stCxn id="184326" idx="2"/>
            <a:endCxn id="184330" idx="0"/>
          </p:cNvCxnSpPr>
          <p:nvPr/>
        </p:nvCxnSpPr>
        <p:spPr bwMode="auto">
          <a:xfrm flipH="1">
            <a:off x="2390775" y="2368550"/>
            <a:ext cx="3057525" cy="654050"/>
          </a:xfrm>
          <a:prstGeom prst="straightConnector1">
            <a:avLst/>
          </a:prstGeom>
          <a:noFill/>
          <a:ln w="9525">
            <a:solidFill>
              <a:schemeClr val="tx1"/>
            </a:solidFill>
            <a:round/>
            <a:headEnd/>
            <a:tailEnd type="triangle" w="med" len="med"/>
          </a:ln>
        </p:spPr>
      </p:cxnSp>
      <p:cxnSp>
        <p:nvCxnSpPr>
          <p:cNvPr id="184338" name="AutoShape 16"/>
          <p:cNvCxnSpPr>
            <a:cxnSpLocks noChangeShapeType="1"/>
            <a:stCxn id="184326" idx="2"/>
            <a:endCxn id="184332" idx="0"/>
          </p:cNvCxnSpPr>
          <p:nvPr/>
        </p:nvCxnSpPr>
        <p:spPr bwMode="auto">
          <a:xfrm flipH="1">
            <a:off x="4591050" y="2368550"/>
            <a:ext cx="857250" cy="654050"/>
          </a:xfrm>
          <a:prstGeom prst="straightConnector1">
            <a:avLst/>
          </a:prstGeom>
          <a:noFill/>
          <a:ln w="9525">
            <a:solidFill>
              <a:schemeClr val="tx1"/>
            </a:solidFill>
            <a:round/>
            <a:headEnd/>
            <a:tailEnd type="triangle" w="med" len="med"/>
          </a:ln>
        </p:spPr>
      </p:cxnSp>
      <p:cxnSp>
        <p:nvCxnSpPr>
          <p:cNvPr id="184339" name="AutoShape 17"/>
          <p:cNvCxnSpPr>
            <a:cxnSpLocks noChangeShapeType="1"/>
            <a:stCxn id="184327" idx="2"/>
            <a:endCxn id="184332" idx="0"/>
          </p:cNvCxnSpPr>
          <p:nvPr/>
        </p:nvCxnSpPr>
        <p:spPr bwMode="auto">
          <a:xfrm>
            <a:off x="3657600" y="2368550"/>
            <a:ext cx="933450" cy="654050"/>
          </a:xfrm>
          <a:prstGeom prst="straightConnector1">
            <a:avLst/>
          </a:prstGeom>
          <a:noFill/>
          <a:ln w="9525">
            <a:solidFill>
              <a:schemeClr val="tx1"/>
            </a:solidFill>
            <a:round/>
            <a:headEnd/>
            <a:tailEnd type="triangle" w="med" len="med"/>
          </a:ln>
        </p:spPr>
      </p:cxnSp>
      <p:cxnSp>
        <p:nvCxnSpPr>
          <p:cNvPr id="184340" name="AutoShape 18"/>
          <p:cNvCxnSpPr>
            <a:cxnSpLocks noChangeShapeType="1"/>
            <a:stCxn id="184327" idx="2"/>
            <a:endCxn id="184333" idx="0"/>
          </p:cNvCxnSpPr>
          <p:nvPr/>
        </p:nvCxnSpPr>
        <p:spPr bwMode="auto">
          <a:xfrm>
            <a:off x="3657600" y="2368550"/>
            <a:ext cx="2952750" cy="654050"/>
          </a:xfrm>
          <a:prstGeom prst="straightConnector1">
            <a:avLst/>
          </a:prstGeom>
          <a:noFill/>
          <a:ln w="9525">
            <a:solidFill>
              <a:schemeClr val="tx1"/>
            </a:solidFill>
            <a:round/>
            <a:headEnd/>
            <a:tailEnd type="triangle" w="med" len="med"/>
          </a:ln>
        </p:spPr>
      </p:cxnSp>
      <p:sp>
        <p:nvSpPr>
          <p:cNvPr id="21" name="Footer Placeholder 2">
            <a:extLst>
              <a:ext uri="{FF2B5EF4-FFF2-40B4-BE49-F238E27FC236}">
                <a16:creationId xmlns:a16="http://schemas.microsoft.com/office/drawing/2014/main" id="{90C95D6D-B71D-4C03-9807-27B84A66890D}"/>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(16)</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5217506-D07B-4FCD-A44A-087CCAD5A57C}" type="slidenum">
              <a:rPr lang="en-US" sz="1400"/>
              <a:pPr algn="r"/>
              <a:t>112</a:t>
            </a:fld>
            <a:endParaRPr lang="en-US" sz="1400"/>
          </a:p>
        </p:txBody>
      </p:sp>
      <p:sp>
        <p:nvSpPr>
          <p:cNvPr id="185348" name="Rectangle 2"/>
          <p:cNvSpPr>
            <a:spLocks noGrp="1" noChangeArrowheads="1"/>
          </p:cNvSpPr>
          <p:nvPr>
            <p:ph type="title" idx="4294967295"/>
          </p:nvPr>
        </p:nvSpPr>
        <p:spPr>
          <a:xfrm>
            <a:off x="304800" y="228600"/>
            <a:ext cx="8458200" cy="762000"/>
          </a:xfrm>
        </p:spPr>
        <p:txBody>
          <a:bodyPr/>
          <a:lstStyle/>
          <a:p>
            <a:pPr eaLnBrk="1" hangingPunct="1"/>
            <a:r>
              <a:rPr lang="en-US" sz="3600" b="1" dirty="0"/>
              <a:t>When to Consider State-Space Methods</a:t>
            </a:r>
          </a:p>
        </p:txBody>
      </p:sp>
      <p:sp>
        <p:nvSpPr>
          <p:cNvPr id="185349" name="Rectangle 3"/>
          <p:cNvSpPr>
            <a:spLocks noGrp="1" noChangeArrowheads="1"/>
          </p:cNvSpPr>
          <p:nvPr>
            <p:ph type="body" idx="4294967295"/>
          </p:nvPr>
        </p:nvSpPr>
        <p:spPr>
          <a:xfrm>
            <a:off x="457200" y="990600"/>
            <a:ext cx="8153400" cy="4191000"/>
          </a:xfrm>
        </p:spPr>
        <p:txBody>
          <a:bodyPr/>
          <a:lstStyle/>
          <a:p>
            <a:pPr lvl="1" eaLnBrk="1" hangingPunct="1">
              <a:spcBef>
                <a:spcPct val="25000"/>
              </a:spcBef>
              <a:spcAft>
                <a:spcPct val="25000"/>
              </a:spcAft>
              <a:buFontTx/>
              <a:buChar char="•"/>
            </a:pPr>
            <a:r>
              <a:rPr lang="en-US" sz="2400" dirty="0"/>
              <a:t>Moderate to large measurement error in S</a:t>
            </a:r>
          </a:p>
          <a:p>
            <a:pPr lvl="1" eaLnBrk="1" hangingPunct="1">
              <a:spcBef>
                <a:spcPct val="25000"/>
              </a:spcBef>
              <a:spcAft>
                <a:spcPct val="25000"/>
              </a:spcAft>
              <a:buFontTx/>
              <a:buChar char="•"/>
            </a:pPr>
            <a:r>
              <a:rPr lang="en-US" sz="2400" dirty="0"/>
              <a:t>Uncertainty is high and needs to be fully assessed </a:t>
            </a:r>
          </a:p>
          <a:p>
            <a:pPr lvl="1" eaLnBrk="1" hangingPunct="1">
              <a:spcBef>
                <a:spcPct val="25000"/>
              </a:spcBef>
              <a:spcAft>
                <a:spcPct val="25000"/>
              </a:spcAft>
              <a:buFontTx/>
              <a:buChar char="•"/>
            </a:pPr>
            <a:r>
              <a:rPr lang="en-US" sz="2400" dirty="0"/>
              <a:t>Important auxiliary information is available</a:t>
            </a:r>
          </a:p>
          <a:p>
            <a:pPr marL="457200" lvl="1" indent="0" eaLnBrk="1" hangingPunct="1">
              <a:spcBef>
                <a:spcPct val="25000"/>
              </a:spcBef>
              <a:spcAft>
                <a:spcPct val="25000"/>
              </a:spcAft>
              <a:buNone/>
            </a:pPr>
            <a:endParaRPr lang="en-US" sz="1000" dirty="0"/>
          </a:p>
          <a:p>
            <a:pPr marL="457200" lvl="1" indent="0" eaLnBrk="1" hangingPunct="1">
              <a:spcBef>
                <a:spcPct val="25000"/>
              </a:spcBef>
              <a:spcAft>
                <a:spcPct val="25000"/>
              </a:spcAft>
              <a:buNone/>
            </a:pPr>
            <a:r>
              <a:rPr lang="en-US" sz="2400" b="1" dirty="0"/>
              <a:t>Disadvantage: complicated!</a:t>
            </a:r>
          </a:p>
        </p:txBody>
      </p:sp>
      <p:sp>
        <p:nvSpPr>
          <p:cNvPr id="6" name="Footer Placeholder 2">
            <a:extLst>
              <a:ext uri="{FF2B5EF4-FFF2-40B4-BE49-F238E27FC236}">
                <a16:creationId xmlns:a16="http://schemas.microsoft.com/office/drawing/2014/main" id="{C00FCC5A-1F00-494F-BC7B-674A53C8EED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Summary</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4"/>
          <p:cNvSpPr txBox="1">
            <a:spLocks noGrp="1"/>
          </p:cNvSpPr>
          <p:nvPr/>
        </p:nvSpPr>
        <p:spPr bwMode="auto">
          <a:xfrm>
            <a:off x="2857500" y="6400800"/>
            <a:ext cx="3429000" cy="457200"/>
          </a:xfrm>
          <a:prstGeom prst="rect">
            <a:avLst/>
          </a:prstGeom>
          <a:noFill/>
          <a:ln w="9525">
            <a:noFill/>
            <a:miter lim="800000"/>
            <a:headEnd/>
            <a:tailEnd/>
          </a:ln>
        </p:spPr>
        <p:txBody>
          <a:bodyPr/>
          <a:lstStyle/>
          <a:p>
            <a:pPr algn="ctr"/>
            <a:r>
              <a:rPr lang="en-US" sz="1400" dirty="0"/>
              <a:t>SRA – State-Space Models – Bibliography</a:t>
            </a:r>
          </a:p>
        </p:txBody>
      </p:sp>
      <p:sp>
        <p:nvSpPr>
          <p:cNvPr id="18637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36BEE94-BC72-463E-9EE2-EC8A85E95886}" type="slidenum">
              <a:rPr lang="en-US" sz="1400"/>
              <a:pPr algn="r"/>
              <a:t>113</a:t>
            </a:fld>
            <a:endParaRPr lang="en-US" sz="1400"/>
          </a:p>
        </p:txBody>
      </p:sp>
      <p:sp>
        <p:nvSpPr>
          <p:cNvPr id="186372" name="Rectangle 2"/>
          <p:cNvSpPr>
            <a:spLocks noGrp="1" noChangeArrowheads="1"/>
          </p:cNvSpPr>
          <p:nvPr>
            <p:ph type="title" idx="4294967295"/>
          </p:nvPr>
        </p:nvSpPr>
        <p:spPr>
          <a:xfrm>
            <a:off x="685800" y="457200"/>
            <a:ext cx="7772400" cy="1143000"/>
          </a:xfrm>
        </p:spPr>
        <p:txBody>
          <a:bodyPr/>
          <a:lstStyle/>
          <a:p>
            <a:pPr eaLnBrk="1" hangingPunct="1"/>
            <a:r>
              <a:rPr lang="en-US" sz="4000" dirty="0"/>
              <a:t>Selected Reading- Bayes, MCMC</a:t>
            </a:r>
          </a:p>
        </p:txBody>
      </p:sp>
      <p:sp>
        <p:nvSpPr>
          <p:cNvPr id="186373" name="Rectangle 3"/>
          <p:cNvSpPr>
            <a:spLocks noGrp="1" noChangeArrowheads="1"/>
          </p:cNvSpPr>
          <p:nvPr>
            <p:ph type="body" idx="4294967295"/>
          </p:nvPr>
        </p:nvSpPr>
        <p:spPr/>
        <p:txBody>
          <a:bodyPr/>
          <a:lstStyle/>
          <a:p>
            <a:pPr eaLnBrk="1" hangingPunct="1">
              <a:lnSpc>
                <a:spcPct val="80000"/>
              </a:lnSpc>
              <a:spcAft>
                <a:spcPct val="20000"/>
              </a:spcAft>
            </a:pPr>
            <a:r>
              <a:rPr lang="en-US" sz="1800" dirty="0"/>
              <a:t>Wade, P. R.  2000.  Bayesian methods in conservation biology.  Cons. Biol. 14(5): 1308:1336.</a:t>
            </a:r>
          </a:p>
          <a:p>
            <a:pPr eaLnBrk="1" hangingPunct="1">
              <a:lnSpc>
                <a:spcPct val="80000"/>
              </a:lnSpc>
              <a:spcAft>
                <a:spcPct val="20000"/>
              </a:spcAft>
            </a:pPr>
            <a:r>
              <a:rPr lang="en-US" sz="1800" dirty="0"/>
              <a:t>Link, W.A., Cam, E., Nichols, J.D., and E.G. Cooch.  2002.  Of BUGS and birds:  Markov Chain Monte Carlo for hierarchical modeling in wildlife research.  J. </a:t>
            </a:r>
            <a:r>
              <a:rPr lang="en-US" sz="1800" dirty="0" err="1"/>
              <a:t>Wildl</a:t>
            </a:r>
            <a:r>
              <a:rPr lang="en-US" sz="1800" dirty="0"/>
              <a:t>. Manage.  66(2):277-291.</a:t>
            </a:r>
          </a:p>
          <a:p>
            <a:pPr>
              <a:spcBef>
                <a:spcPts val="400"/>
              </a:spcBef>
              <a:spcAft>
                <a:spcPts val="400"/>
              </a:spcAft>
            </a:pPr>
            <a:r>
              <a:rPr lang="en-US" sz="1800" dirty="0">
                <a:solidFill>
                  <a:schemeClr val="tx1"/>
                </a:solidFill>
                <a:latin typeface="+mn-lt"/>
                <a:ea typeface="+mn-ea"/>
                <a:cs typeface="+mn-cs"/>
              </a:rPr>
              <a:t>Meyer, R., and Millar, R. B. 2001. State-space models for stock-recruit time series. </a:t>
            </a:r>
            <a:r>
              <a:rPr lang="en-US" sz="1800" i="1" dirty="0">
                <a:solidFill>
                  <a:schemeClr val="tx1"/>
                </a:solidFill>
                <a:latin typeface="+mn-lt"/>
                <a:ea typeface="+mn-ea"/>
                <a:cs typeface="+mn-cs"/>
              </a:rPr>
              <a:t>Bayesian Methods With Applications to Science, Policy and Official Statistics </a:t>
            </a:r>
            <a:r>
              <a:rPr lang="en-US" sz="1800" dirty="0">
                <a:solidFill>
                  <a:schemeClr val="tx1"/>
                </a:solidFill>
                <a:latin typeface="+mn-lt"/>
                <a:ea typeface="+mn-ea"/>
                <a:cs typeface="+mn-cs"/>
              </a:rPr>
              <a:t>(Selected papers from ISBA2000), Monographs in Official Statistics, Eurostat, 361-370.</a:t>
            </a:r>
          </a:p>
          <a:p>
            <a:pPr>
              <a:spcBef>
                <a:spcPts val="400"/>
              </a:spcBef>
              <a:spcAft>
                <a:spcPts val="400"/>
              </a:spcAft>
            </a:pPr>
            <a:r>
              <a:rPr lang="en-US" sz="1800" dirty="0">
                <a:solidFill>
                  <a:schemeClr val="tx1"/>
                </a:solidFill>
                <a:latin typeface="+mn-lt"/>
                <a:ea typeface="+mn-ea"/>
                <a:cs typeface="+mn-cs"/>
              </a:rPr>
              <a:t>Fleischman et al. 2013. An age-structured state-space stock-recruit model for Pacific salmon (</a:t>
            </a:r>
            <a:r>
              <a:rPr lang="en-US" sz="1800" i="1" dirty="0">
                <a:solidFill>
                  <a:schemeClr val="tx1"/>
                </a:solidFill>
                <a:latin typeface="+mn-lt"/>
                <a:ea typeface="+mn-ea"/>
                <a:cs typeface="+mn-cs"/>
              </a:rPr>
              <a:t>Oncorhynchus</a:t>
            </a:r>
            <a:r>
              <a:rPr lang="en-US" sz="1800" dirty="0">
                <a:solidFill>
                  <a:schemeClr val="tx1"/>
                </a:solidFill>
                <a:latin typeface="+mn-lt"/>
                <a:ea typeface="+mn-ea"/>
                <a:cs typeface="+mn-cs"/>
              </a:rPr>
              <a:t> spp.) Can. J. Fish. </a:t>
            </a:r>
            <a:r>
              <a:rPr lang="en-US" sz="1800" dirty="0" err="1">
                <a:solidFill>
                  <a:schemeClr val="tx1"/>
                </a:solidFill>
                <a:latin typeface="+mn-lt"/>
                <a:ea typeface="+mn-ea"/>
                <a:cs typeface="+mn-cs"/>
              </a:rPr>
              <a:t>Aquat</a:t>
            </a:r>
            <a:r>
              <a:rPr lang="en-US" sz="1800" dirty="0">
                <a:solidFill>
                  <a:schemeClr val="tx1"/>
                </a:solidFill>
                <a:latin typeface="+mn-lt"/>
                <a:ea typeface="+mn-ea"/>
                <a:cs typeface="+mn-cs"/>
              </a:rPr>
              <a:t>. Sci. 70: 401-414.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590801" y="6477000"/>
            <a:ext cx="4190999" cy="380999"/>
          </a:xfrm>
          <a:prstGeom prst="rect">
            <a:avLst/>
          </a:prstGeom>
          <a:noFill/>
          <a:ln w="9525">
            <a:noFill/>
            <a:miter lim="800000"/>
            <a:headEnd/>
            <a:tailEnd/>
          </a:ln>
        </p:spPr>
        <p:txBody>
          <a:bodyPr/>
          <a:lstStyle/>
          <a:p>
            <a:pPr algn="ctr"/>
            <a:r>
              <a:rPr lang="en-US" sz="1400" dirty="0"/>
              <a:t>SRA – Ricker S-R Relationship – Reference points</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12</a:t>
            </a:fld>
            <a:endParaRPr lang="en-US" sz="1400"/>
          </a:p>
        </p:txBody>
      </p:sp>
      <p:sp>
        <p:nvSpPr>
          <p:cNvPr id="32777" name="Line 2"/>
          <p:cNvSpPr>
            <a:spLocks noChangeShapeType="1"/>
          </p:cNvSpPr>
          <p:nvPr/>
        </p:nvSpPr>
        <p:spPr bwMode="auto">
          <a:xfrm>
            <a:off x="990600" y="1219200"/>
            <a:ext cx="7696200" cy="0"/>
          </a:xfrm>
          <a:prstGeom prst="line">
            <a:avLst/>
          </a:prstGeom>
          <a:noFill/>
          <a:ln w="9525">
            <a:solidFill>
              <a:schemeClr val="tx1"/>
            </a:solidFill>
            <a:round/>
            <a:headEnd/>
            <a:tailEnd/>
          </a:ln>
        </p:spPr>
        <p:txBody>
          <a:bodyPr/>
          <a:lstStyle/>
          <a:p>
            <a:endParaRPr lang="en-US"/>
          </a:p>
        </p:txBody>
      </p:sp>
      <p:sp>
        <p:nvSpPr>
          <p:cNvPr id="32778" name="Rectangle 3"/>
          <p:cNvSpPr>
            <a:spLocks noGrp="1" noChangeArrowheads="1"/>
          </p:cNvSpPr>
          <p:nvPr>
            <p:ph type="title" idx="4294967295"/>
          </p:nvPr>
        </p:nvSpPr>
        <p:spPr>
          <a:xfrm>
            <a:off x="685800" y="0"/>
            <a:ext cx="7772400" cy="1143000"/>
          </a:xfrm>
        </p:spPr>
        <p:txBody>
          <a:bodyPr/>
          <a:lstStyle/>
          <a:p>
            <a:pPr algn="l" eaLnBrk="1" hangingPunct="1"/>
            <a:r>
              <a:rPr lang="en-US" sz="3200" dirty="0"/>
              <a:t>In an ideal world (if </a:t>
            </a:r>
            <a:r>
              <a:rPr lang="el-GR" sz="3200" dirty="0"/>
              <a:t>α</a:t>
            </a:r>
            <a:r>
              <a:rPr lang="en-US" sz="3200" dirty="0"/>
              <a:t> and </a:t>
            </a:r>
            <a:r>
              <a:rPr lang="el-GR" sz="3200" dirty="0"/>
              <a:t>β</a:t>
            </a:r>
            <a:r>
              <a:rPr lang="en-US" sz="3200" dirty="0"/>
              <a:t> were known),</a:t>
            </a:r>
            <a:br>
              <a:rPr lang="en-US" sz="3200" dirty="0"/>
            </a:br>
            <a:r>
              <a:rPr lang="en-US" sz="3200" dirty="0"/>
              <a:t>reference points would be derived from curve</a:t>
            </a:r>
          </a:p>
        </p:txBody>
      </p:sp>
      <p:pic>
        <p:nvPicPr>
          <p:cNvPr id="32779" name="Picture 4"/>
          <p:cNvPicPr>
            <a:picLocks noChangeAspect="1" noChangeArrowheads="1"/>
          </p:cNvPicPr>
          <p:nvPr/>
        </p:nvPicPr>
        <p:blipFill>
          <a:blip r:embed="rId4" cstate="print"/>
          <a:srcRect/>
          <a:stretch>
            <a:fillRect/>
          </a:stretch>
        </p:blipFill>
        <p:spPr bwMode="auto">
          <a:xfrm>
            <a:off x="4495800" y="1482725"/>
            <a:ext cx="4648200" cy="3784600"/>
          </a:xfrm>
          <a:prstGeom prst="rect">
            <a:avLst/>
          </a:prstGeom>
          <a:noFill/>
          <a:ln w="9525">
            <a:noFill/>
            <a:miter lim="800000"/>
            <a:headEnd/>
            <a:tailEnd/>
          </a:ln>
        </p:spPr>
      </p:pic>
      <p:sp>
        <p:nvSpPr>
          <p:cNvPr id="32780" name="Text Box 5"/>
          <p:cNvSpPr txBox="1">
            <a:spLocks noChangeArrowheads="1"/>
          </p:cNvSpPr>
          <p:nvPr/>
        </p:nvSpPr>
        <p:spPr bwMode="auto">
          <a:xfrm>
            <a:off x="914401" y="5717024"/>
            <a:ext cx="843357" cy="400110"/>
          </a:xfrm>
          <a:prstGeom prst="rect">
            <a:avLst/>
          </a:prstGeom>
          <a:noFill/>
          <a:ln w="9525">
            <a:noFill/>
            <a:miter lim="800000"/>
            <a:headEnd/>
            <a:tailEnd/>
          </a:ln>
        </p:spPr>
        <p:txBody>
          <a:bodyPr wrap="square">
            <a:spAutoFit/>
          </a:bodyPr>
          <a:lstStyle/>
          <a:p>
            <a:r>
              <a:rPr lang="en-US" sz="2000" dirty="0"/>
              <a:t>where</a:t>
            </a:r>
          </a:p>
        </p:txBody>
      </p:sp>
      <p:graphicFrame>
        <p:nvGraphicFramePr>
          <p:cNvPr id="32770" name="Object 6"/>
          <p:cNvGraphicFramePr>
            <a:graphicFrameLocks noChangeAspect="1"/>
          </p:cNvGraphicFramePr>
          <p:nvPr>
            <p:extLst>
              <p:ext uri="{D42A27DB-BD31-4B8C-83A1-F6EECF244321}">
                <p14:modId xmlns:p14="http://schemas.microsoft.com/office/powerpoint/2010/main" val="3194140191"/>
              </p:ext>
            </p:extLst>
          </p:nvPr>
        </p:nvGraphicFramePr>
        <p:xfrm>
          <a:off x="381001" y="1727172"/>
          <a:ext cx="1066800" cy="635028"/>
        </p:xfrm>
        <a:graphic>
          <a:graphicData uri="http://schemas.openxmlformats.org/presentationml/2006/ole">
            <mc:AlternateContent xmlns:mc="http://schemas.openxmlformats.org/markup-compatibility/2006">
              <mc:Choice xmlns:v="urn:schemas-microsoft-com:vml" Requires="v">
                <p:oleObj spid="_x0000_s445468" name="Equation" r:id="rId5" imgW="812520" imgH="482400" progId="Equation.3">
                  <p:embed/>
                </p:oleObj>
              </mc:Choice>
              <mc:Fallback>
                <p:oleObj name="Equation" r:id="rId5" imgW="812520" imgH="482400" progId="Equation.3">
                  <p:embed/>
                  <p:pic>
                    <p:nvPicPr>
                      <p:cNvPr id="327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1" y="1727172"/>
                        <a:ext cx="1066800" cy="635028"/>
                      </a:xfrm>
                      <a:prstGeom prst="rect">
                        <a:avLst/>
                      </a:prstGeom>
                      <a:noFill/>
                    </p:spPr>
                  </p:pic>
                </p:oleObj>
              </mc:Fallback>
            </mc:AlternateContent>
          </a:graphicData>
        </a:graphic>
      </p:graphicFrame>
      <p:graphicFrame>
        <p:nvGraphicFramePr>
          <p:cNvPr id="32771" name="Object 7"/>
          <p:cNvGraphicFramePr>
            <a:graphicFrameLocks noChangeAspect="1"/>
          </p:cNvGraphicFramePr>
          <p:nvPr>
            <p:extLst>
              <p:ext uri="{D42A27DB-BD31-4B8C-83A1-F6EECF244321}">
                <p14:modId xmlns:p14="http://schemas.microsoft.com/office/powerpoint/2010/main" val="4244824624"/>
              </p:ext>
            </p:extLst>
          </p:nvPr>
        </p:nvGraphicFramePr>
        <p:xfrm>
          <a:off x="431800" y="3824369"/>
          <a:ext cx="2562965" cy="347581"/>
        </p:xfrm>
        <a:graphic>
          <a:graphicData uri="http://schemas.openxmlformats.org/presentationml/2006/ole">
            <mc:AlternateContent xmlns:mc="http://schemas.openxmlformats.org/markup-compatibility/2006">
              <mc:Choice xmlns:v="urn:schemas-microsoft-com:vml" Requires="v">
                <p:oleObj spid="_x0000_s445469" name="Equation" r:id="rId7" imgW="1930320" imgH="266400" progId="Equation.3">
                  <p:embed/>
                </p:oleObj>
              </mc:Choice>
              <mc:Fallback>
                <p:oleObj name="Equation" r:id="rId7" imgW="1930320" imgH="266400" progId="Equation.3">
                  <p:embed/>
                  <p:pic>
                    <p:nvPicPr>
                      <p:cNvPr id="3277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00" y="3824369"/>
                        <a:ext cx="2562965" cy="347581"/>
                      </a:xfrm>
                      <a:prstGeom prst="rect">
                        <a:avLst/>
                      </a:prstGeom>
                      <a:noFill/>
                    </p:spPr>
                  </p:pic>
                </p:oleObj>
              </mc:Fallback>
            </mc:AlternateContent>
          </a:graphicData>
        </a:graphic>
      </p:graphicFrame>
      <p:graphicFrame>
        <p:nvGraphicFramePr>
          <p:cNvPr id="32772" name="Object 8"/>
          <p:cNvGraphicFramePr>
            <a:graphicFrameLocks noChangeAspect="1"/>
          </p:cNvGraphicFramePr>
          <p:nvPr>
            <p:extLst>
              <p:ext uri="{D42A27DB-BD31-4B8C-83A1-F6EECF244321}">
                <p14:modId xmlns:p14="http://schemas.microsoft.com/office/powerpoint/2010/main" val="245382904"/>
              </p:ext>
            </p:extLst>
          </p:nvPr>
        </p:nvGraphicFramePr>
        <p:xfrm>
          <a:off x="366713" y="2903658"/>
          <a:ext cx="1065597" cy="501529"/>
        </p:xfrm>
        <a:graphic>
          <a:graphicData uri="http://schemas.openxmlformats.org/presentationml/2006/ole">
            <mc:AlternateContent xmlns:mc="http://schemas.openxmlformats.org/markup-compatibility/2006">
              <mc:Choice xmlns:v="urn:schemas-microsoft-com:vml" Requires="v">
                <p:oleObj spid="_x0000_s445470" name="Equation" r:id="rId9" imgW="812520" imgH="380880" progId="Equation.3">
                  <p:embed/>
                </p:oleObj>
              </mc:Choice>
              <mc:Fallback>
                <p:oleObj name="Equation" r:id="rId9" imgW="812520" imgH="380880" progId="Equation.3">
                  <p:embed/>
                  <p:pic>
                    <p:nvPicPr>
                      <p:cNvPr id="3277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713" y="2903658"/>
                        <a:ext cx="1065597" cy="501529"/>
                      </a:xfrm>
                      <a:prstGeom prst="rect">
                        <a:avLst/>
                      </a:prstGeom>
                      <a:noFill/>
                    </p:spPr>
                  </p:pic>
                </p:oleObj>
              </mc:Fallback>
            </mc:AlternateContent>
          </a:graphicData>
        </a:graphic>
      </p:graphicFrame>
      <p:graphicFrame>
        <p:nvGraphicFramePr>
          <p:cNvPr id="32773" name="Object 9"/>
          <p:cNvGraphicFramePr>
            <a:graphicFrameLocks noChangeAspect="1"/>
          </p:cNvGraphicFramePr>
          <p:nvPr>
            <p:extLst>
              <p:ext uri="{D42A27DB-BD31-4B8C-83A1-F6EECF244321}">
                <p14:modId xmlns:p14="http://schemas.microsoft.com/office/powerpoint/2010/main" val="715254261"/>
              </p:ext>
            </p:extLst>
          </p:nvPr>
        </p:nvGraphicFramePr>
        <p:xfrm>
          <a:off x="431800" y="4873995"/>
          <a:ext cx="2674817" cy="318717"/>
        </p:xfrm>
        <a:graphic>
          <a:graphicData uri="http://schemas.openxmlformats.org/presentationml/2006/ole">
            <mc:AlternateContent xmlns:mc="http://schemas.openxmlformats.org/markup-compatibility/2006">
              <mc:Choice xmlns:v="urn:schemas-microsoft-com:vml" Requires="v">
                <p:oleObj spid="_x0000_s445471" name="Equation" r:id="rId11" imgW="2031840" imgH="241200" progId="Equation.3">
                  <p:embed/>
                </p:oleObj>
              </mc:Choice>
              <mc:Fallback>
                <p:oleObj name="Equation" r:id="rId11" imgW="2031840" imgH="241200" progId="Equation.3">
                  <p:embed/>
                  <p:pic>
                    <p:nvPicPr>
                      <p:cNvPr id="32773"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800" y="4873995"/>
                        <a:ext cx="2674817" cy="318717"/>
                      </a:xfrm>
                      <a:prstGeom prst="rect">
                        <a:avLst/>
                      </a:prstGeom>
                      <a:noFill/>
                    </p:spPr>
                  </p:pic>
                </p:oleObj>
              </mc:Fallback>
            </mc:AlternateContent>
          </a:graphicData>
        </a:graphic>
      </p:graphicFrame>
      <p:graphicFrame>
        <p:nvGraphicFramePr>
          <p:cNvPr id="32774" name="Object 10"/>
          <p:cNvGraphicFramePr>
            <a:graphicFrameLocks noChangeAspect="1"/>
          </p:cNvGraphicFramePr>
          <p:nvPr>
            <p:extLst>
              <p:ext uri="{D42A27DB-BD31-4B8C-83A1-F6EECF244321}">
                <p14:modId xmlns:p14="http://schemas.microsoft.com/office/powerpoint/2010/main" val="98800823"/>
              </p:ext>
            </p:extLst>
          </p:nvPr>
        </p:nvGraphicFramePr>
        <p:xfrm>
          <a:off x="1752600" y="5607984"/>
          <a:ext cx="1784815" cy="618191"/>
        </p:xfrm>
        <a:graphic>
          <a:graphicData uri="http://schemas.openxmlformats.org/presentationml/2006/ole">
            <mc:AlternateContent xmlns:mc="http://schemas.openxmlformats.org/markup-compatibility/2006">
              <mc:Choice xmlns:v="urn:schemas-microsoft-com:vml" Requires="v">
                <p:oleObj spid="_x0000_s445472" name="Equation" r:id="rId13" imgW="1180800" imgH="457200" progId="Equation.3">
                  <p:embed/>
                </p:oleObj>
              </mc:Choice>
              <mc:Fallback>
                <p:oleObj name="Equation" r:id="rId13" imgW="1180800" imgH="457200" progId="Equation.3">
                  <p:embed/>
                  <p:pic>
                    <p:nvPicPr>
                      <p:cNvPr id="32774"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2600" y="5607984"/>
                        <a:ext cx="1784815" cy="618191"/>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2969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Footer Placeholder 2"/>
          <p:cNvSpPr txBox="1">
            <a:spLocks noGrp="1"/>
          </p:cNvSpPr>
          <p:nvPr/>
        </p:nvSpPr>
        <p:spPr bwMode="auto">
          <a:xfrm>
            <a:off x="2244724" y="6500812"/>
            <a:ext cx="4164012" cy="351630"/>
          </a:xfrm>
          <a:prstGeom prst="rect">
            <a:avLst/>
          </a:prstGeom>
          <a:noFill/>
          <a:ln w="9525">
            <a:noFill/>
            <a:miter lim="800000"/>
            <a:headEnd/>
            <a:tailEnd/>
          </a:ln>
        </p:spPr>
        <p:txBody>
          <a:bodyPr/>
          <a:lstStyle/>
          <a:p>
            <a:pPr algn="ctr"/>
            <a:r>
              <a:rPr lang="en-US" sz="1400" dirty="0"/>
              <a:t>SRA - Classic Ricker Estimation – Regression model</a:t>
            </a:r>
          </a:p>
        </p:txBody>
      </p:sp>
      <p:sp>
        <p:nvSpPr>
          <p:cNvPr id="3174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4ABCFCF-1EDE-4F19-8A12-B666920DE8A3}" type="slidenum">
              <a:rPr lang="en-US" sz="1400"/>
              <a:pPr algn="r"/>
              <a:t>13</a:t>
            </a:fld>
            <a:endParaRPr lang="en-US" sz="1400"/>
          </a:p>
        </p:txBody>
      </p:sp>
      <mc:AlternateContent xmlns:mc="http://schemas.openxmlformats.org/markup-compatibility/2006" xmlns:a14="http://schemas.microsoft.com/office/drawing/2010/main">
        <mc:Choice Requires="a14">
          <p:sp>
            <p:nvSpPr>
              <p:cNvPr id="31746" name="Object 2"/>
              <p:cNvSpPr txBox="1"/>
              <p:nvPr/>
            </p:nvSpPr>
            <p:spPr bwMode="auto">
              <a:xfrm>
                <a:off x="659607" y="2222500"/>
                <a:ext cx="2566988" cy="566737"/>
              </a:xfrm>
              <a:prstGeom prst="rect">
                <a:avLst/>
              </a:prstGeom>
              <a:solidFill>
                <a:srgbClr val="FFFFFF"/>
              </a:solidFill>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𝑆</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𝑆</m:t>
                          </m:r>
                        </m:sup>
                      </m:sSup>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𝜀</m:t>
                          </m:r>
                        </m:sup>
                      </m:sSup>
                    </m:oMath>
                  </m:oMathPara>
                </a14:m>
                <a:endParaRPr lang="en-US" dirty="0"/>
              </a:p>
            </p:txBody>
          </p:sp>
        </mc:Choice>
        <mc:Fallback xmlns="">
          <p:sp>
            <p:nvSpPr>
              <p:cNvPr id="31746" name="Object 2"/>
              <p:cNvSpPr txBox="1">
                <a:spLocks noRot="1" noChangeAspect="1" noMove="1" noResize="1" noEditPoints="1" noAdjustHandles="1" noChangeArrowheads="1" noChangeShapeType="1" noTextEdit="1"/>
              </p:cNvSpPr>
              <p:nvPr/>
            </p:nvSpPr>
            <p:spPr bwMode="auto">
              <a:xfrm>
                <a:off x="659607" y="2222500"/>
                <a:ext cx="2566988" cy="5667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747" name="Object 3"/>
              <p:cNvSpPr txBox="1"/>
              <p:nvPr/>
            </p:nvSpPr>
            <p:spPr bwMode="auto">
              <a:xfrm>
                <a:off x="307067" y="4413397"/>
                <a:ext cx="3640138" cy="835025"/>
              </a:xfrm>
              <a:prstGeom prst="rect">
                <a:avLst/>
              </a:prstGeom>
              <a:solidFill>
                <a:srgbClr val="FFFFFF"/>
              </a:solidFill>
            </p:spPr>
            <p:txBody>
              <a:bodyPr>
                <a:noAutofit/>
              </a:bodyPr>
              <a:lstStyle/>
              <a:p>
                <a:pPr/>
                <a14:m>
                  <m:oMathPara xmlns:m="http://schemas.openxmlformats.org/officeDocument/2006/math">
                    <m:oMathParaPr>
                      <m:jc m:val="left"/>
                    </m:oMathParaPr>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𝑅</m:t>
                                  </m:r>
                                </m:num>
                                <m:den>
                                  <m:r>
                                    <a:rPr lang="en-US" i="1">
                                      <a:solidFill>
                                        <a:srgbClr val="000000"/>
                                      </a:solidFill>
                                      <a:latin typeface="Cambria Math" panose="02040503050406030204" pitchFamily="18" charset="0"/>
                                    </a:rPr>
                                    <m:t>𝑆</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𝜀</m:t>
                      </m:r>
                    </m:oMath>
                  </m:oMathPara>
                </a14:m>
                <a:endParaRPr lang="en-US" dirty="0"/>
              </a:p>
            </p:txBody>
          </p:sp>
        </mc:Choice>
        <mc:Fallback xmlns="">
          <p:sp>
            <p:nvSpPr>
              <p:cNvPr id="31747" name="Object 3"/>
              <p:cNvSpPr txBox="1">
                <a:spLocks noRot="1" noChangeAspect="1" noMove="1" noResize="1" noEditPoints="1" noAdjustHandles="1" noChangeArrowheads="1" noChangeShapeType="1" noTextEdit="1"/>
              </p:cNvSpPr>
              <p:nvPr/>
            </p:nvSpPr>
            <p:spPr bwMode="auto">
              <a:xfrm>
                <a:off x="307067" y="4413397"/>
                <a:ext cx="3640138" cy="835025"/>
              </a:xfrm>
              <a:prstGeom prst="rect">
                <a:avLst/>
              </a:prstGeom>
              <a:blipFill>
                <a:blip r:embed="rId4"/>
                <a:stretch>
                  <a:fillRect b="-3650"/>
                </a:stretch>
              </a:blipFill>
            </p:spPr>
            <p:txBody>
              <a:bodyPr/>
              <a:lstStyle/>
              <a:p>
                <a:r>
                  <a:rPr lang="en-US">
                    <a:noFill/>
                  </a:rPr>
                  <a:t> </a:t>
                </a:r>
              </a:p>
            </p:txBody>
          </p:sp>
        </mc:Fallback>
      </mc:AlternateContent>
      <p:grpSp>
        <p:nvGrpSpPr>
          <p:cNvPr id="31750" name="Group 4"/>
          <p:cNvGrpSpPr>
            <a:grpSpLocks/>
          </p:cNvGrpSpPr>
          <p:nvPr/>
        </p:nvGrpSpPr>
        <p:grpSpPr bwMode="auto">
          <a:xfrm>
            <a:off x="4591050" y="444500"/>
            <a:ext cx="4705350" cy="3213100"/>
            <a:chOff x="2766" y="30"/>
            <a:chExt cx="2964" cy="2024"/>
          </a:xfrm>
        </p:grpSpPr>
        <p:sp>
          <p:nvSpPr>
            <p:cNvPr id="31805" name="Rectangle 5"/>
            <p:cNvSpPr>
              <a:spLocks noChangeArrowheads="1"/>
            </p:cNvSpPr>
            <p:nvPr/>
          </p:nvSpPr>
          <p:spPr bwMode="auto">
            <a:xfrm>
              <a:off x="2766" y="30"/>
              <a:ext cx="2964" cy="1867"/>
            </a:xfrm>
            <a:prstGeom prst="rect">
              <a:avLst/>
            </a:prstGeom>
            <a:solidFill>
              <a:srgbClr val="FFFFFF"/>
            </a:solidFill>
            <a:ln w="9525">
              <a:noFill/>
              <a:miter lim="800000"/>
              <a:headEnd/>
              <a:tailEnd/>
            </a:ln>
          </p:spPr>
          <p:txBody>
            <a:bodyPr/>
            <a:lstStyle/>
            <a:p>
              <a:endParaRPr lang="en-US"/>
            </a:p>
          </p:txBody>
        </p:sp>
        <p:sp>
          <p:nvSpPr>
            <p:cNvPr id="31806" name="Rectangle 6"/>
            <p:cNvSpPr>
              <a:spLocks noChangeArrowheads="1"/>
            </p:cNvSpPr>
            <p:nvPr/>
          </p:nvSpPr>
          <p:spPr bwMode="auto">
            <a:xfrm>
              <a:off x="3282" y="350"/>
              <a:ext cx="2247" cy="1221"/>
            </a:xfrm>
            <a:prstGeom prst="rect">
              <a:avLst/>
            </a:prstGeom>
            <a:solidFill>
              <a:srgbClr val="FFFFCC"/>
            </a:solidFill>
            <a:ln w="9525">
              <a:noFill/>
              <a:miter lim="800000"/>
              <a:headEnd/>
              <a:tailEnd/>
            </a:ln>
          </p:spPr>
          <p:txBody>
            <a:bodyPr/>
            <a:lstStyle/>
            <a:p>
              <a:endParaRPr lang="en-US"/>
            </a:p>
          </p:txBody>
        </p:sp>
        <p:sp>
          <p:nvSpPr>
            <p:cNvPr id="31807" name="Rectangle 7"/>
            <p:cNvSpPr>
              <a:spLocks noChangeArrowheads="1"/>
            </p:cNvSpPr>
            <p:nvPr/>
          </p:nvSpPr>
          <p:spPr bwMode="auto">
            <a:xfrm>
              <a:off x="3282" y="350"/>
              <a:ext cx="2247" cy="1221"/>
            </a:xfrm>
            <a:prstGeom prst="rect">
              <a:avLst/>
            </a:prstGeom>
            <a:noFill/>
            <a:ln w="0">
              <a:solidFill>
                <a:srgbClr val="000000"/>
              </a:solidFill>
              <a:miter lim="800000"/>
              <a:headEnd/>
              <a:tailEnd/>
            </a:ln>
          </p:spPr>
          <p:txBody>
            <a:bodyPr/>
            <a:lstStyle/>
            <a:p>
              <a:endParaRPr lang="en-US"/>
            </a:p>
          </p:txBody>
        </p:sp>
        <p:sp>
          <p:nvSpPr>
            <p:cNvPr id="31808" name="Line 8"/>
            <p:cNvSpPr>
              <a:spLocks noChangeShapeType="1"/>
            </p:cNvSpPr>
            <p:nvPr/>
          </p:nvSpPr>
          <p:spPr bwMode="auto">
            <a:xfrm>
              <a:off x="3282" y="350"/>
              <a:ext cx="1" cy="1221"/>
            </a:xfrm>
            <a:prstGeom prst="line">
              <a:avLst/>
            </a:prstGeom>
            <a:noFill/>
            <a:ln w="0">
              <a:solidFill>
                <a:srgbClr val="000000"/>
              </a:solidFill>
              <a:round/>
              <a:headEnd/>
              <a:tailEnd/>
            </a:ln>
          </p:spPr>
          <p:txBody>
            <a:bodyPr/>
            <a:lstStyle/>
            <a:p>
              <a:endParaRPr lang="en-US"/>
            </a:p>
          </p:txBody>
        </p:sp>
        <p:sp>
          <p:nvSpPr>
            <p:cNvPr id="31809" name="Line 9"/>
            <p:cNvSpPr>
              <a:spLocks noChangeShapeType="1"/>
            </p:cNvSpPr>
            <p:nvPr/>
          </p:nvSpPr>
          <p:spPr bwMode="auto">
            <a:xfrm>
              <a:off x="3282" y="1571"/>
              <a:ext cx="17" cy="1"/>
            </a:xfrm>
            <a:prstGeom prst="line">
              <a:avLst/>
            </a:prstGeom>
            <a:noFill/>
            <a:ln w="0">
              <a:solidFill>
                <a:srgbClr val="000000"/>
              </a:solidFill>
              <a:round/>
              <a:headEnd/>
              <a:tailEnd/>
            </a:ln>
          </p:spPr>
          <p:txBody>
            <a:bodyPr/>
            <a:lstStyle/>
            <a:p>
              <a:endParaRPr lang="en-US"/>
            </a:p>
          </p:txBody>
        </p:sp>
        <p:sp>
          <p:nvSpPr>
            <p:cNvPr id="31810" name="Line 10"/>
            <p:cNvSpPr>
              <a:spLocks noChangeShapeType="1"/>
            </p:cNvSpPr>
            <p:nvPr/>
          </p:nvSpPr>
          <p:spPr bwMode="auto">
            <a:xfrm>
              <a:off x="3282" y="1512"/>
              <a:ext cx="17" cy="1"/>
            </a:xfrm>
            <a:prstGeom prst="line">
              <a:avLst/>
            </a:prstGeom>
            <a:noFill/>
            <a:ln w="0">
              <a:solidFill>
                <a:srgbClr val="000000"/>
              </a:solidFill>
              <a:round/>
              <a:headEnd/>
              <a:tailEnd/>
            </a:ln>
          </p:spPr>
          <p:txBody>
            <a:bodyPr/>
            <a:lstStyle/>
            <a:p>
              <a:endParaRPr lang="en-US"/>
            </a:p>
          </p:txBody>
        </p:sp>
        <p:sp>
          <p:nvSpPr>
            <p:cNvPr id="31811" name="Line 11"/>
            <p:cNvSpPr>
              <a:spLocks noChangeShapeType="1"/>
            </p:cNvSpPr>
            <p:nvPr/>
          </p:nvSpPr>
          <p:spPr bwMode="auto">
            <a:xfrm>
              <a:off x="3282" y="1447"/>
              <a:ext cx="17" cy="1"/>
            </a:xfrm>
            <a:prstGeom prst="line">
              <a:avLst/>
            </a:prstGeom>
            <a:noFill/>
            <a:ln w="0">
              <a:solidFill>
                <a:srgbClr val="000000"/>
              </a:solidFill>
              <a:round/>
              <a:headEnd/>
              <a:tailEnd/>
            </a:ln>
          </p:spPr>
          <p:txBody>
            <a:bodyPr/>
            <a:lstStyle/>
            <a:p>
              <a:endParaRPr lang="en-US"/>
            </a:p>
          </p:txBody>
        </p:sp>
        <p:sp>
          <p:nvSpPr>
            <p:cNvPr id="31812" name="Line 12"/>
            <p:cNvSpPr>
              <a:spLocks noChangeShapeType="1"/>
            </p:cNvSpPr>
            <p:nvPr/>
          </p:nvSpPr>
          <p:spPr bwMode="auto">
            <a:xfrm>
              <a:off x="3282" y="1387"/>
              <a:ext cx="17" cy="1"/>
            </a:xfrm>
            <a:prstGeom prst="line">
              <a:avLst/>
            </a:prstGeom>
            <a:noFill/>
            <a:ln w="0">
              <a:solidFill>
                <a:srgbClr val="000000"/>
              </a:solidFill>
              <a:round/>
              <a:headEnd/>
              <a:tailEnd/>
            </a:ln>
          </p:spPr>
          <p:txBody>
            <a:bodyPr/>
            <a:lstStyle/>
            <a:p>
              <a:endParaRPr lang="en-US"/>
            </a:p>
          </p:txBody>
        </p:sp>
        <p:sp>
          <p:nvSpPr>
            <p:cNvPr id="31813" name="Line 13"/>
            <p:cNvSpPr>
              <a:spLocks noChangeShapeType="1"/>
            </p:cNvSpPr>
            <p:nvPr/>
          </p:nvSpPr>
          <p:spPr bwMode="auto">
            <a:xfrm>
              <a:off x="3282" y="1328"/>
              <a:ext cx="17" cy="1"/>
            </a:xfrm>
            <a:prstGeom prst="line">
              <a:avLst/>
            </a:prstGeom>
            <a:noFill/>
            <a:ln w="0">
              <a:solidFill>
                <a:srgbClr val="000000"/>
              </a:solidFill>
              <a:round/>
              <a:headEnd/>
              <a:tailEnd/>
            </a:ln>
          </p:spPr>
          <p:txBody>
            <a:bodyPr/>
            <a:lstStyle/>
            <a:p>
              <a:endParaRPr lang="en-US"/>
            </a:p>
          </p:txBody>
        </p:sp>
        <p:sp>
          <p:nvSpPr>
            <p:cNvPr id="31814" name="Line 14"/>
            <p:cNvSpPr>
              <a:spLocks noChangeShapeType="1"/>
            </p:cNvSpPr>
            <p:nvPr/>
          </p:nvSpPr>
          <p:spPr bwMode="auto">
            <a:xfrm>
              <a:off x="3282" y="1269"/>
              <a:ext cx="17" cy="1"/>
            </a:xfrm>
            <a:prstGeom prst="line">
              <a:avLst/>
            </a:prstGeom>
            <a:noFill/>
            <a:ln w="0">
              <a:solidFill>
                <a:srgbClr val="000000"/>
              </a:solidFill>
              <a:round/>
              <a:headEnd/>
              <a:tailEnd/>
            </a:ln>
          </p:spPr>
          <p:txBody>
            <a:bodyPr/>
            <a:lstStyle/>
            <a:p>
              <a:endParaRPr lang="en-US"/>
            </a:p>
          </p:txBody>
        </p:sp>
        <p:sp>
          <p:nvSpPr>
            <p:cNvPr id="31815" name="Line 15"/>
            <p:cNvSpPr>
              <a:spLocks noChangeShapeType="1"/>
            </p:cNvSpPr>
            <p:nvPr/>
          </p:nvSpPr>
          <p:spPr bwMode="auto">
            <a:xfrm>
              <a:off x="3282" y="1204"/>
              <a:ext cx="17" cy="1"/>
            </a:xfrm>
            <a:prstGeom prst="line">
              <a:avLst/>
            </a:prstGeom>
            <a:noFill/>
            <a:ln w="0">
              <a:solidFill>
                <a:srgbClr val="000000"/>
              </a:solidFill>
              <a:round/>
              <a:headEnd/>
              <a:tailEnd/>
            </a:ln>
          </p:spPr>
          <p:txBody>
            <a:bodyPr/>
            <a:lstStyle/>
            <a:p>
              <a:endParaRPr lang="en-US"/>
            </a:p>
          </p:txBody>
        </p:sp>
        <p:sp>
          <p:nvSpPr>
            <p:cNvPr id="31816" name="Line 16"/>
            <p:cNvSpPr>
              <a:spLocks noChangeShapeType="1"/>
            </p:cNvSpPr>
            <p:nvPr/>
          </p:nvSpPr>
          <p:spPr bwMode="auto">
            <a:xfrm>
              <a:off x="3282" y="1144"/>
              <a:ext cx="17" cy="1"/>
            </a:xfrm>
            <a:prstGeom prst="line">
              <a:avLst/>
            </a:prstGeom>
            <a:noFill/>
            <a:ln w="0">
              <a:solidFill>
                <a:srgbClr val="000000"/>
              </a:solidFill>
              <a:round/>
              <a:headEnd/>
              <a:tailEnd/>
            </a:ln>
          </p:spPr>
          <p:txBody>
            <a:bodyPr/>
            <a:lstStyle/>
            <a:p>
              <a:endParaRPr lang="en-US"/>
            </a:p>
          </p:txBody>
        </p:sp>
        <p:sp>
          <p:nvSpPr>
            <p:cNvPr id="31817" name="Line 17"/>
            <p:cNvSpPr>
              <a:spLocks noChangeShapeType="1"/>
            </p:cNvSpPr>
            <p:nvPr/>
          </p:nvSpPr>
          <p:spPr bwMode="auto">
            <a:xfrm>
              <a:off x="3282" y="1085"/>
              <a:ext cx="17" cy="1"/>
            </a:xfrm>
            <a:prstGeom prst="line">
              <a:avLst/>
            </a:prstGeom>
            <a:noFill/>
            <a:ln w="0">
              <a:solidFill>
                <a:srgbClr val="000000"/>
              </a:solidFill>
              <a:round/>
              <a:headEnd/>
              <a:tailEnd/>
            </a:ln>
          </p:spPr>
          <p:txBody>
            <a:bodyPr/>
            <a:lstStyle/>
            <a:p>
              <a:endParaRPr lang="en-US"/>
            </a:p>
          </p:txBody>
        </p:sp>
        <p:sp>
          <p:nvSpPr>
            <p:cNvPr id="31818" name="Line 18"/>
            <p:cNvSpPr>
              <a:spLocks noChangeShapeType="1"/>
            </p:cNvSpPr>
            <p:nvPr/>
          </p:nvSpPr>
          <p:spPr bwMode="auto">
            <a:xfrm>
              <a:off x="3282" y="1020"/>
              <a:ext cx="17" cy="1"/>
            </a:xfrm>
            <a:prstGeom prst="line">
              <a:avLst/>
            </a:prstGeom>
            <a:noFill/>
            <a:ln w="0">
              <a:solidFill>
                <a:srgbClr val="000000"/>
              </a:solidFill>
              <a:round/>
              <a:headEnd/>
              <a:tailEnd/>
            </a:ln>
          </p:spPr>
          <p:txBody>
            <a:bodyPr/>
            <a:lstStyle/>
            <a:p>
              <a:endParaRPr lang="en-US"/>
            </a:p>
          </p:txBody>
        </p:sp>
        <p:sp>
          <p:nvSpPr>
            <p:cNvPr id="31819" name="Line 19"/>
            <p:cNvSpPr>
              <a:spLocks noChangeShapeType="1"/>
            </p:cNvSpPr>
            <p:nvPr/>
          </p:nvSpPr>
          <p:spPr bwMode="auto">
            <a:xfrm>
              <a:off x="3282" y="961"/>
              <a:ext cx="17" cy="1"/>
            </a:xfrm>
            <a:prstGeom prst="line">
              <a:avLst/>
            </a:prstGeom>
            <a:noFill/>
            <a:ln w="0">
              <a:solidFill>
                <a:srgbClr val="000000"/>
              </a:solidFill>
              <a:round/>
              <a:headEnd/>
              <a:tailEnd/>
            </a:ln>
          </p:spPr>
          <p:txBody>
            <a:bodyPr/>
            <a:lstStyle/>
            <a:p>
              <a:endParaRPr lang="en-US"/>
            </a:p>
          </p:txBody>
        </p:sp>
        <p:sp>
          <p:nvSpPr>
            <p:cNvPr id="31820" name="Line 20"/>
            <p:cNvSpPr>
              <a:spLocks noChangeShapeType="1"/>
            </p:cNvSpPr>
            <p:nvPr/>
          </p:nvSpPr>
          <p:spPr bwMode="auto">
            <a:xfrm>
              <a:off x="3282" y="901"/>
              <a:ext cx="17" cy="1"/>
            </a:xfrm>
            <a:prstGeom prst="line">
              <a:avLst/>
            </a:prstGeom>
            <a:noFill/>
            <a:ln w="0">
              <a:solidFill>
                <a:srgbClr val="000000"/>
              </a:solidFill>
              <a:round/>
              <a:headEnd/>
              <a:tailEnd/>
            </a:ln>
          </p:spPr>
          <p:txBody>
            <a:bodyPr/>
            <a:lstStyle/>
            <a:p>
              <a:endParaRPr lang="en-US"/>
            </a:p>
          </p:txBody>
        </p:sp>
        <p:sp>
          <p:nvSpPr>
            <p:cNvPr id="31821" name="Line 21"/>
            <p:cNvSpPr>
              <a:spLocks noChangeShapeType="1"/>
            </p:cNvSpPr>
            <p:nvPr/>
          </p:nvSpPr>
          <p:spPr bwMode="auto">
            <a:xfrm>
              <a:off x="3282" y="836"/>
              <a:ext cx="17" cy="1"/>
            </a:xfrm>
            <a:prstGeom prst="line">
              <a:avLst/>
            </a:prstGeom>
            <a:noFill/>
            <a:ln w="0">
              <a:solidFill>
                <a:srgbClr val="000000"/>
              </a:solidFill>
              <a:round/>
              <a:headEnd/>
              <a:tailEnd/>
            </a:ln>
          </p:spPr>
          <p:txBody>
            <a:bodyPr/>
            <a:lstStyle/>
            <a:p>
              <a:endParaRPr lang="en-US"/>
            </a:p>
          </p:txBody>
        </p:sp>
        <p:sp>
          <p:nvSpPr>
            <p:cNvPr id="31822" name="Line 22"/>
            <p:cNvSpPr>
              <a:spLocks noChangeShapeType="1"/>
            </p:cNvSpPr>
            <p:nvPr/>
          </p:nvSpPr>
          <p:spPr bwMode="auto">
            <a:xfrm>
              <a:off x="3282" y="777"/>
              <a:ext cx="17" cy="1"/>
            </a:xfrm>
            <a:prstGeom prst="line">
              <a:avLst/>
            </a:prstGeom>
            <a:noFill/>
            <a:ln w="0">
              <a:solidFill>
                <a:srgbClr val="000000"/>
              </a:solidFill>
              <a:round/>
              <a:headEnd/>
              <a:tailEnd/>
            </a:ln>
          </p:spPr>
          <p:txBody>
            <a:bodyPr/>
            <a:lstStyle/>
            <a:p>
              <a:endParaRPr lang="en-US"/>
            </a:p>
          </p:txBody>
        </p:sp>
        <p:sp>
          <p:nvSpPr>
            <p:cNvPr id="31823" name="Line 23"/>
            <p:cNvSpPr>
              <a:spLocks noChangeShapeType="1"/>
            </p:cNvSpPr>
            <p:nvPr/>
          </p:nvSpPr>
          <p:spPr bwMode="auto">
            <a:xfrm>
              <a:off x="3282" y="717"/>
              <a:ext cx="17" cy="1"/>
            </a:xfrm>
            <a:prstGeom prst="line">
              <a:avLst/>
            </a:prstGeom>
            <a:noFill/>
            <a:ln w="0">
              <a:solidFill>
                <a:srgbClr val="000000"/>
              </a:solidFill>
              <a:round/>
              <a:headEnd/>
              <a:tailEnd/>
            </a:ln>
          </p:spPr>
          <p:txBody>
            <a:bodyPr/>
            <a:lstStyle/>
            <a:p>
              <a:endParaRPr lang="en-US"/>
            </a:p>
          </p:txBody>
        </p:sp>
        <p:sp>
          <p:nvSpPr>
            <p:cNvPr id="31824" name="Line 24"/>
            <p:cNvSpPr>
              <a:spLocks noChangeShapeType="1"/>
            </p:cNvSpPr>
            <p:nvPr/>
          </p:nvSpPr>
          <p:spPr bwMode="auto">
            <a:xfrm>
              <a:off x="3282" y="658"/>
              <a:ext cx="17" cy="1"/>
            </a:xfrm>
            <a:prstGeom prst="line">
              <a:avLst/>
            </a:prstGeom>
            <a:noFill/>
            <a:ln w="0">
              <a:solidFill>
                <a:srgbClr val="000000"/>
              </a:solidFill>
              <a:round/>
              <a:headEnd/>
              <a:tailEnd/>
            </a:ln>
          </p:spPr>
          <p:txBody>
            <a:bodyPr/>
            <a:lstStyle/>
            <a:p>
              <a:endParaRPr lang="en-US"/>
            </a:p>
          </p:txBody>
        </p:sp>
        <p:sp>
          <p:nvSpPr>
            <p:cNvPr id="31825" name="Line 25"/>
            <p:cNvSpPr>
              <a:spLocks noChangeShapeType="1"/>
            </p:cNvSpPr>
            <p:nvPr/>
          </p:nvSpPr>
          <p:spPr bwMode="auto">
            <a:xfrm>
              <a:off x="3282" y="593"/>
              <a:ext cx="17" cy="1"/>
            </a:xfrm>
            <a:prstGeom prst="line">
              <a:avLst/>
            </a:prstGeom>
            <a:noFill/>
            <a:ln w="0">
              <a:solidFill>
                <a:srgbClr val="000000"/>
              </a:solidFill>
              <a:round/>
              <a:headEnd/>
              <a:tailEnd/>
            </a:ln>
          </p:spPr>
          <p:txBody>
            <a:bodyPr/>
            <a:lstStyle/>
            <a:p>
              <a:endParaRPr lang="en-US"/>
            </a:p>
          </p:txBody>
        </p:sp>
        <p:sp>
          <p:nvSpPr>
            <p:cNvPr id="31826" name="Line 26"/>
            <p:cNvSpPr>
              <a:spLocks noChangeShapeType="1"/>
            </p:cNvSpPr>
            <p:nvPr/>
          </p:nvSpPr>
          <p:spPr bwMode="auto">
            <a:xfrm>
              <a:off x="3282" y="534"/>
              <a:ext cx="17" cy="1"/>
            </a:xfrm>
            <a:prstGeom prst="line">
              <a:avLst/>
            </a:prstGeom>
            <a:noFill/>
            <a:ln w="0">
              <a:solidFill>
                <a:srgbClr val="000000"/>
              </a:solidFill>
              <a:round/>
              <a:headEnd/>
              <a:tailEnd/>
            </a:ln>
          </p:spPr>
          <p:txBody>
            <a:bodyPr/>
            <a:lstStyle/>
            <a:p>
              <a:endParaRPr lang="en-US"/>
            </a:p>
          </p:txBody>
        </p:sp>
        <p:sp>
          <p:nvSpPr>
            <p:cNvPr id="31827" name="Line 27"/>
            <p:cNvSpPr>
              <a:spLocks noChangeShapeType="1"/>
            </p:cNvSpPr>
            <p:nvPr/>
          </p:nvSpPr>
          <p:spPr bwMode="auto">
            <a:xfrm>
              <a:off x="3282" y="474"/>
              <a:ext cx="17" cy="1"/>
            </a:xfrm>
            <a:prstGeom prst="line">
              <a:avLst/>
            </a:prstGeom>
            <a:noFill/>
            <a:ln w="0">
              <a:solidFill>
                <a:srgbClr val="000000"/>
              </a:solidFill>
              <a:round/>
              <a:headEnd/>
              <a:tailEnd/>
            </a:ln>
          </p:spPr>
          <p:txBody>
            <a:bodyPr/>
            <a:lstStyle/>
            <a:p>
              <a:endParaRPr lang="en-US"/>
            </a:p>
          </p:txBody>
        </p:sp>
        <p:sp>
          <p:nvSpPr>
            <p:cNvPr id="31828" name="Line 28"/>
            <p:cNvSpPr>
              <a:spLocks noChangeShapeType="1"/>
            </p:cNvSpPr>
            <p:nvPr/>
          </p:nvSpPr>
          <p:spPr bwMode="auto">
            <a:xfrm>
              <a:off x="3282" y="409"/>
              <a:ext cx="17" cy="1"/>
            </a:xfrm>
            <a:prstGeom prst="line">
              <a:avLst/>
            </a:prstGeom>
            <a:noFill/>
            <a:ln w="0">
              <a:solidFill>
                <a:srgbClr val="000000"/>
              </a:solidFill>
              <a:round/>
              <a:headEnd/>
              <a:tailEnd/>
            </a:ln>
          </p:spPr>
          <p:txBody>
            <a:bodyPr/>
            <a:lstStyle/>
            <a:p>
              <a:endParaRPr lang="en-US"/>
            </a:p>
          </p:txBody>
        </p:sp>
        <p:sp>
          <p:nvSpPr>
            <p:cNvPr id="31829" name="Line 29"/>
            <p:cNvSpPr>
              <a:spLocks noChangeShapeType="1"/>
            </p:cNvSpPr>
            <p:nvPr/>
          </p:nvSpPr>
          <p:spPr bwMode="auto">
            <a:xfrm>
              <a:off x="3282" y="350"/>
              <a:ext cx="17" cy="1"/>
            </a:xfrm>
            <a:prstGeom prst="line">
              <a:avLst/>
            </a:prstGeom>
            <a:noFill/>
            <a:ln w="0">
              <a:solidFill>
                <a:srgbClr val="000000"/>
              </a:solidFill>
              <a:round/>
              <a:headEnd/>
              <a:tailEnd/>
            </a:ln>
          </p:spPr>
          <p:txBody>
            <a:bodyPr/>
            <a:lstStyle/>
            <a:p>
              <a:endParaRPr lang="en-US"/>
            </a:p>
          </p:txBody>
        </p:sp>
        <p:sp>
          <p:nvSpPr>
            <p:cNvPr id="31830" name="Line 30"/>
            <p:cNvSpPr>
              <a:spLocks noChangeShapeType="1"/>
            </p:cNvSpPr>
            <p:nvPr/>
          </p:nvSpPr>
          <p:spPr bwMode="auto">
            <a:xfrm>
              <a:off x="3282" y="1571"/>
              <a:ext cx="23" cy="1"/>
            </a:xfrm>
            <a:prstGeom prst="line">
              <a:avLst/>
            </a:prstGeom>
            <a:noFill/>
            <a:ln w="0">
              <a:solidFill>
                <a:srgbClr val="000000"/>
              </a:solidFill>
              <a:round/>
              <a:headEnd/>
              <a:tailEnd/>
            </a:ln>
          </p:spPr>
          <p:txBody>
            <a:bodyPr/>
            <a:lstStyle/>
            <a:p>
              <a:endParaRPr lang="en-US"/>
            </a:p>
          </p:txBody>
        </p:sp>
        <p:sp>
          <p:nvSpPr>
            <p:cNvPr id="31831" name="Line 31"/>
            <p:cNvSpPr>
              <a:spLocks noChangeShapeType="1"/>
            </p:cNvSpPr>
            <p:nvPr/>
          </p:nvSpPr>
          <p:spPr bwMode="auto">
            <a:xfrm>
              <a:off x="3282" y="1328"/>
              <a:ext cx="23" cy="1"/>
            </a:xfrm>
            <a:prstGeom prst="line">
              <a:avLst/>
            </a:prstGeom>
            <a:noFill/>
            <a:ln w="0">
              <a:solidFill>
                <a:srgbClr val="000000"/>
              </a:solidFill>
              <a:round/>
              <a:headEnd/>
              <a:tailEnd/>
            </a:ln>
          </p:spPr>
          <p:txBody>
            <a:bodyPr/>
            <a:lstStyle/>
            <a:p>
              <a:endParaRPr lang="en-US"/>
            </a:p>
          </p:txBody>
        </p:sp>
        <p:sp>
          <p:nvSpPr>
            <p:cNvPr id="31832" name="Line 32"/>
            <p:cNvSpPr>
              <a:spLocks noChangeShapeType="1"/>
            </p:cNvSpPr>
            <p:nvPr/>
          </p:nvSpPr>
          <p:spPr bwMode="auto">
            <a:xfrm>
              <a:off x="3282" y="1085"/>
              <a:ext cx="23" cy="1"/>
            </a:xfrm>
            <a:prstGeom prst="line">
              <a:avLst/>
            </a:prstGeom>
            <a:noFill/>
            <a:ln w="0">
              <a:solidFill>
                <a:srgbClr val="000000"/>
              </a:solidFill>
              <a:round/>
              <a:headEnd/>
              <a:tailEnd/>
            </a:ln>
          </p:spPr>
          <p:txBody>
            <a:bodyPr/>
            <a:lstStyle/>
            <a:p>
              <a:endParaRPr lang="en-US"/>
            </a:p>
          </p:txBody>
        </p:sp>
        <p:sp>
          <p:nvSpPr>
            <p:cNvPr id="31833" name="Line 33"/>
            <p:cNvSpPr>
              <a:spLocks noChangeShapeType="1"/>
            </p:cNvSpPr>
            <p:nvPr/>
          </p:nvSpPr>
          <p:spPr bwMode="auto">
            <a:xfrm>
              <a:off x="3282" y="836"/>
              <a:ext cx="23" cy="1"/>
            </a:xfrm>
            <a:prstGeom prst="line">
              <a:avLst/>
            </a:prstGeom>
            <a:noFill/>
            <a:ln w="0">
              <a:solidFill>
                <a:srgbClr val="000000"/>
              </a:solidFill>
              <a:round/>
              <a:headEnd/>
              <a:tailEnd/>
            </a:ln>
          </p:spPr>
          <p:txBody>
            <a:bodyPr/>
            <a:lstStyle/>
            <a:p>
              <a:endParaRPr lang="en-US"/>
            </a:p>
          </p:txBody>
        </p:sp>
        <p:sp>
          <p:nvSpPr>
            <p:cNvPr id="31834" name="Line 34"/>
            <p:cNvSpPr>
              <a:spLocks noChangeShapeType="1"/>
            </p:cNvSpPr>
            <p:nvPr/>
          </p:nvSpPr>
          <p:spPr bwMode="auto">
            <a:xfrm>
              <a:off x="3282" y="593"/>
              <a:ext cx="23" cy="1"/>
            </a:xfrm>
            <a:prstGeom prst="line">
              <a:avLst/>
            </a:prstGeom>
            <a:noFill/>
            <a:ln w="0">
              <a:solidFill>
                <a:srgbClr val="000000"/>
              </a:solidFill>
              <a:round/>
              <a:headEnd/>
              <a:tailEnd/>
            </a:ln>
          </p:spPr>
          <p:txBody>
            <a:bodyPr/>
            <a:lstStyle/>
            <a:p>
              <a:endParaRPr lang="en-US"/>
            </a:p>
          </p:txBody>
        </p:sp>
        <p:sp>
          <p:nvSpPr>
            <p:cNvPr id="31835" name="Line 35"/>
            <p:cNvSpPr>
              <a:spLocks noChangeShapeType="1"/>
            </p:cNvSpPr>
            <p:nvPr/>
          </p:nvSpPr>
          <p:spPr bwMode="auto">
            <a:xfrm>
              <a:off x="3282" y="350"/>
              <a:ext cx="23" cy="1"/>
            </a:xfrm>
            <a:prstGeom prst="line">
              <a:avLst/>
            </a:prstGeom>
            <a:noFill/>
            <a:ln w="0">
              <a:solidFill>
                <a:srgbClr val="000000"/>
              </a:solidFill>
              <a:round/>
              <a:headEnd/>
              <a:tailEnd/>
            </a:ln>
          </p:spPr>
          <p:txBody>
            <a:bodyPr/>
            <a:lstStyle/>
            <a:p>
              <a:endParaRPr lang="en-US"/>
            </a:p>
          </p:txBody>
        </p:sp>
        <p:sp>
          <p:nvSpPr>
            <p:cNvPr id="31836" name="Line 36"/>
            <p:cNvSpPr>
              <a:spLocks noChangeShapeType="1"/>
            </p:cNvSpPr>
            <p:nvPr/>
          </p:nvSpPr>
          <p:spPr bwMode="auto">
            <a:xfrm>
              <a:off x="3282" y="1571"/>
              <a:ext cx="2247" cy="1"/>
            </a:xfrm>
            <a:prstGeom prst="line">
              <a:avLst/>
            </a:prstGeom>
            <a:noFill/>
            <a:ln w="0">
              <a:solidFill>
                <a:srgbClr val="000000"/>
              </a:solidFill>
              <a:round/>
              <a:headEnd/>
              <a:tailEnd/>
            </a:ln>
          </p:spPr>
          <p:txBody>
            <a:bodyPr/>
            <a:lstStyle/>
            <a:p>
              <a:endParaRPr lang="en-US"/>
            </a:p>
          </p:txBody>
        </p:sp>
        <p:sp>
          <p:nvSpPr>
            <p:cNvPr id="31837" name="Line 37"/>
            <p:cNvSpPr>
              <a:spLocks noChangeShapeType="1"/>
            </p:cNvSpPr>
            <p:nvPr/>
          </p:nvSpPr>
          <p:spPr bwMode="auto">
            <a:xfrm flipV="1">
              <a:off x="3282" y="1553"/>
              <a:ext cx="1" cy="18"/>
            </a:xfrm>
            <a:prstGeom prst="line">
              <a:avLst/>
            </a:prstGeom>
            <a:noFill/>
            <a:ln w="0">
              <a:solidFill>
                <a:srgbClr val="000000"/>
              </a:solidFill>
              <a:round/>
              <a:headEnd/>
              <a:tailEnd/>
            </a:ln>
          </p:spPr>
          <p:txBody>
            <a:bodyPr/>
            <a:lstStyle/>
            <a:p>
              <a:endParaRPr lang="en-US"/>
            </a:p>
          </p:txBody>
        </p:sp>
        <p:sp>
          <p:nvSpPr>
            <p:cNvPr id="31838" name="Line 38"/>
            <p:cNvSpPr>
              <a:spLocks noChangeShapeType="1"/>
            </p:cNvSpPr>
            <p:nvPr/>
          </p:nvSpPr>
          <p:spPr bwMode="auto">
            <a:xfrm flipV="1">
              <a:off x="3424" y="1553"/>
              <a:ext cx="1" cy="18"/>
            </a:xfrm>
            <a:prstGeom prst="line">
              <a:avLst/>
            </a:prstGeom>
            <a:noFill/>
            <a:ln w="0">
              <a:solidFill>
                <a:srgbClr val="000000"/>
              </a:solidFill>
              <a:round/>
              <a:headEnd/>
              <a:tailEnd/>
            </a:ln>
          </p:spPr>
          <p:txBody>
            <a:bodyPr/>
            <a:lstStyle/>
            <a:p>
              <a:endParaRPr lang="en-US"/>
            </a:p>
          </p:txBody>
        </p:sp>
        <p:sp>
          <p:nvSpPr>
            <p:cNvPr id="31839" name="Line 39"/>
            <p:cNvSpPr>
              <a:spLocks noChangeShapeType="1"/>
            </p:cNvSpPr>
            <p:nvPr/>
          </p:nvSpPr>
          <p:spPr bwMode="auto">
            <a:xfrm flipV="1">
              <a:off x="3560" y="1553"/>
              <a:ext cx="1" cy="18"/>
            </a:xfrm>
            <a:prstGeom prst="line">
              <a:avLst/>
            </a:prstGeom>
            <a:noFill/>
            <a:ln w="0">
              <a:solidFill>
                <a:srgbClr val="000000"/>
              </a:solidFill>
              <a:round/>
              <a:headEnd/>
              <a:tailEnd/>
            </a:ln>
          </p:spPr>
          <p:txBody>
            <a:bodyPr/>
            <a:lstStyle/>
            <a:p>
              <a:endParaRPr lang="en-US"/>
            </a:p>
          </p:txBody>
        </p:sp>
        <p:sp>
          <p:nvSpPr>
            <p:cNvPr id="31840" name="Line 40"/>
            <p:cNvSpPr>
              <a:spLocks noChangeShapeType="1"/>
            </p:cNvSpPr>
            <p:nvPr/>
          </p:nvSpPr>
          <p:spPr bwMode="auto">
            <a:xfrm flipV="1">
              <a:off x="3702" y="1553"/>
              <a:ext cx="1" cy="18"/>
            </a:xfrm>
            <a:prstGeom prst="line">
              <a:avLst/>
            </a:prstGeom>
            <a:noFill/>
            <a:ln w="0">
              <a:solidFill>
                <a:srgbClr val="000000"/>
              </a:solidFill>
              <a:round/>
              <a:headEnd/>
              <a:tailEnd/>
            </a:ln>
          </p:spPr>
          <p:txBody>
            <a:bodyPr/>
            <a:lstStyle/>
            <a:p>
              <a:endParaRPr lang="en-US"/>
            </a:p>
          </p:txBody>
        </p:sp>
        <p:sp>
          <p:nvSpPr>
            <p:cNvPr id="31841" name="Line 41"/>
            <p:cNvSpPr>
              <a:spLocks noChangeShapeType="1"/>
            </p:cNvSpPr>
            <p:nvPr/>
          </p:nvSpPr>
          <p:spPr bwMode="auto">
            <a:xfrm flipV="1">
              <a:off x="3845" y="1553"/>
              <a:ext cx="1" cy="18"/>
            </a:xfrm>
            <a:prstGeom prst="line">
              <a:avLst/>
            </a:prstGeom>
            <a:noFill/>
            <a:ln w="0">
              <a:solidFill>
                <a:srgbClr val="000000"/>
              </a:solidFill>
              <a:round/>
              <a:headEnd/>
              <a:tailEnd/>
            </a:ln>
          </p:spPr>
          <p:txBody>
            <a:bodyPr/>
            <a:lstStyle/>
            <a:p>
              <a:endParaRPr lang="en-US"/>
            </a:p>
          </p:txBody>
        </p:sp>
        <p:sp>
          <p:nvSpPr>
            <p:cNvPr id="31842" name="Line 42"/>
            <p:cNvSpPr>
              <a:spLocks noChangeShapeType="1"/>
            </p:cNvSpPr>
            <p:nvPr/>
          </p:nvSpPr>
          <p:spPr bwMode="auto">
            <a:xfrm flipV="1">
              <a:off x="3981" y="1553"/>
              <a:ext cx="1" cy="18"/>
            </a:xfrm>
            <a:prstGeom prst="line">
              <a:avLst/>
            </a:prstGeom>
            <a:noFill/>
            <a:ln w="0">
              <a:solidFill>
                <a:srgbClr val="000000"/>
              </a:solidFill>
              <a:round/>
              <a:headEnd/>
              <a:tailEnd/>
            </a:ln>
          </p:spPr>
          <p:txBody>
            <a:bodyPr/>
            <a:lstStyle/>
            <a:p>
              <a:endParaRPr lang="en-US"/>
            </a:p>
          </p:txBody>
        </p:sp>
        <p:sp>
          <p:nvSpPr>
            <p:cNvPr id="31843" name="Line 43"/>
            <p:cNvSpPr>
              <a:spLocks noChangeShapeType="1"/>
            </p:cNvSpPr>
            <p:nvPr/>
          </p:nvSpPr>
          <p:spPr bwMode="auto">
            <a:xfrm flipV="1">
              <a:off x="4123" y="1553"/>
              <a:ext cx="1" cy="18"/>
            </a:xfrm>
            <a:prstGeom prst="line">
              <a:avLst/>
            </a:prstGeom>
            <a:noFill/>
            <a:ln w="0">
              <a:solidFill>
                <a:srgbClr val="000000"/>
              </a:solidFill>
              <a:round/>
              <a:headEnd/>
              <a:tailEnd/>
            </a:ln>
          </p:spPr>
          <p:txBody>
            <a:bodyPr/>
            <a:lstStyle/>
            <a:p>
              <a:endParaRPr lang="en-US"/>
            </a:p>
          </p:txBody>
        </p:sp>
        <p:sp>
          <p:nvSpPr>
            <p:cNvPr id="31844" name="Line 44"/>
            <p:cNvSpPr>
              <a:spLocks noChangeShapeType="1"/>
            </p:cNvSpPr>
            <p:nvPr/>
          </p:nvSpPr>
          <p:spPr bwMode="auto">
            <a:xfrm flipV="1">
              <a:off x="4266" y="1553"/>
              <a:ext cx="1" cy="18"/>
            </a:xfrm>
            <a:prstGeom prst="line">
              <a:avLst/>
            </a:prstGeom>
            <a:noFill/>
            <a:ln w="0">
              <a:solidFill>
                <a:srgbClr val="000000"/>
              </a:solidFill>
              <a:round/>
              <a:headEnd/>
              <a:tailEnd/>
            </a:ln>
          </p:spPr>
          <p:txBody>
            <a:bodyPr/>
            <a:lstStyle/>
            <a:p>
              <a:endParaRPr lang="en-US"/>
            </a:p>
          </p:txBody>
        </p:sp>
        <p:sp>
          <p:nvSpPr>
            <p:cNvPr id="31845" name="Line 45"/>
            <p:cNvSpPr>
              <a:spLocks noChangeShapeType="1"/>
            </p:cNvSpPr>
            <p:nvPr/>
          </p:nvSpPr>
          <p:spPr bwMode="auto">
            <a:xfrm flipV="1">
              <a:off x="4408" y="1553"/>
              <a:ext cx="1" cy="18"/>
            </a:xfrm>
            <a:prstGeom prst="line">
              <a:avLst/>
            </a:prstGeom>
            <a:noFill/>
            <a:ln w="0">
              <a:solidFill>
                <a:srgbClr val="000000"/>
              </a:solidFill>
              <a:round/>
              <a:headEnd/>
              <a:tailEnd/>
            </a:ln>
          </p:spPr>
          <p:txBody>
            <a:bodyPr/>
            <a:lstStyle/>
            <a:p>
              <a:endParaRPr lang="en-US"/>
            </a:p>
          </p:txBody>
        </p:sp>
        <p:sp>
          <p:nvSpPr>
            <p:cNvPr id="31846" name="Line 46"/>
            <p:cNvSpPr>
              <a:spLocks noChangeShapeType="1"/>
            </p:cNvSpPr>
            <p:nvPr/>
          </p:nvSpPr>
          <p:spPr bwMode="auto">
            <a:xfrm flipV="1">
              <a:off x="4544" y="1553"/>
              <a:ext cx="1" cy="18"/>
            </a:xfrm>
            <a:prstGeom prst="line">
              <a:avLst/>
            </a:prstGeom>
            <a:noFill/>
            <a:ln w="0">
              <a:solidFill>
                <a:srgbClr val="000000"/>
              </a:solidFill>
              <a:round/>
              <a:headEnd/>
              <a:tailEnd/>
            </a:ln>
          </p:spPr>
          <p:txBody>
            <a:bodyPr/>
            <a:lstStyle/>
            <a:p>
              <a:endParaRPr lang="en-US"/>
            </a:p>
          </p:txBody>
        </p:sp>
        <p:sp>
          <p:nvSpPr>
            <p:cNvPr id="31847" name="Line 47"/>
            <p:cNvSpPr>
              <a:spLocks noChangeShapeType="1"/>
            </p:cNvSpPr>
            <p:nvPr/>
          </p:nvSpPr>
          <p:spPr bwMode="auto">
            <a:xfrm flipV="1">
              <a:off x="4687" y="1553"/>
              <a:ext cx="1" cy="18"/>
            </a:xfrm>
            <a:prstGeom prst="line">
              <a:avLst/>
            </a:prstGeom>
            <a:noFill/>
            <a:ln w="0">
              <a:solidFill>
                <a:srgbClr val="000000"/>
              </a:solidFill>
              <a:round/>
              <a:headEnd/>
              <a:tailEnd/>
            </a:ln>
          </p:spPr>
          <p:txBody>
            <a:bodyPr/>
            <a:lstStyle/>
            <a:p>
              <a:endParaRPr lang="en-US"/>
            </a:p>
          </p:txBody>
        </p:sp>
        <p:sp>
          <p:nvSpPr>
            <p:cNvPr id="31848" name="Line 48"/>
            <p:cNvSpPr>
              <a:spLocks noChangeShapeType="1"/>
            </p:cNvSpPr>
            <p:nvPr/>
          </p:nvSpPr>
          <p:spPr bwMode="auto">
            <a:xfrm flipV="1">
              <a:off x="4829" y="1553"/>
              <a:ext cx="1" cy="18"/>
            </a:xfrm>
            <a:prstGeom prst="line">
              <a:avLst/>
            </a:prstGeom>
            <a:noFill/>
            <a:ln w="0">
              <a:solidFill>
                <a:srgbClr val="000000"/>
              </a:solidFill>
              <a:round/>
              <a:headEnd/>
              <a:tailEnd/>
            </a:ln>
          </p:spPr>
          <p:txBody>
            <a:bodyPr/>
            <a:lstStyle/>
            <a:p>
              <a:endParaRPr lang="en-US"/>
            </a:p>
          </p:txBody>
        </p:sp>
        <p:sp>
          <p:nvSpPr>
            <p:cNvPr id="31849" name="Line 49"/>
            <p:cNvSpPr>
              <a:spLocks noChangeShapeType="1"/>
            </p:cNvSpPr>
            <p:nvPr/>
          </p:nvSpPr>
          <p:spPr bwMode="auto">
            <a:xfrm flipV="1">
              <a:off x="4965" y="1553"/>
              <a:ext cx="1" cy="18"/>
            </a:xfrm>
            <a:prstGeom prst="line">
              <a:avLst/>
            </a:prstGeom>
            <a:noFill/>
            <a:ln w="0">
              <a:solidFill>
                <a:srgbClr val="000000"/>
              </a:solidFill>
              <a:round/>
              <a:headEnd/>
              <a:tailEnd/>
            </a:ln>
          </p:spPr>
          <p:txBody>
            <a:bodyPr/>
            <a:lstStyle/>
            <a:p>
              <a:endParaRPr lang="en-US"/>
            </a:p>
          </p:txBody>
        </p:sp>
        <p:sp>
          <p:nvSpPr>
            <p:cNvPr id="31850" name="Line 50"/>
            <p:cNvSpPr>
              <a:spLocks noChangeShapeType="1"/>
            </p:cNvSpPr>
            <p:nvPr/>
          </p:nvSpPr>
          <p:spPr bwMode="auto">
            <a:xfrm flipV="1">
              <a:off x="5108" y="1553"/>
              <a:ext cx="1" cy="18"/>
            </a:xfrm>
            <a:prstGeom prst="line">
              <a:avLst/>
            </a:prstGeom>
            <a:noFill/>
            <a:ln w="0">
              <a:solidFill>
                <a:srgbClr val="000000"/>
              </a:solidFill>
              <a:round/>
              <a:headEnd/>
              <a:tailEnd/>
            </a:ln>
          </p:spPr>
          <p:txBody>
            <a:bodyPr/>
            <a:lstStyle/>
            <a:p>
              <a:endParaRPr lang="en-US"/>
            </a:p>
          </p:txBody>
        </p:sp>
        <p:sp>
          <p:nvSpPr>
            <p:cNvPr id="31851" name="Line 51"/>
            <p:cNvSpPr>
              <a:spLocks noChangeShapeType="1"/>
            </p:cNvSpPr>
            <p:nvPr/>
          </p:nvSpPr>
          <p:spPr bwMode="auto">
            <a:xfrm flipV="1">
              <a:off x="5250" y="1553"/>
              <a:ext cx="1" cy="18"/>
            </a:xfrm>
            <a:prstGeom prst="line">
              <a:avLst/>
            </a:prstGeom>
            <a:noFill/>
            <a:ln w="0">
              <a:solidFill>
                <a:srgbClr val="000000"/>
              </a:solidFill>
              <a:round/>
              <a:headEnd/>
              <a:tailEnd/>
            </a:ln>
          </p:spPr>
          <p:txBody>
            <a:bodyPr/>
            <a:lstStyle/>
            <a:p>
              <a:endParaRPr lang="en-US"/>
            </a:p>
          </p:txBody>
        </p:sp>
        <p:sp>
          <p:nvSpPr>
            <p:cNvPr id="31852" name="Line 52"/>
            <p:cNvSpPr>
              <a:spLocks noChangeShapeType="1"/>
            </p:cNvSpPr>
            <p:nvPr/>
          </p:nvSpPr>
          <p:spPr bwMode="auto">
            <a:xfrm flipV="1">
              <a:off x="5386" y="1553"/>
              <a:ext cx="1" cy="18"/>
            </a:xfrm>
            <a:prstGeom prst="line">
              <a:avLst/>
            </a:prstGeom>
            <a:noFill/>
            <a:ln w="0">
              <a:solidFill>
                <a:srgbClr val="000000"/>
              </a:solidFill>
              <a:round/>
              <a:headEnd/>
              <a:tailEnd/>
            </a:ln>
          </p:spPr>
          <p:txBody>
            <a:bodyPr/>
            <a:lstStyle/>
            <a:p>
              <a:endParaRPr lang="en-US"/>
            </a:p>
          </p:txBody>
        </p:sp>
        <p:sp>
          <p:nvSpPr>
            <p:cNvPr id="31853" name="Line 53"/>
            <p:cNvSpPr>
              <a:spLocks noChangeShapeType="1"/>
            </p:cNvSpPr>
            <p:nvPr/>
          </p:nvSpPr>
          <p:spPr bwMode="auto">
            <a:xfrm flipV="1">
              <a:off x="5529" y="1553"/>
              <a:ext cx="1" cy="18"/>
            </a:xfrm>
            <a:prstGeom prst="line">
              <a:avLst/>
            </a:prstGeom>
            <a:noFill/>
            <a:ln w="0">
              <a:solidFill>
                <a:srgbClr val="000000"/>
              </a:solidFill>
              <a:round/>
              <a:headEnd/>
              <a:tailEnd/>
            </a:ln>
          </p:spPr>
          <p:txBody>
            <a:bodyPr/>
            <a:lstStyle/>
            <a:p>
              <a:endParaRPr lang="en-US"/>
            </a:p>
          </p:txBody>
        </p:sp>
        <p:sp>
          <p:nvSpPr>
            <p:cNvPr id="31854" name="Line 54"/>
            <p:cNvSpPr>
              <a:spLocks noChangeShapeType="1"/>
            </p:cNvSpPr>
            <p:nvPr/>
          </p:nvSpPr>
          <p:spPr bwMode="auto">
            <a:xfrm flipV="1">
              <a:off x="3282" y="1548"/>
              <a:ext cx="1" cy="23"/>
            </a:xfrm>
            <a:prstGeom prst="line">
              <a:avLst/>
            </a:prstGeom>
            <a:noFill/>
            <a:ln w="0">
              <a:solidFill>
                <a:srgbClr val="000000"/>
              </a:solidFill>
              <a:round/>
              <a:headEnd/>
              <a:tailEnd/>
            </a:ln>
          </p:spPr>
          <p:txBody>
            <a:bodyPr/>
            <a:lstStyle/>
            <a:p>
              <a:endParaRPr lang="en-US"/>
            </a:p>
          </p:txBody>
        </p:sp>
        <p:sp>
          <p:nvSpPr>
            <p:cNvPr id="31855" name="Line 55"/>
            <p:cNvSpPr>
              <a:spLocks noChangeShapeType="1"/>
            </p:cNvSpPr>
            <p:nvPr/>
          </p:nvSpPr>
          <p:spPr bwMode="auto">
            <a:xfrm flipV="1">
              <a:off x="3560" y="1548"/>
              <a:ext cx="1" cy="23"/>
            </a:xfrm>
            <a:prstGeom prst="line">
              <a:avLst/>
            </a:prstGeom>
            <a:noFill/>
            <a:ln w="0">
              <a:solidFill>
                <a:srgbClr val="000000"/>
              </a:solidFill>
              <a:round/>
              <a:headEnd/>
              <a:tailEnd/>
            </a:ln>
          </p:spPr>
          <p:txBody>
            <a:bodyPr/>
            <a:lstStyle/>
            <a:p>
              <a:endParaRPr lang="en-US"/>
            </a:p>
          </p:txBody>
        </p:sp>
        <p:sp>
          <p:nvSpPr>
            <p:cNvPr id="31856" name="Line 56"/>
            <p:cNvSpPr>
              <a:spLocks noChangeShapeType="1"/>
            </p:cNvSpPr>
            <p:nvPr/>
          </p:nvSpPr>
          <p:spPr bwMode="auto">
            <a:xfrm flipV="1">
              <a:off x="3845" y="1548"/>
              <a:ext cx="1" cy="23"/>
            </a:xfrm>
            <a:prstGeom prst="line">
              <a:avLst/>
            </a:prstGeom>
            <a:noFill/>
            <a:ln w="0">
              <a:solidFill>
                <a:srgbClr val="000000"/>
              </a:solidFill>
              <a:round/>
              <a:headEnd/>
              <a:tailEnd/>
            </a:ln>
          </p:spPr>
          <p:txBody>
            <a:bodyPr/>
            <a:lstStyle/>
            <a:p>
              <a:endParaRPr lang="en-US"/>
            </a:p>
          </p:txBody>
        </p:sp>
        <p:sp>
          <p:nvSpPr>
            <p:cNvPr id="31857" name="Line 57"/>
            <p:cNvSpPr>
              <a:spLocks noChangeShapeType="1"/>
            </p:cNvSpPr>
            <p:nvPr/>
          </p:nvSpPr>
          <p:spPr bwMode="auto">
            <a:xfrm flipV="1">
              <a:off x="4123" y="1548"/>
              <a:ext cx="1" cy="23"/>
            </a:xfrm>
            <a:prstGeom prst="line">
              <a:avLst/>
            </a:prstGeom>
            <a:noFill/>
            <a:ln w="0">
              <a:solidFill>
                <a:srgbClr val="000000"/>
              </a:solidFill>
              <a:round/>
              <a:headEnd/>
              <a:tailEnd/>
            </a:ln>
          </p:spPr>
          <p:txBody>
            <a:bodyPr/>
            <a:lstStyle/>
            <a:p>
              <a:endParaRPr lang="en-US"/>
            </a:p>
          </p:txBody>
        </p:sp>
        <p:sp>
          <p:nvSpPr>
            <p:cNvPr id="31858" name="Line 58"/>
            <p:cNvSpPr>
              <a:spLocks noChangeShapeType="1"/>
            </p:cNvSpPr>
            <p:nvPr/>
          </p:nvSpPr>
          <p:spPr bwMode="auto">
            <a:xfrm flipV="1">
              <a:off x="4408" y="1548"/>
              <a:ext cx="1" cy="23"/>
            </a:xfrm>
            <a:prstGeom prst="line">
              <a:avLst/>
            </a:prstGeom>
            <a:noFill/>
            <a:ln w="0">
              <a:solidFill>
                <a:srgbClr val="000000"/>
              </a:solidFill>
              <a:round/>
              <a:headEnd/>
              <a:tailEnd/>
            </a:ln>
          </p:spPr>
          <p:txBody>
            <a:bodyPr/>
            <a:lstStyle/>
            <a:p>
              <a:endParaRPr lang="en-US"/>
            </a:p>
          </p:txBody>
        </p:sp>
        <p:sp>
          <p:nvSpPr>
            <p:cNvPr id="31859" name="Line 59"/>
            <p:cNvSpPr>
              <a:spLocks noChangeShapeType="1"/>
            </p:cNvSpPr>
            <p:nvPr/>
          </p:nvSpPr>
          <p:spPr bwMode="auto">
            <a:xfrm flipV="1">
              <a:off x="4687" y="1548"/>
              <a:ext cx="1" cy="23"/>
            </a:xfrm>
            <a:prstGeom prst="line">
              <a:avLst/>
            </a:prstGeom>
            <a:noFill/>
            <a:ln w="0">
              <a:solidFill>
                <a:srgbClr val="000000"/>
              </a:solidFill>
              <a:round/>
              <a:headEnd/>
              <a:tailEnd/>
            </a:ln>
          </p:spPr>
          <p:txBody>
            <a:bodyPr/>
            <a:lstStyle/>
            <a:p>
              <a:endParaRPr lang="en-US"/>
            </a:p>
          </p:txBody>
        </p:sp>
        <p:sp>
          <p:nvSpPr>
            <p:cNvPr id="31860" name="Line 60"/>
            <p:cNvSpPr>
              <a:spLocks noChangeShapeType="1"/>
            </p:cNvSpPr>
            <p:nvPr/>
          </p:nvSpPr>
          <p:spPr bwMode="auto">
            <a:xfrm flipV="1">
              <a:off x="4965" y="1548"/>
              <a:ext cx="1" cy="23"/>
            </a:xfrm>
            <a:prstGeom prst="line">
              <a:avLst/>
            </a:prstGeom>
            <a:noFill/>
            <a:ln w="0">
              <a:solidFill>
                <a:srgbClr val="000000"/>
              </a:solidFill>
              <a:round/>
              <a:headEnd/>
              <a:tailEnd/>
            </a:ln>
          </p:spPr>
          <p:txBody>
            <a:bodyPr/>
            <a:lstStyle/>
            <a:p>
              <a:endParaRPr lang="en-US"/>
            </a:p>
          </p:txBody>
        </p:sp>
        <p:sp>
          <p:nvSpPr>
            <p:cNvPr id="31861" name="Line 61"/>
            <p:cNvSpPr>
              <a:spLocks noChangeShapeType="1"/>
            </p:cNvSpPr>
            <p:nvPr/>
          </p:nvSpPr>
          <p:spPr bwMode="auto">
            <a:xfrm flipV="1">
              <a:off x="5250" y="1548"/>
              <a:ext cx="1" cy="23"/>
            </a:xfrm>
            <a:prstGeom prst="line">
              <a:avLst/>
            </a:prstGeom>
            <a:noFill/>
            <a:ln w="0">
              <a:solidFill>
                <a:srgbClr val="000000"/>
              </a:solidFill>
              <a:round/>
              <a:headEnd/>
              <a:tailEnd/>
            </a:ln>
          </p:spPr>
          <p:txBody>
            <a:bodyPr/>
            <a:lstStyle/>
            <a:p>
              <a:endParaRPr lang="en-US"/>
            </a:p>
          </p:txBody>
        </p:sp>
        <p:sp>
          <p:nvSpPr>
            <p:cNvPr id="31862" name="Line 62"/>
            <p:cNvSpPr>
              <a:spLocks noChangeShapeType="1"/>
            </p:cNvSpPr>
            <p:nvPr/>
          </p:nvSpPr>
          <p:spPr bwMode="auto">
            <a:xfrm flipV="1">
              <a:off x="5529" y="1548"/>
              <a:ext cx="1" cy="23"/>
            </a:xfrm>
            <a:prstGeom prst="line">
              <a:avLst/>
            </a:prstGeom>
            <a:noFill/>
            <a:ln w="0">
              <a:solidFill>
                <a:srgbClr val="000000"/>
              </a:solidFill>
              <a:round/>
              <a:headEnd/>
              <a:tailEnd/>
            </a:ln>
          </p:spPr>
          <p:txBody>
            <a:bodyPr/>
            <a:lstStyle/>
            <a:p>
              <a:endParaRPr lang="en-US"/>
            </a:p>
          </p:txBody>
        </p:sp>
        <p:sp>
          <p:nvSpPr>
            <p:cNvPr id="31863" name="Line 63"/>
            <p:cNvSpPr>
              <a:spLocks noChangeShapeType="1"/>
            </p:cNvSpPr>
            <p:nvPr/>
          </p:nvSpPr>
          <p:spPr bwMode="auto">
            <a:xfrm flipV="1">
              <a:off x="3282" y="729"/>
              <a:ext cx="1932" cy="842"/>
            </a:xfrm>
            <a:prstGeom prst="line">
              <a:avLst/>
            </a:prstGeom>
            <a:noFill/>
            <a:ln w="9525">
              <a:solidFill>
                <a:srgbClr val="000000"/>
              </a:solidFill>
              <a:round/>
              <a:headEnd/>
              <a:tailEnd/>
            </a:ln>
          </p:spPr>
          <p:txBody>
            <a:bodyPr/>
            <a:lstStyle/>
            <a:p>
              <a:endParaRPr lang="en-US"/>
            </a:p>
          </p:txBody>
        </p:sp>
        <p:sp>
          <p:nvSpPr>
            <p:cNvPr id="31864" name="Line 64"/>
            <p:cNvSpPr>
              <a:spLocks noChangeShapeType="1"/>
            </p:cNvSpPr>
            <p:nvPr/>
          </p:nvSpPr>
          <p:spPr bwMode="auto">
            <a:xfrm flipV="1">
              <a:off x="3282" y="1364"/>
              <a:ext cx="142" cy="207"/>
            </a:xfrm>
            <a:prstGeom prst="line">
              <a:avLst/>
            </a:prstGeom>
            <a:noFill/>
            <a:ln w="19050">
              <a:solidFill>
                <a:srgbClr val="000000"/>
              </a:solidFill>
              <a:round/>
              <a:headEnd/>
              <a:tailEnd/>
            </a:ln>
          </p:spPr>
          <p:txBody>
            <a:bodyPr/>
            <a:lstStyle/>
            <a:p>
              <a:endParaRPr lang="en-US"/>
            </a:p>
          </p:txBody>
        </p:sp>
        <p:sp>
          <p:nvSpPr>
            <p:cNvPr id="31865" name="Line 65"/>
            <p:cNvSpPr>
              <a:spLocks noChangeShapeType="1"/>
            </p:cNvSpPr>
            <p:nvPr/>
          </p:nvSpPr>
          <p:spPr bwMode="auto">
            <a:xfrm flipV="1">
              <a:off x="3424" y="1204"/>
              <a:ext cx="136" cy="160"/>
            </a:xfrm>
            <a:prstGeom prst="line">
              <a:avLst/>
            </a:prstGeom>
            <a:noFill/>
            <a:ln w="19050">
              <a:solidFill>
                <a:srgbClr val="000000"/>
              </a:solidFill>
              <a:round/>
              <a:headEnd/>
              <a:tailEnd/>
            </a:ln>
          </p:spPr>
          <p:txBody>
            <a:bodyPr/>
            <a:lstStyle/>
            <a:p>
              <a:endParaRPr lang="en-US"/>
            </a:p>
          </p:txBody>
        </p:sp>
        <p:sp>
          <p:nvSpPr>
            <p:cNvPr id="31866" name="Line 66"/>
            <p:cNvSpPr>
              <a:spLocks noChangeShapeType="1"/>
            </p:cNvSpPr>
            <p:nvPr/>
          </p:nvSpPr>
          <p:spPr bwMode="auto">
            <a:xfrm flipV="1">
              <a:off x="3560" y="1085"/>
              <a:ext cx="142" cy="119"/>
            </a:xfrm>
            <a:prstGeom prst="line">
              <a:avLst/>
            </a:prstGeom>
            <a:noFill/>
            <a:ln w="19050">
              <a:solidFill>
                <a:srgbClr val="000000"/>
              </a:solidFill>
              <a:round/>
              <a:headEnd/>
              <a:tailEnd/>
            </a:ln>
          </p:spPr>
          <p:txBody>
            <a:bodyPr/>
            <a:lstStyle/>
            <a:p>
              <a:endParaRPr lang="en-US"/>
            </a:p>
          </p:txBody>
        </p:sp>
        <p:sp>
          <p:nvSpPr>
            <p:cNvPr id="31867" name="Line 67"/>
            <p:cNvSpPr>
              <a:spLocks noChangeShapeType="1"/>
            </p:cNvSpPr>
            <p:nvPr/>
          </p:nvSpPr>
          <p:spPr bwMode="auto">
            <a:xfrm flipV="1">
              <a:off x="3702" y="1002"/>
              <a:ext cx="143" cy="83"/>
            </a:xfrm>
            <a:prstGeom prst="line">
              <a:avLst/>
            </a:prstGeom>
            <a:noFill/>
            <a:ln w="19050">
              <a:solidFill>
                <a:srgbClr val="000000"/>
              </a:solidFill>
              <a:round/>
              <a:headEnd/>
              <a:tailEnd/>
            </a:ln>
          </p:spPr>
          <p:txBody>
            <a:bodyPr/>
            <a:lstStyle/>
            <a:p>
              <a:endParaRPr lang="en-US"/>
            </a:p>
          </p:txBody>
        </p:sp>
        <p:sp>
          <p:nvSpPr>
            <p:cNvPr id="31868" name="Line 68"/>
            <p:cNvSpPr>
              <a:spLocks noChangeShapeType="1"/>
            </p:cNvSpPr>
            <p:nvPr/>
          </p:nvSpPr>
          <p:spPr bwMode="auto">
            <a:xfrm flipV="1">
              <a:off x="3845" y="937"/>
              <a:ext cx="136" cy="65"/>
            </a:xfrm>
            <a:prstGeom prst="line">
              <a:avLst/>
            </a:prstGeom>
            <a:noFill/>
            <a:ln w="19050">
              <a:solidFill>
                <a:srgbClr val="000000"/>
              </a:solidFill>
              <a:round/>
              <a:headEnd/>
              <a:tailEnd/>
            </a:ln>
          </p:spPr>
          <p:txBody>
            <a:bodyPr/>
            <a:lstStyle/>
            <a:p>
              <a:endParaRPr lang="en-US"/>
            </a:p>
          </p:txBody>
        </p:sp>
        <p:sp>
          <p:nvSpPr>
            <p:cNvPr id="31869" name="Line 69"/>
            <p:cNvSpPr>
              <a:spLocks noChangeShapeType="1"/>
            </p:cNvSpPr>
            <p:nvPr/>
          </p:nvSpPr>
          <p:spPr bwMode="auto">
            <a:xfrm flipV="1">
              <a:off x="3981" y="901"/>
              <a:ext cx="142" cy="36"/>
            </a:xfrm>
            <a:prstGeom prst="line">
              <a:avLst/>
            </a:prstGeom>
            <a:noFill/>
            <a:ln w="19050">
              <a:solidFill>
                <a:srgbClr val="000000"/>
              </a:solidFill>
              <a:round/>
              <a:headEnd/>
              <a:tailEnd/>
            </a:ln>
          </p:spPr>
          <p:txBody>
            <a:bodyPr/>
            <a:lstStyle/>
            <a:p>
              <a:endParaRPr lang="en-US"/>
            </a:p>
          </p:txBody>
        </p:sp>
        <p:sp>
          <p:nvSpPr>
            <p:cNvPr id="31870" name="Line 70"/>
            <p:cNvSpPr>
              <a:spLocks noChangeShapeType="1"/>
            </p:cNvSpPr>
            <p:nvPr/>
          </p:nvSpPr>
          <p:spPr bwMode="auto">
            <a:xfrm flipV="1">
              <a:off x="4123" y="883"/>
              <a:ext cx="143" cy="18"/>
            </a:xfrm>
            <a:prstGeom prst="line">
              <a:avLst/>
            </a:prstGeom>
            <a:noFill/>
            <a:ln w="19050">
              <a:solidFill>
                <a:srgbClr val="000000"/>
              </a:solidFill>
              <a:round/>
              <a:headEnd/>
              <a:tailEnd/>
            </a:ln>
          </p:spPr>
          <p:txBody>
            <a:bodyPr/>
            <a:lstStyle/>
            <a:p>
              <a:endParaRPr lang="en-US"/>
            </a:p>
          </p:txBody>
        </p:sp>
        <p:sp>
          <p:nvSpPr>
            <p:cNvPr id="31871" name="Line 71"/>
            <p:cNvSpPr>
              <a:spLocks noChangeShapeType="1"/>
            </p:cNvSpPr>
            <p:nvPr/>
          </p:nvSpPr>
          <p:spPr bwMode="auto">
            <a:xfrm flipV="1">
              <a:off x="4266" y="872"/>
              <a:ext cx="142" cy="11"/>
            </a:xfrm>
            <a:prstGeom prst="line">
              <a:avLst/>
            </a:prstGeom>
            <a:noFill/>
            <a:ln w="19050">
              <a:solidFill>
                <a:srgbClr val="000000"/>
              </a:solidFill>
              <a:round/>
              <a:headEnd/>
              <a:tailEnd/>
            </a:ln>
          </p:spPr>
          <p:txBody>
            <a:bodyPr/>
            <a:lstStyle/>
            <a:p>
              <a:endParaRPr lang="en-US"/>
            </a:p>
          </p:txBody>
        </p:sp>
        <p:sp>
          <p:nvSpPr>
            <p:cNvPr id="31872" name="Line 72"/>
            <p:cNvSpPr>
              <a:spLocks noChangeShapeType="1"/>
            </p:cNvSpPr>
            <p:nvPr/>
          </p:nvSpPr>
          <p:spPr bwMode="auto">
            <a:xfrm>
              <a:off x="4408" y="872"/>
              <a:ext cx="136" cy="6"/>
            </a:xfrm>
            <a:prstGeom prst="line">
              <a:avLst/>
            </a:prstGeom>
            <a:noFill/>
            <a:ln w="19050">
              <a:solidFill>
                <a:srgbClr val="000000"/>
              </a:solidFill>
              <a:round/>
              <a:headEnd/>
              <a:tailEnd/>
            </a:ln>
          </p:spPr>
          <p:txBody>
            <a:bodyPr/>
            <a:lstStyle/>
            <a:p>
              <a:endParaRPr lang="en-US"/>
            </a:p>
          </p:txBody>
        </p:sp>
        <p:sp>
          <p:nvSpPr>
            <p:cNvPr id="31873" name="Line 73"/>
            <p:cNvSpPr>
              <a:spLocks noChangeShapeType="1"/>
            </p:cNvSpPr>
            <p:nvPr/>
          </p:nvSpPr>
          <p:spPr bwMode="auto">
            <a:xfrm>
              <a:off x="4544" y="878"/>
              <a:ext cx="143" cy="11"/>
            </a:xfrm>
            <a:prstGeom prst="line">
              <a:avLst/>
            </a:prstGeom>
            <a:noFill/>
            <a:ln w="19050">
              <a:solidFill>
                <a:srgbClr val="000000"/>
              </a:solidFill>
              <a:round/>
              <a:headEnd/>
              <a:tailEnd/>
            </a:ln>
          </p:spPr>
          <p:txBody>
            <a:bodyPr/>
            <a:lstStyle/>
            <a:p>
              <a:endParaRPr lang="en-US"/>
            </a:p>
          </p:txBody>
        </p:sp>
        <p:sp>
          <p:nvSpPr>
            <p:cNvPr id="31874" name="Line 74"/>
            <p:cNvSpPr>
              <a:spLocks noChangeShapeType="1"/>
            </p:cNvSpPr>
            <p:nvPr/>
          </p:nvSpPr>
          <p:spPr bwMode="auto">
            <a:xfrm>
              <a:off x="4687" y="889"/>
              <a:ext cx="142" cy="18"/>
            </a:xfrm>
            <a:prstGeom prst="line">
              <a:avLst/>
            </a:prstGeom>
            <a:noFill/>
            <a:ln w="19050">
              <a:solidFill>
                <a:srgbClr val="000000"/>
              </a:solidFill>
              <a:round/>
              <a:headEnd/>
              <a:tailEnd/>
            </a:ln>
          </p:spPr>
          <p:txBody>
            <a:bodyPr/>
            <a:lstStyle/>
            <a:p>
              <a:endParaRPr lang="en-US"/>
            </a:p>
          </p:txBody>
        </p:sp>
        <p:sp>
          <p:nvSpPr>
            <p:cNvPr id="31875" name="Line 75"/>
            <p:cNvSpPr>
              <a:spLocks noChangeShapeType="1"/>
            </p:cNvSpPr>
            <p:nvPr/>
          </p:nvSpPr>
          <p:spPr bwMode="auto">
            <a:xfrm>
              <a:off x="4829" y="907"/>
              <a:ext cx="136" cy="24"/>
            </a:xfrm>
            <a:prstGeom prst="line">
              <a:avLst/>
            </a:prstGeom>
            <a:noFill/>
            <a:ln w="19050">
              <a:solidFill>
                <a:srgbClr val="000000"/>
              </a:solidFill>
              <a:round/>
              <a:headEnd/>
              <a:tailEnd/>
            </a:ln>
          </p:spPr>
          <p:txBody>
            <a:bodyPr/>
            <a:lstStyle/>
            <a:p>
              <a:endParaRPr lang="en-US"/>
            </a:p>
          </p:txBody>
        </p:sp>
        <p:sp>
          <p:nvSpPr>
            <p:cNvPr id="31876" name="Line 76"/>
            <p:cNvSpPr>
              <a:spLocks noChangeShapeType="1"/>
            </p:cNvSpPr>
            <p:nvPr/>
          </p:nvSpPr>
          <p:spPr bwMode="auto">
            <a:xfrm>
              <a:off x="4965" y="931"/>
              <a:ext cx="143" cy="30"/>
            </a:xfrm>
            <a:prstGeom prst="line">
              <a:avLst/>
            </a:prstGeom>
            <a:noFill/>
            <a:ln w="19050">
              <a:solidFill>
                <a:srgbClr val="000000"/>
              </a:solidFill>
              <a:round/>
              <a:headEnd/>
              <a:tailEnd/>
            </a:ln>
          </p:spPr>
          <p:txBody>
            <a:bodyPr/>
            <a:lstStyle/>
            <a:p>
              <a:endParaRPr lang="en-US"/>
            </a:p>
          </p:txBody>
        </p:sp>
        <p:sp>
          <p:nvSpPr>
            <p:cNvPr id="31877" name="Line 77"/>
            <p:cNvSpPr>
              <a:spLocks noChangeShapeType="1"/>
            </p:cNvSpPr>
            <p:nvPr/>
          </p:nvSpPr>
          <p:spPr bwMode="auto">
            <a:xfrm>
              <a:off x="5108" y="961"/>
              <a:ext cx="142" cy="29"/>
            </a:xfrm>
            <a:prstGeom prst="line">
              <a:avLst/>
            </a:prstGeom>
            <a:noFill/>
            <a:ln w="19050">
              <a:solidFill>
                <a:srgbClr val="000000"/>
              </a:solidFill>
              <a:round/>
              <a:headEnd/>
              <a:tailEnd/>
            </a:ln>
          </p:spPr>
          <p:txBody>
            <a:bodyPr/>
            <a:lstStyle/>
            <a:p>
              <a:endParaRPr lang="en-US"/>
            </a:p>
          </p:txBody>
        </p:sp>
        <p:sp>
          <p:nvSpPr>
            <p:cNvPr id="31878" name="Oval 78"/>
            <p:cNvSpPr>
              <a:spLocks noChangeArrowheads="1"/>
            </p:cNvSpPr>
            <p:nvPr/>
          </p:nvSpPr>
          <p:spPr bwMode="auto">
            <a:xfrm>
              <a:off x="4230" y="1097"/>
              <a:ext cx="30" cy="30"/>
            </a:xfrm>
            <a:prstGeom prst="ellipse">
              <a:avLst/>
            </a:prstGeom>
            <a:solidFill>
              <a:srgbClr val="0000FF"/>
            </a:solidFill>
            <a:ln w="9525">
              <a:solidFill>
                <a:srgbClr val="0000FF"/>
              </a:solidFill>
              <a:round/>
              <a:headEnd/>
              <a:tailEnd/>
            </a:ln>
          </p:spPr>
          <p:txBody>
            <a:bodyPr/>
            <a:lstStyle/>
            <a:p>
              <a:endParaRPr lang="en-US"/>
            </a:p>
          </p:txBody>
        </p:sp>
        <p:sp>
          <p:nvSpPr>
            <p:cNvPr id="31879" name="Oval 79"/>
            <p:cNvSpPr>
              <a:spLocks noChangeArrowheads="1"/>
            </p:cNvSpPr>
            <p:nvPr/>
          </p:nvSpPr>
          <p:spPr bwMode="auto">
            <a:xfrm>
              <a:off x="4450" y="955"/>
              <a:ext cx="29" cy="29"/>
            </a:xfrm>
            <a:prstGeom prst="ellipse">
              <a:avLst/>
            </a:prstGeom>
            <a:solidFill>
              <a:srgbClr val="0000FF"/>
            </a:solidFill>
            <a:ln w="9525">
              <a:solidFill>
                <a:srgbClr val="0000FF"/>
              </a:solidFill>
              <a:round/>
              <a:headEnd/>
              <a:tailEnd/>
            </a:ln>
          </p:spPr>
          <p:txBody>
            <a:bodyPr/>
            <a:lstStyle/>
            <a:p>
              <a:endParaRPr lang="en-US"/>
            </a:p>
          </p:txBody>
        </p:sp>
        <p:sp>
          <p:nvSpPr>
            <p:cNvPr id="31880" name="Oval 80"/>
            <p:cNvSpPr>
              <a:spLocks noChangeArrowheads="1"/>
            </p:cNvSpPr>
            <p:nvPr/>
          </p:nvSpPr>
          <p:spPr bwMode="auto">
            <a:xfrm>
              <a:off x="4639" y="1026"/>
              <a:ext cx="30" cy="29"/>
            </a:xfrm>
            <a:prstGeom prst="ellipse">
              <a:avLst/>
            </a:prstGeom>
            <a:solidFill>
              <a:srgbClr val="0000FF"/>
            </a:solidFill>
            <a:ln w="9525">
              <a:solidFill>
                <a:srgbClr val="0000FF"/>
              </a:solidFill>
              <a:round/>
              <a:headEnd/>
              <a:tailEnd/>
            </a:ln>
          </p:spPr>
          <p:txBody>
            <a:bodyPr/>
            <a:lstStyle/>
            <a:p>
              <a:endParaRPr lang="en-US"/>
            </a:p>
          </p:txBody>
        </p:sp>
        <p:sp>
          <p:nvSpPr>
            <p:cNvPr id="31881" name="Oval 81"/>
            <p:cNvSpPr>
              <a:spLocks noChangeArrowheads="1"/>
            </p:cNvSpPr>
            <p:nvPr/>
          </p:nvSpPr>
          <p:spPr bwMode="auto">
            <a:xfrm>
              <a:off x="4604" y="1144"/>
              <a:ext cx="29" cy="30"/>
            </a:xfrm>
            <a:prstGeom prst="ellipse">
              <a:avLst/>
            </a:prstGeom>
            <a:solidFill>
              <a:srgbClr val="0000FF"/>
            </a:solidFill>
            <a:ln w="9525">
              <a:solidFill>
                <a:srgbClr val="0000FF"/>
              </a:solidFill>
              <a:round/>
              <a:headEnd/>
              <a:tailEnd/>
            </a:ln>
          </p:spPr>
          <p:txBody>
            <a:bodyPr/>
            <a:lstStyle/>
            <a:p>
              <a:endParaRPr lang="en-US"/>
            </a:p>
          </p:txBody>
        </p:sp>
        <p:sp>
          <p:nvSpPr>
            <p:cNvPr id="31882" name="Oval 82"/>
            <p:cNvSpPr>
              <a:spLocks noChangeArrowheads="1"/>
            </p:cNvSpPr>
            <p:nvPr/>
          </p:nvSpPr>
          <p:spPr bwMode="auto">
            <a:xfrm>
              <a:off x="3940" y="1210"/>
              <a:ext cx="29" cy="29"/>
            </a:xfrm>
            <a:prstGeom prst="ellipse">
              <a:avLst/>
            </a:prstGeom>
            <a:solidFill>
              <a:srgbClr val="0000FF"/>
            </a:solidFill>
            <a:ln w="9525">
              <a:solidFill>
                <a:srgbClr val="0000FF"/>
              </a:solidFill>
              <a:round/>
              <a:headEnd/>
              <a:tailEnd/>
            </a:ln>
          </p:spPr>
          <p:txBody>
            <a:bodyPr/>
            <a:lstStyle/>
            <a:p>
              <a:endParaRPr lang="en-US"/>
            </a:p>
          </p:txBody>
        </p:sp>
        <p:sp>
          <p:nvSpPr>
            <p:cNvPr id="31883" name="Oval 83"/>
            <p:cNvSpPr>
              <a:spLocks noChangeArrowheads="1"/>
            </p:cNvSpPr>
            <p:nvPr/>
          </p:nvSpPr>
          <p:spPr bwMode="auto">
            <a:xfrm>
              <a:off x="4325" y="1109"/>
              <a:ext cx="30" cy="29"/>
            </a:xfrm>
            <a:prstGeom prst="ellipse">
              <a:avLst/>
            </a:prstGeom>
            <a:solidFill>
              <a:srgbClr val="0000FF"/>
            </a:solidFill>
            <a:ln w="9525">
              <a:solidFill>
                <a:srgbClr val="0000FF"/>
              </a:solidFill>
              <a:round/>
              <a:headEnd/>
              <a:tailEnd/>
            </a:ln>
          </p:spPr>
          <p:txBody>
            <a:bodyPr/>
            <a:lstStyle/>
            <a:p>
              <a:endParaRPr lang="en-US"/>
            </a:p>
          </p:txBody>
        </p:sp>
        <p:sp>
          <p:nvSpPr>
            <p:cNvPr id="31884" name="Oval 84"/>
            <p:cNvSpPr>
              <a:spLocks noChangeArrowheads="1"/>
            </p:cNvSpPr>
            <p:nvPr/>
          </p:nvSpPr>
          <p:spPr bwMode="auto">
            <a:xfrm>
              <a:off x="4206" y="895"/>
              <a:ext cx="30" cy="30"/>
            </a:xfrm>
            <a:prstGeom prst="ellipse">
              <a:avLst/>
            </a:prstGeom>
            <a:solidFill>
              <a:srgbClr val="0000FF"/>
            </a:solidFill>
            <a:ln w="9525">
              <a:solidFill>
                <a:srgbClr val="0000FF"/>
              </a:solidFill>
              <a:round/>
              <a:headEnd/>
              <a:tailEnd/>
            </a:ln>
          </p:spPr>
          <p:txBody>
            <a:bodyPr/>
            <a:lstStyle/>
            <a:p>
              <a:endParaRPr lang="en-US"/>
            </a:p>
          </p:txBody>
        </p:sp>
        <p:sp>
          <p:nvSpPr>
            <p:cNvPr id="31885" name="Oval 85"/>
            <p:cNvSpPr>
              <a:spLocks noChangeArrowheads="1"/>
            </p:cNvSpPr>
            <p:nvPr/>
          </p:nvSpPr>
          <p:spPr bwMode="auto">
            <a:xfrm>
              <a:off x="4871" y="878"/>
              <a:ext cx="29" cy="29"/>
            </a:xfrm>
            <a:prstGeom prst="ellipse">
              <a:avLst/>
            </a:prstGeom>
            <a:solidFill>
              <a:srgbClr val="0000FF"/>
            </a:solidFill>
            <a:ln w="9525">
              <a:solidFill>
                <a:srgbClr val="0000FF"/>
              </a:solidFill>
              <a:round/>
              <a:headEnd/>
              <a:tailEnd/>
            </a:ln>
          </p:spPr>
          <p:txBody>
            <a:bodyPr/>
            <a:lstStyle/>
            <a:p>
              <a:endParaRPr lang="en-US"/>
            </a:p>
          </p:txBody>
        </p:sp>
        <p:sp>
          <p:nvSpPr>
            <p:cNvPr id="31886" name="Oval 86"/>
            <p:cNvSpPr>
              <a:spLocks noChangeArrowheads="1"/>
            </p:cNvSpPr>
            <p:nvPr/>
          </p:nvSpPr>
          <p:spPr bwMode="auto">
            <a:xfrm>
              <a:off x="4325" y="753"/>
              <a:ext cx="30" cy="30"/>
            </a:xfrm>
            <a:prstGeom prst="ellipse">
              <a:avLst/>
            </a:prstGeom>
            <a:solidFill>
              <a:srgbClr val="0000FF"/>
            </a:solidFill>
            <a:ln w="9525">
              <a:solidFill>
                <a:srgbClr val="0000FF"/>
              </a:solidFill>
              <a:round/>
              <a:headEnd/>
              <a:tailEnd/>
            </a:ln>
          </p:spPr>
          <p:txBody>
            <a:bodyPr/>
            <a:lstStyle/>
            <a:p>
              <a:endParaRPr lang="en-US"/>
            </a:p>
          </p:txBody>
        </p:sp>
        <p:sp>
          <p:nvSpPr>
            <p:cNvPr id="31887" name="Oval 87"/>
            <p:cNvSpPr>
              <a:spLocks noChangeArrowheads="1"/>
            </p:cNvSpPr>
            <p:nvPr/>
          </p:nvSpPr>
          <p:spPr bwMode="auto">
            <a:xfrm>
              <a:off x="3952" y="729"/>
              <a:ext cx="29" cy="30"/>
            </a:xfrm>
            <a:prstGeom prst="ellipse">
              <a:avLst/>
            </a:prstGeom>
            <a:solidFill>
              <a:srgbClr val="0000FF"/>
            </a:solidFill>
            <a:ln w="9525">
              <a:solidFill>
                <a:srgbClr val="0000FF"/>
              </a:solidFill>
              <a:round/>
              <a:headEnd/>
              <a:tailEnd/>
            </a:ln>
          </p:spPr>
          <p:txBody>
            <a:bodyPr/>
            <a:lstStyle/>
            <a:p>
              <a:endParaRPr lang="en-US"/>
            </a:p>
          </p:txBody>
        </p:sp>
        <p:sp>
          <p:nvSpPr>
            <p:cNvPr id="31888" name="Oval 88"/>
            <p:cNvSpPr>
              <a:spLocks noChangeArrowheads="1"/>
            </p:cNvSpPr>
            <p:nvPr/>
          </p:nvSpPr>
          <p:spPr bwMode="auto">
            <a:xfrm>
              <a:off x="3869" y="878"/>
              <a:ext cx="29" cy="29"/>
            </a:xfrm>
            <a:prstGeom prst="ellipse">
              <a:avLst/>
            </a:prstGeom>
            <a:solidFill>
              <a:srgbClr val="0000FF"/>
            </a:solidFill>
            <a:ln w="9525">
              <a:solidFill>
                <a:srgbClr val="0000FF"/>
              </a:solidFill>
              <a:round/>
              <a:headEnd/>
              <a:tailEnd/>
            </a:ln>
          </p:spPr>
          <p:txBody>
            <a:bodyPr/>
            <a:lstStyle/>
            <a:p>
              <a:endParaRPr lang="en-US"/>
            </a:p>
          </p:txBody>
        </p:sp>
        <p:sp>
          <p:nvSpPr>
            <p:cNvPr id="31889" name="Oval 89"/>
            <p:cNvSpPr>
              <a:spLocks noChangeArrowheads="1"/>
            </p:cNvSpPr>
            <p:nvPr/>
          </p:nvSpPr>
          <p:spPr bwMode="auto">
            <a:xfrm>
              <a:off x="4349" y="587"/>
              <a:ext cx="29" cy="30"/>
            </a:xfrm>
            <a:prstGeom prst="ellipse">
              <a:avLst/>
            </a:prstGeom>
            <a:solidFill>
              <a:srgbClr val="0000FF"/>
            </a:solidFill>
            <a:ln w="9525">
              <a:solidFill>
                <a:srgbClr val="0000FF"/>
              </a:solidFill>
              <a:round/>
              <a:headEnd/>
              <a:tailEnd/>
            </a:ln>
          </p:spPr>
          <p:txBody>
            <a:bodyPr/>
            <a:lstStyle/>
            <a:p>
              <a:endParaRPr lang="en-US"/>
            </a:p>
          </p:txBody>
        </p:sp>
        <p:sp>
          <p:nvSpPr>
            <p:cNvPr id="31890" name="Oval 90"/>
            <p:cNvSpPr>
              <a:spLocks noChangeArrowheads="1"/>
            </p:cNvSpPr>
            <p:nvPr/>
          </p:nvSpPr>
          <p:spPr bwMode="auto">
            <a:xfrm>
              <a:off x="5025" y="439"/>
              <a:ext cx="29" cy="29"/>
            </a:xfrm>
            <a:prstGeom prst="ellipse">
              <a:avLst/>
            </a:prstGeom>
            <a:solidFill>
              <a:srgbClr val="0000FF"/>
            </a:solidFill>
            <a:ln w="9525">
              <a:solidFill>
                <a:srgbClr val="0000FF"/>
              </a:solidFill>
              <a:round/>
              <a:headEnd/>
              <a:tailEnd/>
            </a:ln>
          </p:spPr>
          <p:txBody>
            <a:bodyPr/>
            <a:lstStyle/>
            <a:p>
              <a:endParaRPr lang="en-US"/>
            </a:p>
          </p:txBody>
        </p:sp>
        <p:sp>
          <p:nvSpPr>
            <p:cNvPr id="31891" name="Oval 91"/>
            <p:cNvSpPr>
              <a:spLocks noChangeArrowheads="1"/>
            </p:cNvSpPr>
            <p:nvPr/>
          </p:nvSpPr>
          <p:spPr bwMode="auto">
            <a:xfrm>
              <a:off x="4657" y="670"/>
              <a:ext cx="30" cy="30"/>
            </a:xfrm>
            <a:prstGeom prst="ellipse">
              <a:avLst/>
            </a:prstGeom>
            <a:solidFill>
              <a:srgbClr val="0000FF"/>
            </a:solidFill>
            <a:ln w="9525">
              <a:solidFill>
                <a:srgbClr val="0000FF"/>
              </a:solidFill>
              <a:round/>
              <a:headEnd/>
              <a:tailEnd/>
            </a:ln>
          </p:spPr>
          <p:txBody>
            <a:bodyPr/>
            <a:lstStyle/>
            <a:p>
              <a:endParaRPr lang="en-US"/>
            </a:p>
          </p:txBody>
        </p:sp>
        <p:sp>
          <p:nvSpPr>
            <p:cNvPr id="31892" name="Oval 92"/>
            <p:cNvSpPr>
              <a:spLocks noChangeArrowheads="1"/>
            </p:cNvSpPr>
            <p:nvPr/>
          </p:nvSpPr>
          <p:spPr bwMode="auto">
            <a:xfrm>
              <a:off x="5197" y="907"/>
              <a:ext cx="29" cy="30"/>
            </a:xfrm>
            <a:prstGeom prst="ellipse">
              <a:avLst/>
            </a:prstGeom>
            <a:solidFill>
              <a:srgbClr val="0000FF"/>
            </a:solidFill>
            <a:ln w="9525">
              <a:solidFill>
                <a:srgbClr val="0000FF"/>
              </a:solidFill>
              <a:round/>
              <a:headEnd/>
              <a:tailEnd/>
            </a:ln>
          </p:spPr>
          <p:txBody>
            <a:bodyPr/>
            <a:lstStyle/>
            <a:p>
              <a:endParaRPr lang="en-US"/>
            </a:p>
          </p:txBody>
        </p:sp>
        <p:sp>
          <p:nvSpPr>
            <p:cNvPr id="31893" name="Oval 93"/>
            <p:cNvSpPr>
              <a:spLocks noChangeArrowheads="1"/>
            </p:cNvSpPr>
            <p:nvPr/>
          </p:nvSpPr>
          <p:spPr bwMode="auto">
            <a:xfrm>
              <a:off x="5007" y="806"/>
              <a:ext cx="30" cy="30"/>
            </a:xfrm>
            <a:prstGeom prst="ellipse">
              <a:avLst/>
            </a:prstGeom>
            <a:solidFill>
              <a:srgbClr val="0000FF"/>
            </a:solidFill>
            <a:ln w="9525">
              <a:solidFill>
                <a:srgbClr val="0000FF"/>
              </a:solidFill>
              <a:round/>
              <a:headEnd/>
              <a:tailEnd/>
            </a:ln>
          </p:spPr>
          <p:txBody>
            <a:bodyPr/>
            <a:lstStyle/>
            <a:p>
              <a:endParaRPr lang="en-US"/>
            </a:p>
          </p:txBody>
        </p:sp>
        <p:sp>
          <p:nvSpPr>
            <p:cNvPr id="31894" name="Oval 94"/>
            <p:cNvSpPr>
              <a:spLocks noChangeArrowheads="1"/>
            </p:cNvSpPr>
            <p:nvPr/>
          </p:nvSpPr>
          <p:spPr bwMode="auto">
            <a:xfrm>
              <a:off x="4491" y="563"/>
              <a:ext cx="30" cy="30"/>
            </a:xfrm>
            <a:prstGeom prst="ellipse">
              <a:avLst/>
            </a:prstGeom>
            <a:solidFill>
              <a:srgbClr val="0000FF"/>
            </a:solidFill>
            <a:ln w="9525">
              <a:solidFill>
                <a:srgbClr val="0000FF"/>
              </a:solidFill>
              <a:round/>
              <a:headEnd/>
              <a:tailEnd/>
            </a:ln>
          </p:spPr>
          <p:txBody>
            <a:bodyPr/>
            <a:lstStyle/>
            <a:p>
              <a:endParaRPr lang="en-US"/>
            </a:p>
          </p:txBody>
        </p:sp>
        <p:sp>
          <p:nvSpPr>
            <p:cNvPr id="31895" name="Oval 95"/>
            <p:cNvSpPr>
              <a:spLocks noChangeArrowheads="1"/>
            </p:cNvSpPr>
            <p:nvPr/>
          </p:nvSpPr>
          <p:spPr bwMode="auto">
            <a:xfrm>
              <a:off x="4995" y="1032"/>
              <a:ext cx="30" cy="29"/>
            </a:xfrm>
            <a:prstGeom prst="ellipse">
              <a:avLst/>
            </a:prstGeom>
            <a:solidFill>
              <a:srgbClr val="0000FF"/>
            </a:solidFill>
            <a:ln w="9525">
              <a:solidFill>
                <a:srgbClr val="0000FF"/>
              </a:solidFill>
              <a:round/>
              <a:headEnd/>
              <a:tailEnd/>
            </a:ln>
          </p:spPr>
          <p:txBody>
            <a:bodyPr/>
            <a:lstStyle/>
            <a:p>
              <a:endParaRPr lang="en-US"/>
            </a:p>
          </p:txBody>
        </p:sp>
        <p:sp>
          <p:nvSpPr>
            <p:cNvPr id="31896" name="Oval 96"/>
            <p:cNvSpPr>
              <a:spLocks noChangeArrowheads="1"/>
            </p:cNvSpPr>
            <p:nvPr/>
          </p:nvSpPr>
          <p:spPr bwMode="auto">
            <a:xfrm>
              <a:off x="4746" y="611"/>
              <a:ext cx="30" cy="29"/>
            </a:xfrm>
            <a:prstGeom prst="ellipse">
              <a:avLst/>
            </a:prstGeom>
            <a:solidFill>
              <a:srgbClr val="0000FF"/>
            </a:solidFill>
            <a:ln w="9525">
              <a:solidFill>
                <a:srgbClr val="0000FF"/>
              </a:solidFill>
              <a:round/>
              <a:headEnd/>
              <a:tailEnd/>
            </a:ln>
          </p:spPr>
          <p:txBody>
            <a:bodyPr/>
            <a:lstStyle/>
            <a:p>
              <a:endParaRPr lang="en-US"/>
            </a:p>
          </p:txBody>
        </p:sp>
        <p:sp>
          <p:nvSpPr>
            <p:cNvPr id="31897" name="Rectangle 97"/>
            <p:cNvSpPr>
              <a:spLocks noChangeArrowheads="1"/>
            </p:cNvSpPr>
            <p:nvPr/>
          </p:nvSpPr>
          <p:spPr bwMode="auto">
            <a:xfrm>
              <a:off x="3656" y="107"/>
              <a:ext cx="520" cy="173"/>
            </a:xfrm>
            <a:prstGeom prst="rect">
              <a:avLst/>
            </a:prstGeom>
            <a:noFill/>
            <a:ln w="9525">
              <a:noFill/>
              <a:miter lim="800000"/>
              <a:headEnd/>
              <a:tailEnd/>
            </a:ln>
          </p:spPr>
          <p:txBody>
            <a:bodyPr wrap="none" lIns="0" tIns="0" rIns="0" bIns="0">
              <a:spAutoFit/>
            </a:bodyPr>
            <a:lstStyle/>
            <a:p>
              <a:r>
                <a:rPr lang="en-US" sz="1800" b="1">
                  <a:solidFill>
                    <a:srgbClr val="000000"/>
                  </a:solidFill>
                  <a:latin typeface="Arial" charset="0"/>
                </a:rPr>
                <a:t>             </a:t>
              </a:r>
              <a:endParaRPr lang="en-US" sz="2000"/>
            </a:p>
          </p:txBody>
        </p:sp>
        <p:sp>
          <p:nvSpPr>
            <p:cNvPr id="31898" name="Rectangle 98"/>
            <p:cNvSpPr>
              <a:spLocks noChangeArrowheads="1"/>
            </p:cNvSpPr>
            <p:nvPr/>
          </p:nvSpPr>
          <p:spPr bwMode="auto">
            <a:xfrm>
              <a:off x="3181" y="1524"/>
              <a:ext cx="44"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1899" name="Rectangle 99"/>
            <p:cNvSpPr>
              <a:spLocks noChangeArrowheads="1"/>
            </p:cNvSpPr>
            <p:nvPr/>
          </p:nvSpPr>
          <p:spPr bwMode="auto">
            <a:xfrm>
              <a:off x="3032" y="1281"/>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4,000</a:t>
              </a:r>
              <a:endParaRPr lang="en-US"/>
            </a:p>
          </p:txBody>
        </p:sp>
        <p:sp>
          <p:nvSpPr>
            <p:cNvPr id="31900" name="Rectangle 100"/>
            <p:cNvSpPr>
              <a:spLocks noChangeArrowheads="1"/>
            </p:cNvSpPr>
            <p:nvPr/>
          </p:nvSpPr>
          <p:spPr bwMode="auto">
            <a:xfrm>
              <a:off x="3032" y="1038"/>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8,000</a:t>
              </a:r>
              <a:endParaRPr lang="en-US"/>
            </a:p>
          </p:txBody>
        </p:sp>
        <p:sp>
          <p:nvSpPr>
            <p:cNvPr id="31901" name="Rectangle 101"/>
            <p:cNvSpPr>
              <a:spLocks noChangeArrowheads="1"/>
            </p:cNvSpPr>
            <p:nvPr/>
          </p:nvSpPr>
          <p:spPr bwMode="auto">
            <a:xfrm>
              <a:off x="2991" y="789"/>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12,000</a:t>
              </a:r>
              <a:endParaRPr lang="en-US"/>
            </a:p>
          </p:txBody>
        </p:sp>
        <p:sp>
          <p:nvSpPr>
            <p:cNvPr id="31902" name="Rectangle 102"/>
            <p:cNvSpPr>
              <a:spLocks noChangeArrowheads="1"/>
            </p:cNvSpPr>
            <p:nvPr/>
          </p:nvSpPr>
          <p:spPr bwMode="auto">
            <a:xfrm>
              <a:off x="2991" y="546"/>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16,000</a:t>
              </a:r>
              <a:endParaRPr lang="en-US"/>
            </a:p>
          </p:txBody>
        </p:sp>
        <p:sp>
          <p:nvSpPr>
            <p:cNvPr id="31903" name="Rectangle 103"/>
            <p:cNvSpPr>
              <a:spLocks noChangeArrowheads="1"/>
            </p:cNvSpPr>
            <p:nvPr/>
          </p:nvSpPr>
          <p:spPr bwMode="auto">
            <a:xfrm>
              <a:off x="2991" y="302"/>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20,000</a:t>
              </a:r>
              <a:endParaRPr lang="en-US"/>
            </a:p>
          </p:txBody>
        </p:sp>
        <p:sp>
          <p:nvSpPr>
            <p:cNvPr id="31904" name="Rectangle 104"/>
            <p:cNvSpPr>
              <a:spLocks noChangeArrowheads="1"/>
            </p:cNvSpPr>
            <p:nvPr/>
          </p:nvSpPr>
          <p:spPr bwMode="auto">
            <a:xfrm>
              <a:off x="3264" y="1636"/>
              <a:ext cx="44"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1905" name="Rectangle 105"/>
            <p:cNvSpPr>
              <a:spLocks noChangeArrowheads="1"/>
            </p:cNvSpPr>
            <p:nvPr/>
          </p:nvSpPr>
          <p:spPr bwMode="auto">
            <a:xfrm>
              <a:off x="3750" y="1636"/>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4,000</a:t>
              </a:r>
              <a:endParaRPr lang="en-US"/>
            </a:p>
          </p:txBody>
        </p:sp>
        <p:sp>
          <p:nvSpPr>
            <p:cNvPr id="31906" name="Rectangle 106"/>
            <p:cNvSpPr>
              <a:spLocks noChangeArrowheads="1"/>
            </p:cNvSpPr>
            <p:nvPr/>
          </p:nvSpPr>
          <p:spPr bwMode="auto">
            <a:xfrm>
              <a:off x="4313" y="1636"/>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8,000</a:t>
              </a:r>
              <a:endParaRPr lang="en-US"/>
            </a:p>
          </p:txBody>
        </p:sp>
        <p:sp>
          <p:nvSpPr>
            <p:cNvPr id="31907" name="Rectangle 107"/>
            <p:cNvSpPr>
              <a:spLocks noChangeArrowheads="1"/>
            </p:cNvSpPr>
            <p:nvPr/>
          </p:nvSpPr>
          <p:spPr bwMode="auto">
            <a:xfrm>
              <a:off x="4853" y="1636"/>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12,000</a:t>
              </a:r>
              <a:endParaRPr lang="en-US"/>
            </a:p>
          </p:txBody>
        </p:sp>
        <p:sp>
          <p:nvSpPr>
            <p:cNvPr id="31908" name="Rectangle 108"/>
            <p:cNvSpPr>
              <a:spLocks noChangeArrowheads="1"/>
            </p:cNvSpPr>
            <p:nvPr/>
          </p:nvSpPr>
          <p:spPr bwMode="auto">
            <a:xfrm>
              <a:off x="5416" y="1636"/>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16,000</a:t>
              </a:r>
              <a:endParaRPr lang="en-US"/>
            </a:p>
          </p:txBody>
        </p:sp>
        <p:sp>
          <p:nvSpPr>
            <p:cNvPr id="31909" name="Rectangle 109"/>
            <p:cNvSpPr>
              <a:spLocks noChangeArrowheads="1"/>
            </p:cNvSpPr>
            <p:nvPr/>
          </p:nvSpPr>
          <p:spPr bwMode="auto">
            <a:xfrm>
              <a:off x="3728" y="1824"/>
              <a:ext cx="748" cy="230"/>
            </a:xfrm>
            <a:prstGeom prst="rect">
              <a:avLst/>
            </a:prstGeom>
            <a:noFill/>
            <a:ln w="9525">
              <a:noFill/>
              <a:miter lim="800000"/>
              <a:headEnd/>
              <a:tailEnd/>
            </a:ln>
          </p:spPr>
          <p:txBody>
            <a:bodyPr wrap="none" lIns="0" tIns="0" rIns="0" bIns="0">
              <a:spAutoFit/>
            </a:bodyPr>
            <a:lstStyle/>
            <a:p>
              <a:r>
                <a:rPr lang="en-US" sz="1400" b="1" dirty="0">
                  <a:solidFill>
                    <a:srgbClr val="000000"/>
                  </a:solidFill>
                  <a:latin typeface="Arial" charset="0"/>
                </a:rPr>
                <a:t>                    </a:t>
              </a:r>
              <a:r>
                <a:rPr lang="en-US" b="1" dirty="0">
                  <a:solidFill>
                    <a:srgbClr val="000000"/>
                  </a:solidFill>
                  <a:latin typeface="Arial" charset="0"/>
                </a:rPr>
                <a:t>S</a:t>
              </a:r>
              <a:endParaRPr lang="en-US" dirty="0"/>
            </a:p>
          </p:txBody>
        </p:sp>
        <p:sp>
          <p:nvSpPr>
            <p:cNvPr id="31910" name="Rectangle 110"/>
            <p:cNvSpPr>
              <a:spLocks noChangeArrowheads="1"/>
            </p:cNvSpPr>
            <p:nvPr/>
          </p:nvSpPr>
          <p:spPr bwMode="auto">
            <a:xfrm rot="-5400000">
              <a:off x="2705" y="924"/>
              <a:ext cx="391" cy="230"/>
            </a:xfrm>
            <a:prstGeom prst="rect">
              <a:avLst/>
            </a:prstGeom>
            <a:noFill/>
            <a:ln w="9525">
              <a:noFill/>
              <a:miter lim="800000"/>
              <a:headEnd/>
              <a:tailEnd/>
            </a:ln>
          </p:spPr>
          <p:txBody>
            <a:bodyPr wrap="none" lIns="0" tIns="0" rIns="0" bIns="0">
              <a:spAutoFit/>
            </a:bodyPr>
            <a:lstStyle/>
            <a:p>
              <a:r>
                <a:rPr lang="en-US" sz="1600" b="1" dirty="0">
                  <a:solidFill>
                    <a:srgbClr val="000000"/>
                  </a:solidFill>
                  <a:latin typeface="Arial" charset="0"/>
                </a:rPr>
                <a:t>       </a:t>
              </a:r>
              <a:r>
                <a:rPr lang="en-US" b="1" dirty="0">
                  <a:solidFill>
                    <a:srgbClr val="000000"/>
                  </a:solidFill>
                  <a:latin typeface="Arial" charset="0"/>
                </a:rPr>
                <a:t>R</a:t>
              </a:r>
              <a:endParaRPr lang="en-US" dirty="0"/>
            </a:p>
          </p:txBody>
        </p:sp>
      </p:grpSp>
      <p:grpSp>
        <p:nvGrpSpPr>
          <p:cNvPr id="31751" name="Group 111"/>
          <p:cNvGrpSpPr>
            <a:grpSpLocks/>
          </p:cNvGrpSpPr>
          <p:nvPr/>
        </p:nvGrpSpPr>
        <p:grpSpPr bwMode="auto">
          <a:xfrm>
            <a:off x="4633913" y="3101975"/>
            <a:ext cx="4448175" cy="3527425"/>
            <a:chOff x="2832" y="1776"/>
            <a:chExt cx="2802" cy="2222"/>
          </a:xfrm>
        </p:grpSpPr>
        <p:sp>
          <p:nvSpPr>
            <p:cNvPr id="31754" name="Rectangle 112"/>
            <p:cNvSpPr>
              <a:spLocks noChangeArrowheads="1"/>
            </p:cNvSpPr>
            <p:nvPr/>
          </p:nvSpPr>
          <p:spPr bwMode="auto">
            <a:xfrm>
              <a:off x="2832" y="1776"/>
              <a:ext cx="2802" cy="2208"/>
            </a:xfrm>
            <a:prstGeom prst="rect">
              <a:avLst/>
            </a:prstGeom>
            <a:noFill/>
            <a:ln w="9525">
              <a:noFill/>
              <a:miter lim="800000"/>
              <a:headEnd/>
              <a:tailEnd/>
            </a:ln>
          </p:spPr>
          <p:txBody>
            <a:bodyPr/>
            <a:lstStyle/>
            <a:p>
              <a:endParaRPr lang="en-US"/>
            </a:p>
          </p:txBody>
        </p:sp>
        <p:sp>
          <p:nvSpPr>
            <p:cNvPr id="31755" name="Rectangle 113"/>
            <p:cNvSpPr>
              <a:spLocks noChangeArrowheads="1"/>
            </p:cNvSpPr>
            <p:nvPr/>
          </p:nvSpPr>
          <p:spPr bwMode="auto">
            <a:xfrm>
              <a:off x="3324" y="2214"/>
              <a:ext cx="2124" cy="1458"/>
            </a:xfrm>
            <a:prstGeom prst="rect">
              <a:avLst/>
            </a:prstGeom>
            <a:solidFill>
              <a:srgbClr val="FFFFCC"/>
            </a:solidFill>
            <a:ln w="9525">
              <a:noFill/>
              <a:miter lim="800000"/>
              <a:headEnd/>
              <a:tailEnd/>
            </a:ln>
          </p:spPr>
          <p:txBody>
            <a:bodyPr/>
            <a:lstStyle/>
            <a:p>
              <a:endParaRPr lang="en-US"/>
            </a:p>
          </p:txBody>
        </p:sp>
        <p:sp>
          <p:nvSpPr>
            <p:cNvPr id="31756" name="Rectangle 114"/>
            <p:cNvSpPr>
              <a:spLocks noChangeArrowheads="1"/>
            </p:cNvSpPr>
            <p:nvPr/>
          </p:nvSpPr>
          <p:spPr bwMode="auto">
            <a:xfrm>
              <a:off x="3324" y="2214"/>
              <a:ext cx="2124" cy="1458"/>
            </a:xfrm>
            <a:prstGeom prst="rect">
              <a:avLst/>
            </a:prstGeom>
            <a:noFill/>
            <a:ln w="0">
              <a:solidFill>
                <a:srgbClr val="000000"/>
              </a:solidFill>
              <a:miter lim="800000"/>
              <a:headEnd/>
              <a:tailEnd/>
            </a:ln>
          </p:spPr>
          <p:txBody>
            <a:bodyPr/>
            <a:lstStyle/>
            <a:p>
              <a:endParaRPr lang="en-US"/>
            </a:p>
          </p:txBody>
        </p:sp>
        <p:sp>
          <p:nvSpPr>
            <p:cNvPr id="31757" name="Line 115"/>
            <p:cNvSpPr>
              <a:spLocks noChangeShapeType="1"/>
            </p:cNvSpPr>
            <p:nvPr/>
          </p:nvSpPr>
          <p:spPr bwMode="auto">
            <a:xfrm>
              <a:off x="3324" y="2214"/>
              <a:ext cx="1" cy="1458"/>
            </a:xfrm>
            <a:prstGeom prst="line">
              <a:avLst/>
            </a:prstGeom>
            <a:noFill/>
            <a:ln w="0">
              <a:solidFill>
                <a:srgbClr val="000000"/>
              </a:solidFill>
              <a:round/>
              <a:headEnd/>
              <a:tailEnd/>
            </a:ln>
          </p:spPr>
          <p:txBody>
            <a:bodyPr/>
            <a:lstStyle/>
            <a:p>
              <a:endParaRPr lang="en-US"/>
            </a:p>
          </p:txBody>
        </p:sp>
        <p:sp>
          <p:nvSpPr>
            <p:cNvPr id="31758" name="Line 116"/>
            <p:cNvSpPr>
              <a:spLocks noChangeShapeType="1"/>
            </p:cNvSpPr>
            <p:nvPr/>
          </p:nvSpPr>
          <p:spPr bwMode="auto">
            <a:xfrm>
              <a:off x="3300" y="3672"/>
              <a:ext cx="24" cy="1"/>
            </a:xfrm>
            <a:prstGeom prst="line">
              <a:avLst/>
            </a:prstGeom>
            <a:noFill/>
            <a:ln w="0">
              <a:solidFill>
                <a:srgbClr val="000000"/>
              </a:solidFill>
              <a:round/>
              <a:headEnd/>
              <a:tailEnd/>
            </a:ln>
          </p:spPr>
          <p:txBody>
            <a:bodyPr/>
            <a:lstStyle/>
            <a:p>
              <a:endParaRPr lang="en-US"/>
            </a:p>
          </p:txBody>
        </p:sp>
        <p:sp>
          <p:nvSpPr>
            <p:cNvPr id="31759" name="Line 117"/>
            <p:cNvSpPr>
              <a:spLocks noChangeShapeType="1"/>
            </p:cNvSpPr>
            <p:nvPr/>
          </p:nvSpPr>
          <p:spPr bwMode="auto">
            <a:xfrm>
              <a:off x="3300" y="3510"/>
              <a:ext cx="24" cy="1"/>
            </a:xfrm>
            <a:prstGeom prst="line">
              <a:avLst/>
            </a:prstGeom>
            <a:noFill/>
            <a:ln w="0">
              <a:solidFill>
                <a:srgbClr val="000000"/>
              </a:solidFill>
              <a:round/>
              <a:headEnd/>
              <a:tailEnd/>
            </a:ln>
          </p:spPr>
          <p:txBody>
            <a:bodyPr/>
            <a:lstStyle/>
            <a:p>
              <a:endParaRPr lang="en-US"/>
            </a:p>
          </p:txBody>
        </p:sp>
        <p:sp>
          <p:nvSpPr>
            <p:cNvPr id="31760" name="Line 118"/>
            <p:cNvSpPr>
              <a:spLocks noChangeShapeType="1"/>
            </p:cNvSpPr>
            <p:nvPr/>
          </p:nvSpPr>
          <p:spPr bwMode="auto">
            <a:xfrm>
              <a:off x="3300" y="3348"/>
              <a:ext cx="24" cy="1"/>
            </a:xfrm>
            <a:prstGeom prst="line">
              <a:avLst/>
            </a:prstGeom>
            <a:noFill/>
            <a:ln w="0">
              <a:solidFill>
                <a:srgbClr val="000000"/>
              </a:solidFill>
              <a:round/>
              <a:headEnd/>
              <a:tailEnd/>
            </a:ln>
          </p:spPr>
          <p:txBody>
            <a:bodyPr/>
            <a:lstStyle/>
            <a:p>
              <a:endParaRPr lang="en-US"/>
            </a:p>
          </p:txBody>
        </p:sp>
        <p:sp>
          <p:nvSpPr>
            <p:cNvPr id="31761" name="Line 119"/>
            <p:cNvSpPr>
              <a:spLocks noChangeShapeType="1"/>
            </p:cNvSpPr>
            <p:nvPr/>
          </p:nvSpPr>
          <p:spPr bwMode="auto">
            <a:xfrm>
              <a:off x="3300" y="3186"/>
              <a:ext cx="24" cy="1"/>
            </a:xfrm>
            <a:prstGeom prst="line">
              <a:avLst/>
            </a:prstGeom>
            <a:noFill/>
            <a:ln w="0">
              <a:solidFill>
                <a:srgbClr val="000000"/>
              </a:solidFill>
              <a:round/>
              <a:headEnd/>
              <a:tailEnd/>
            </a:ln>
          </p:spPr>
          <p:txBody>
            <a:bodyPr/>
            <a:lstStyle/>
            <a:p>
              <a:endParaRPr lang="en-US"/>
            </a:p>
          </p:txBody>
        </p:sp>
        <p:sp>
          <p:nvSpPr>
            <p:cNvPr id="31762" name="Line 120"/>
            <p:cNvSpPr>
              <a:spLocks noChangeShapeType="1"/>
            </p:cNvSpPr>
            <p:nvPr/>
          </p:nvSpPr>
          <p:spPr bwMode="auto">
            <a:xfrm>
              <a:off x="3300" y="3024"/>
              <a:ext cx="24" cy="1"/>
            </a:xfrm>
            <a:prstGeom prst="line">
              <a:avLst/>
            </a:prstGeom>
            <a:noFill/>
            <a:ln w="0">
              <a:solidFill>
                <a:srgbClr val="000000"/>
              </a:solidFill>
              <a:round/>
              <a:headEnd/>
              <a:tailEnd/>
            </a:ln>
          </p:spPr>
          <p:txBody>
            <a:bodyPr/>
            <a:lstStyle/>
            <a:p>
              <a:endParaRPr lang="en-US"/>
            </a:p>
          </p:txBody>
        </p:sp>
        <p:sp>
          <p:nvSpPr>
            <p:cNvPr id="31763" name="Line 121"/>
            <p:cNvSpPr>
              <a:spLocks noChangeShapeType="1"/>
            </p:cNvSpPr>
            <p:nvPr/>
          </p:nvSpPr>
          <p:spPr bwMode="auto">
            <a:xfrm>
              <a:off x="3300" y="2862"/>
              <a:ext cx="24" cy="1"/>
            </a:xfrm>
            <a:prstGeom prst="line">
              <a:avLst/>
            </a:prstGeom>
            <a:noFill/>
            <a:ln w="0">
              <a:solidFill>
                <a:srgbClr val="000000"/>
              </a:solidFill>
              <a:round/>
              <a:headEnd/>
              <a:tailEnd/>
            </a:ln>
          </p:spPr>
          <p:txBody>
            <a:bodyPr/>
            <a:lstStyle/>
            <a:p>
              <a:endParaRPr lang="en-US"/>
            </a:p>
          </p:txBody>
        </p:sp>
        <p:sp>
          <p:nvSpPr>
            <p:cNvPr id="31764" name="Line 122"/>
            <p:cNvSpPr>
              <a:spLocks noChangeShapeType="1"/>
            </p:cNvSpPr>
            <p:nvPr/>
          </p:nvSpPr>
          <p:spPr bwMode="auto">
            <a:xfrm>
              <a:off x="3300" y="2700"/>
              <a:ext cx="24" cy="1"/>
            </a:xfrm>
            <a:prstGeom prst="line">
              <a:avLst/>
            </a:prstGeom>
            <a:noFill/>
            <a:ln w="0">
              <a:solidFill>
                <a:srgbClr val="000000"/>
              </a:solidFill>
              <a:round/>
              <a:headEnd/>
              <a:tailEnd/>
            </a:ln>
          </p:spPr>
          <p:txBody>
            <a:bodyPr/>
            <a:lstStyle/>
            <a:p>
              <a:endParaRPr lang="en-US"/>
            </a:p>
          </p:txBody>
        </p:sp>
        <p:sp>
          <p:nvSpPr>
            <p:cNvPr id="31765" name="Line 123"/>
            <p:cNvSpPr>
              <a:spLocks noChangeShapeType="1"/>
            </p:cNvSpPr>
            <p:nvPr/>
          </p:nvSpPr>
          <p:spPr bwMode="auto">
            <a:xfrm>
              <a:off x="3300" y="2538"/>
              <a:ext cx="24" cy="1"/>
            </a:xfrm>
            <a:prstGeom prst="line">
              <a:avLst/>
            </a:prstGeom>
            <a:noFill/>
            <a:ln w="0">
              <a:solidFill>
                <a:srgbClr val="000000"/>
              </a:solidFill>
              <a:round/>
              <a:headEnd/>
              <a:tailEnd/>
            </a:ln>
          </p:spPr>
          <p:txBody>
            <a:bodyPr/>
            <a:lstStyle/>
            <a:p>
              <a:endParaRPr lang="en-US"/>
            </a:p>
          </p:txBody>
        </p:sp>
        <p:sp>
          <p:nvSpPr>
            <p:cNvPr id="31766" name="Line 124"/>
            <p:cNvSpPr>
              <a:spLocks noChangeShapeType="1"/>
            </p:cNvSpPr>
            <p:nvPr/>
          </p:nvSpPr>
          <p:spPr bwMode="auto">
            <a:xfrm>
              <a:off x="3300" y="2376"/>
              <a:ext cx="24" cy="1"/>
            </a:xfrm>
            <a:prstGeom prst="line">
              <a:avLst/>
            </a:prstGeom>
            <a:noFill/>
            <a:ln w="0">
              <a:solidFill>
                <a:srgbClr val="000000"/>
              </a:solidFill>
              <a:round/>
              <a:headEnd/>
              <a:tailEnd/>
            </a:ln>
          </p:spPr>
          <p:txBody>
            <a:bodyPr/>
            <a:lstStyle/>
            <a:p>
              <a:endParaRPr lang="en-US"/>
            </a:p>
          </p:txBody>
        </p:sp>
        <p:sp>
          <p:nvSpPr>
            <p:cNvPr id="31767" name="Line 125"/>
            <p:cNvSpPr>
              <a:spLocks noChangeShapeType="1"/>
            </p:cNvSpPr>
            <p:nvPr/>
          </p:nvSpPr>
          <p:spPr bwMode="auto">
            <a:xfrm>
              <a:off x="3300" y="2214"/>
              <a:ext cx="24" cy="1"/>
            </a:xfrm>
            <a:prstGeom prst="line">
              <a:avLst/>
            </a:prstGeom>
            <a:noFill/>
            <a:ln w="0">
              <a:solidFill>
                <a:srgbClr val="000000"/>
              </a:solidFill>
              <a:round/>
              <a:headEnd/>
              <a:tailEnd/>
            </a:ln>
          </p:spPr>
          <p:txBody>
            <a:bodyPr/>
            <a:lstStyle/>
            <a:p>
              <a:endParaRPr lang="en-US"/>
            </a:p>
          </p:txBody>
        </p:sp>
        <p:sp>
          <p:nvSpPr>
            <p:cNvPr id="31768" name="Line 126"/>
            <p:cNvSpPr>
              <a:spLocks noChangeShapeType="1"/>
            </p:cNvSpPr>
            <p:nvPr/>
          </p:nvSpPr>
          <p:spPr bwMode="auto">
            <a:xfrm>
              <a:off x="3324" y="3186"/>
              <a:ext cx="2124" cy="1"/>
            </a:xfrm>
            <a:prstGeom prst="line">
              <a:avLst/>
            </a:prstGeom>
            <a:noFill/>
            <a:ln w="0">
              <a:solidFill>
                <a:srgbClr val="000000"/>
              </a:solidFill>
              <a:round/>
              <a:headEnd/>
              <a:tailEnd/>
            </a:ln>
          </p:spPr>
          <p:txBody>
            <a:bodyPr/>
            <a:lstStyle/>
            <a:p>
              <a:endParaRPr lang="en-US"/>
            </a:p>
          </p:txBody>
        </p:sp>
        <p:sp>
          <p:nvSpPr>
            <p:cNvPr id="31769" name="Line 127"/>
            <p:cNvSpPr>
              <a:spLocks noChangeShapeType="1"/>
            </p:cNvSpPr>
            <p:nvPr/>
          </p:nvSpPr>
          <p:spPr bwMode="auto">
            <a:xfrm flipV="1">
              <a:off x="3324" y="3186"/>
              <a:ext cx="1" cy="24"/>
            </a:xfrm>
            <a:prstGeom prst="line">
              <a:avLst/>
            </a:prstGeom>
            <a:noFill/>
            <a:ln w="0">
              <a:solidFill>
                <a:srgbClr val="000000"/>
              </a:solidFill>
              <a:round/>
              <a:headEnd/>
              <a:tailEnd/>
            </a:ln>
          </p:spPr>
          <p:txBody>
            <a:bodyPr/>
            <a:lstStyle/>
            <a:p>
              <a:endParaRPr lang="en-US"/>
            </a:p>
          </p:txBody>
        </p:sp>
        <p:sp>
          <p:nvSpPr>
            <p:cNvPr id="31770" name="Line 128"/>
            <p:cNvSpPr>
              <a:spLocks noChangeShapeType="1"/>
            </p:cNvSpPr>
            <p:nvPr/>
          </p:nvSpPr>
          <p:spPr bwMode="auto">
            <a:xfrm flipV="1">
              <a:off x="4032" y="3186"/>
              <a:ext cx="1" cy="24"/>
            </a:xfrm>
            <a:prstGeom prst="line">
              <a:avLst/>
            </a:prstGeom>
            <a:noFill/>
            <a:ln w="0">
              <a:solidFill>
                <a:srgbClr val="000000"/>
              </a:solidFill>
              <a:round/>
              <a:headEnd/>
              <a:tailEnd/>
            </a:ln>
          </p:spPr>
          <p:txBody>
            <a:bodyPr/>
            <a:lstStyle/>
            <a:p>
              <a:endParaRPr lang="en-US"/>
            </a:p>
          </p:txBody>
        </p:sp>
        <p:sp>
          <p:nvSpPr>
            <p:cNvPr id="31771" name="Line 129"/>
            <p:cNvSpPr>
              <a:spLocks noChangeShapeType="1"/>
            </p:cNvSpPr>
            <p:nvPr/>
          </p:nvSpPr>
          <p:spPr bwMode="auto">
            <a:xfrm flipV="1">
              <a:off x="4740" y="3186"/>
              <a:ext cx="1" cy="24"/>
            </a:xfrm>
            <a:prstGeom prst="line">
              <a:avLst/>
            </a:prstGeom>
            <a:noFill/>
            <a:ln w="0">
              <a:solidFill>
                <a:srgbClr val="000000"/>
              </a:solidFill>
              <a:round/>
              <a:headEnd/>
              <a:tailEnd/>
            </a:ln>
          </p:spPr>
          <p:txBody>
            <a:bodyPr/>
            <a:lstStyle/>
            <a:p>
              <a:endParaRPr lang="en-US"/>
            </a:p>
          </p:txBody>
        </p:sp>
        <p:sp>
          <p:nvSpPr>
            <p:cNvPr id="31772" name="Line 130"/>
            <p:cNvSpPr>
              <a:spLocks noChangeShapeType="1"/>
            </p:cNvSpPr>
            <p:nvPr/>
          </p:nvSpPr>
          <p:spPr bwMode="auto">
            <a:xfrm flipV="1">
              <a:off x="5448" y="3186"/>
              <a:ext cx="1" cy="24"/>
            </a:xfrm>
            <a:prstGeom prst="line">
              <a:avLst/>
            </a:prstGeom>
            <a:noFill/>
            <a:ln w="0">
              <a:solidFill>
                <a:srgbClr val="000000"/>
              </a:solidFill>
              <a:round/>
              <a:headEnd/>
              <a:tailEnd/>
            </a:ln>
          </p:spPr>
          <p:txBody>
            <a:bodyPr/>
            <a:lstStyle/>
            <a:p>
              <a:endParaRPr lang="en-US"/>
            </a:p>
          </p:txBody>
        </p:sp>
        <p:sp>
          <p:nvSpPr>
            <p:cNvPr id="31773" name="Oval 131"/>
            <p:cNvSpPr>
              <a:spLocks noChangeArrowheads="1"/>
            </p:cNvSpPr>
            <p:nvPr/>
          </p:nvSpPr>
          <p:spPr bwMode="auto">
            <a:xfrm>
              <a:off x="4284" y="3102"/>
              <a:ext cx="30" cy="30"/>
            </a:xfrm>
            <a:prstGeom prst="ellipse">
              <a:avLst/>
            </a:prstGeom>
            <a:solidFill>
              <a:srgbClr val="0000FF"/>
            </a:solidFill>
            <a:ln w="9525">
              <a:solidFill>
                <a:srgbClr val="0000FF"/>
              </a:solidFill>
              <a:round/>
              <a:headEnd/>
              <a:tailEnd/>
            </a:ln>
          </p:spPr>
          <p:txBody>
            <a:bodyPr/>
            <a:lstStyle/>
            <a:p>
              <a:endParaRPr lang="en-US"/>
            </a:p>
          </p:txBody>
        </p:sp>
        <p:sp>
          <p:nvSpPr>
            <p:cNvPr id="31774" name="Oval 132"/>
            <p:cNvSpPr>
              <a:spLocks noChangeArrowheads="1"/>
            </p:cNvSpPr>
            <p:nvPr/>
          </p:nvSpPr>
          <p:spPr bwMode="auto">
            <a:xfrm>
              <a:off x="4500" y="3042"/>
              <a:ext cx="30" cy="30"/>
            </a:xfrm>
            <a:prstGeom prst="ellipse">
              <a:avLst/>
            </a:prstGeom>
            <a:solidFill>
              <a:srgbClr val="0000FF"/>
            </a:solidFill>
            <a:ln w="9525">
              <a:solidFill>
                <a:srgbClr val="0000FF"/>
              </a:solidFill>
              <a:round/>
              <a:headEnd/>
              <a:tailEnd/>
            </a:ln>
          </p:spPr>
          <p:txBody>
            <a:bodyPr/>
            <a:lstStyle/>
            <a:p>
              <a:endParaRPr lang="en-US"/>
            </a:p>
          </p:txBody>
        </p:sp>
        <p:sp>
          <p:nvSpPr>
            <p:cNvPr id="31775" name="Oval 133"/>
            <p:cNvSpPr>
              <a:spLocks noChangeArrowheads="1"/>
            </p:cNvSpPr>
            <p:nvPr/>
          </p:nvSpPr>
          <p:spPr bwMode="auto">
            <a:xfrm>
              <a:off x="4692" y="3270"/>
              <a:ext cx="30" cy="30"/>
            </a:xfrm>
            <a:prstGeom prst="ellipse">
              <a:avLst/>
            </a:prstGeom>
            <a:solidFill>
              <a:srgbClr val="0000FF"/>
            </a:solidFill>
            <a:ln w="9525">
              <a:solidFill>
                <a:srgbClr val="0000FF"/>
              </a:solidFill>
              <a:round/>
              <a:headEnd/>
              <a:tailEnd/>
            </a:ln>
          </p:spPr>
          <p:txBody>
            <a:bodyPr/>
            <a:lstStyle/>
            <a:p>
              <a:endParaRPr lang="en-US"/>
            </a:p>
          </p:txBody>
        </p:sp>
        <p:sp>
          <p:nvSpPr>
            <p:cNvPr id="31776" name="Oval 134"/>
            <p:cNvSpPr>
              <a:spLocks noChangeArrowheads="1"/>
            </p:cNvSpPr>
            <p:nvPr/>
          </p:nvSpPr>
          <p:spPr bwMode="auto">
            <a:xfrm>
              <a:off x="4656" y="3456"/>
              <a:ext cx="30" cy="30"/>
            </a:xfrm>
            <a:prstGeom prst="ellipse">
              <a:avLst/>
            </a:prstGeom>
            <a:solidFill>
              <a:srgbClr val="0000FF"/>
            </a:solidFill>
            <a:ln w="9525">
              <a:solidFill>
                <a:srgbClr val="0000FF"/>
              </a:solidFill>
              <a:round/>
              <a:headEnd/>
              <a:tailEnd/>
            </a:ln>
          </p:spPr>
          <p:txBody>
            <a:bodyPr/>
            <a:lstStyle/>
            <a:p>
              <a:endParaRPr lang="en-US"/>
            </a:p>
          </p:txBody>
        </p:sp>
        <p:sp>
          <p:nvSpPr>
            <p:cNvPr id="31777" name="Oval 135"/>
            <p:cNvSpPr>
              <a:spLocks noChangeArrowheads="1"/>
            </p:cNvSpPr>
            <p:nvPr/>
          </p:nvSpPr>
          <p:spPr bwMode="auto">
            <a:xfrm>
              <a:off x="3990" y="3036"/>
              <a:ext cx="30" cy="30"/>
            </a:xfrm>
            <a:prstGeom prst="ellipse">
              <a:avLst/>
            </a:prstGeom>
            <a:solidFill>
              <a:srgbClr val="0000FF"/>
            </a:solidFill>
            <a:ln w="9525">
              <a:solidFill>
                <a:srgbClr val="0000FF"/>
              </a:solidFill>
              <a:round/>
              <a:headEnd/>
              <a:tailEnd/>
            </a:ln>
          </p:spPr>
          <p:txBody>
            <a:bodyPr/>
            <a:lstStyle/>
            <a:p>
              <a:endParaRPr lang="en-US"/>
            </a:p>
          </p:txBody>
        </p:sp>
        <p:sp>
          <p:nvSpPr>
            <p:cNvPr id="31778" name="Oval 136"/>
            <p:cNvSpPr>
              <a:spLocks noChangeArrowheads="1"/>
            </p:cNvSpPr>
            <p:nvPr/>
          </p:nvSpPr>
          <p:spPr bwMode="auto">
            <a:xfrm>
              <a:off x="4380" y="3198"/>
              <a:ext cx="30" cy="30"/>
            </a:xfrm>
            <a:prstGeom prst="ellipse">
              <a:avLst/>
            </a:prstGeom>
            <a:solidFill>
              <a:srgbClr val="0000FF"/>
            </a:solidFill>
            <a:ln w="9525">
              <a:solidFill>
                <a:srgbClr val="0000FF"/>
              </a:solidFill>
              <a:round/>
              <a:headEnd/>
              <a:tailEnd/>
            </a:ln>
          </p:spPr>
          <p:txBody>
            <a:bodyPr/>
            <a:lstStyle/>
            <a:p>
              <a:endParaRPr lang="en-US"/>
            </a:p>
          </p:txBody>
        </p:sp>
        <p:sp>
          <p:nvSpPr>
            <p:cNvPr id="31779" name="Oval 137"/>
            <p:cNvSpPr>
              <a:spLocks noChangeArrowheads="1"/>
            </p:cNvSpPr>
            <p:nvPr/>
          </p:nvSpPr>
          <p:spPr bwMode="auto">
            <a:xfrm>
              <a:off x="4254" y="2784"/>
              <a:ext cx="30" cy="30"/>
            </a:xfrm>
            <a:prstGeom prst="ellipse">
              <a:avLst/>
            </a:prstGeom>
            <a:solidFill>
              <a:srgbClr val="0000FF"/>
            </a:solidFill>
            <a:ln w="9525">
              <a:solidFill>
                <a:srgbClr val="0000FF"/>
              </a:solidFill>
              <a:round/>
              <a:headEnd/>
              <a:tailEnd/>
            </a:ln>
          </p:spPr>
          <p:txBody>
            <a:bodyPr/>
            <a:lstStyle/>
            <a:p>
              <a:endParaRPr lang="en-US"/>
            </a:p>
          </p:txBody>
        </p:sp>
        <p:sp>
          <p:nvSpPr>
            <p:cNvPr id="31780" name="Oval 138"/>
            <p:cNvSpPr>
              <a:spLocks noChangeArrowheads="1"/>
            </p:cNvSpPr>
            <p:nvPr/>
          </p:nvSpPr>
          <p:spPr bwMode="auto">
            <a:xfrm>
              <a:off x="4926" y="3192"/>
              <a:ext cx="30" cy="30"/>
            </a:xfrm>
            <a:prstGeom prst="ellipse">
              <a:avLst/>
            </a:prstGeom>
            <a:solidFill>
              <a:srgbClr val="0000FF"/>
            </a:solidFill>
            <a:ln w="9525">
              <a:solidFill>
                <a:srgbClr val="0000FF"/>
              </a:solidFill>
              <a:round/>
              <a:headEnd/>
              <a:tailEnd/>
            </a:ln>
          </p:spPr>
          <p:txBody>
            <a:bodyPr/>
            <a:lstStyle/>
            <a:p>
              <a:endParaRPr lang="en-US"/>
            </a:p>
          </p:txBody>
        </p:sp>
        <p:sp>
          <p:nvSpPr>
            <p:cNvPr id="31781" name="Oval 139"/>
            <p:cNvSpPr>
              <a:spLocks noChangeArrowheads="1"/>
            </p:cNvSpPr>
            <p:nvPr/>
          </p:nvSpPr>
          <p:spPr bwMode="auto">
            <a:xfrm>
              <a:off x="4380" y="2724"/>
              <a:ext cx="30" cy="30"/>
            </a:xfrm>
            <a:prstGeom prst="ellipse">
              <a:avLst/>
            </a:prstGeom>
            <a:solidFill>
              <a:srgbClr val="0000FF"/>
            </a:solidFill>
            <a:ln w="9525">
              <a:solidFill>
                <a:srgbClr val="0000FF"/>
              </a:solidFill>
              <a:round/>
              <a:headEnd/>
              <a:tailEnd/>
            </a:ln>
          </p:spPr>
          <p:txBody>
            <a:bodyPr/>
            <a:lstStyle/>
            <a:p>
              <a:endParaRPr lang="en-US"/>
            </a:p>
          </p:txBody>
        </p:sp>
        <p:sp>
          <p:nvSpPr>
            <p:cNvPr id="31782" name="Oval 140"/>
            <p:cNvSpPr>
              <a:spLocks noChangeArrowheads="1"/>
            </p:cNvSpPr>
            <p:nvPr/>
          </p:nvSpPr>
          <p:spPr bwMode="auto">
            <a:xfrm>
              <a:off x="3996" y="2346"/>
              <a:ext cx="30" cy="30"/>
            </a:xfrm>
            <a:prstGeom prst="ellipse">
              <a:avLst/>
            </a:prstGeom>
            <a:solidFill>
              <a:srgbClr val="0000FF"/>
            </a:solidFill>
            <a:ln w="9525">
              <a:solidFill>
                <a:srgbClr val="0000FF"/>
              </a:solidFill>
              <a:round/>
              <a:headEnd/>
              <a:tailEnd/>
            </a:ln>
          </p:spPr>
          <p:txBody>
            <a:bodyPr/>
            <a:lstStyle/>
            <a:p>
              <a:endParaRPr lang="en-US"/>
            </a:p>
          </p:txBody>
        </p:sp>
        <p:sp>
          <p:nvSpPr>
            <p:cNvPr id="31783" name="Oval 141"/>
            <p:cNvSpPr>
              <a:spLocks noChangeArrowheads="1"/>
            </p:cNvSpPr>
            <p:nvPr/>
          </p:nvSpPr>
          <p:spPr bwMode="auto">
            <a:xfrm>
              <a:off x="3918" y="2406"/>
              <a:ext cx="30" cy="30"/>
            </a:xfrm>
            <a:prstGeom prst="ellipse">
              <a:avLst/>
            </a:prstGeom>
            <a:solidFill>
              <a:srgbClr val="0000FF"/>
            </a:solidFill>
            <a:ln w="9525">
              <a:solidFill>
                <a:srgbClr val="0000FF"/>
              </a:solidFill>
              <a:round/>
              <a:headEnd/>
              <a:tailEnd/>
            </a:ln>
          </p:spPr>
          <p:txBody>
            <a:bodyPr/>
            <a:lstStyle/>
            <a:p>
              <a:endParaRPr lang="en-US"/>
            </a:p>
          </p:txBody>
        </p:sp>
        <p:sp>
          <p:nvSpPr>
            <p:cNvPr id="31784" name="Oval 142"/>
            <p:cNvSpPr>
              <a:spLocks noChangeArrowheads="1"/>
            </p:cNvSpPr>
            <p:nvPr/>
          </p:nvSpPr>
          <p:spPr bwMode="auto">
            <a:xfrm>
              <a:off x="4398" y="2586"/>
              <a:ext cx="30" cy="30"/>
            </a:xfrm>
            <a:prstGeom prst="ellipse">
              <a:avLst/>
            </a:prstGeom>
            <a:solidFill>
              <a:srgbClr val="0000FF"/>
            </a:solidFill>
            <a:ln w="9525">
              <a:solidFill>
                <a:srgbClr val="0000FF"/>
              </a:solidFill>
              <a:round/>
              <a:headEnd/>
              <a:tailEnd/>
            </a:ln>
          </p:spPr>
          <p:txBody>
            <a:bodyPr/>
            <a:lstStyle/>
            <a:p>
              <a:endParaRPr lang="en-US"/>
            </a:p>
          </p:txBody>
        </p:sp>
        <p:sp>
          <p:nvSpPr>
            <p:cNvPr id="31785" name="Oval 143"/>
            <p:cNvSpPr>
              <a:spLocks noChangeArrowheads="1"/>
            </p:cNvSpPr>
            <p:nvPr/>
          </p:nvSpPr>
          <p:spPr bwMode="auto">
            <a:xfrm>
              <a:off x="5076"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1786" name="Oval 144"/>
            <p:cNvSpPr>
              <a:spLocks noChangeArrowheads="1"/>
            </p:cNvSpPr>
            <p:nvPr/>
          </p:nvSpPr>
          <p:spPr bwMode="auto">
            <a:xfrm>
              <a:off x="471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1787" name="Oval 145"/>
            <p:cNvSpPr>
              <a:spLocks noChangeArrowheads="1"/>
            </p:cNvSpPr>
            <p:nvPr/>
          </p:nvSpPr>
          <p:spPr bwMode="auto">
            <a:xfrm>
              <a:off x="5250" y="3378"/>
              <a:ext cx="30" cy="30"/>
            </a:xfrm>
            <a:prstGeom prst="ellipse">
              <a:avLst/>
            </a:prstGeom>
            <a:solidFill>
              <a:srgbClr val="0000FF"/>
            </a:solidFill>
            <a:ln w="9525">
              <a:solidFill>
                <a:srgbClr val="0000FF"/>
              </a:solidFill>
              <a:round/>
              <a:headEnd/>
              <a:tailEnd/>
            </a:ln>
          </p:spPr>
          <p:txBody>
            <a:bodyPr/>
            <a:lstStyle/>
            <a:p>
              <a:endParaRPr lang="en-US"/>
            </a:p>
          </p:txBody>
        </p:sp>
        <p:sp>
          <p:nvSpPr>
            <p:cNvPr id="31788" name="Oval 146"/>
            <p:cNvSpPr>
              <a:spLocks noChangeArrowheads="1"/>
            </p:cNvSpPr>
            <p:nvPr/>
          </p:nvSpPr>
          <p:spPr bwMode="auto">
            <a:xfrm>
              <a:off x="5064" y="3180"/>
              <a:ext cx="30" cy="30"/>
            </a:xfrm>
            <a:prstGeom prst="ellipse">
              <a:avLst/>
            </a:prstGeom>
            <a:solidFill>
              <a:srgbClr val="0000FF"/>
            </a:solidFill>
            <a:ln w="9525">
              <a:solidFill>
                <a:srgbClr val="0000FF"/>
              </a:solidFill>
              <a:round/>
              <a:headEnd/>
              <a:tailEnd/>
            </a:ln>
          </p:spPr>
          <p:txBody>
            <a:bodyPr/>
            <a:lstStyle/>
            <a:p>
              <a:endParaRPr lang="en-US"/>
            </a:p>
          </p:txBody>
        </p:sp>
        <p:sp>
          <p:nvSpPr>
            <p:cNvPr id="31789" name="Oval 147"/>
            <p:cNvSpPr>
              <a:spLocks noChangeArrowheads="1"/>
            </p:cNvSpPr>
            <p:nvPr/>
          </p:nvSpPr>
          <p:spPr bwMode="auto">
            <a:xfrm>
              <a:off x="4542" y="2670"/>
              <a:ext cx="30" cy="30"/>
            </a:xfrm>
            <a:prstGeom prst="ellipse">
              <a:avLst/>
            </a:prstGeom>
            <a:solidFill>
              <a:srgbClr val="0000FF"/>
            </a:solidFill>
            <a:ln w="9525">
              <a:solidFill>
                <a:srgbClr val="0000FF"/>
              </a:solidFill>
              <a:round/>
              <a:headEnd/>
              <a:tailEnd/>
            </a:ln>
          </p:spPr>
          <p:txBody>
            <a:bodyPr/>
            <a:lstStyle/>
            <a:p>
              <a:endParaRPr lang="en-US"/>
            </a:p>
          </p:txBody>
        </p:sp>
        <p:sp>
          <p:nvSpPr>
            <p:cNvPr id="31790" name="Oval 148"/>
            <p:cNvSpPr>
              <a:spLocks noChangeArrowheads="1"/>
            </p:cNvSpPr>
            <p:nvPr/>
          </p:nvSpPr>
          <p:spPr bwMode="auto">
            <a:xfrm>
              <a:off x="5052" y="3462"/>
              <a:ext cx="30" cy="30"/>
            </a:xfrm>
            <a:prstGeom prst="ellipse">
              <a:avLst/>
            </a:prstGeom>
            <a:solidFill>
              <a:srgbClr val="0000FF"/>
            </a:solidFill>
            <a:ln w="9525">
              <a:solidFill>
                <a:srgbClr val="0000FF"/>
              </a:solidFill>
              <a:round/>
              <a:headEnd/>
              <a:tailEnd/>
            </a:ln>
          </p:spPr>
          <p:txBody>
            <a:bodyPr/>
            <a:lstStyle/>
            <a:p>
              <a:endParaRPr lang="en-US"/>
            </a:p>
          </p:txBody>
        </p:sp>
        <p:sp>
          <p:nvSpPr>
            <p:cNvPr id="31791" name="Oval 149"/>
            <p:cNvSpPr>
              <a:spLocks noChangeArrowheads="1"/>
            </p:cNvSpPr>
            <p:nvPr/>
          </p:nvSpPr>
          <p:spPr bwMode="auto">
            <a:xfrm>
              <a:off x="480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1792" name="Rectangle 150"/>
            <p:cNvSpPr>
              <a:spLocks noChangeArrowheads="1"/>
            </p:cNvSpPr>
            <p:nvPr/>
          </p:nvSpPr>
          <p:spPr bwMode="auto">
            <a:xfrm>
              <a:off x="3540" y="1963"/>
              <a:ext cx="440" cy="173"/>
            </a:xfrm>
            <a:prstGeom prst="rect">
              <a:avLst/>
            </a:prstGeom>
            <a:noFill/>
            <a:ln w="9525">
              <a:noFill/>
              <a:miter lim="800000"/>
              <a:headEnd/>
              <a:tailEnd/>
            </a:ln>
          </p:spPr>
          <p:txBody>
            <a:bodyPr wrap="none" lIns="0" tIns="0" rIns="0" bIns="0">
              <a:spAutoFit/>
            </a:bodyPr>
            <a:lstStyle/>
            <a:p>
              <a:r>
                <a:rPr lang="en-US" sz="1800" b="1">
                  <a:solidFill>
                    <a:srgbClr val="000000"/>
                  </a:solidFill>
                  <a:latin typeface="Arial" charset="0"/>
                </a:rPr>
                <a:t>           </a:t>
              </a:r>
              <a:endParaRPr lang="en-US" sz="2000"/>
            </a:p>
          </p:txBody>
        </p:sp>
        <p:sp>
          <p:nvSpPr>
            <p:cNvPr id="31793" name="Rectangle 151"/>
            <p:cNvSpPr>
              <a:spLocks noChangeArrowheads="1"/>
            </p:cNvSpPr>
            <p:nvPr/>
          </p:nvSpPr>
          <p:spPr bwMode="auto">
            <a:xfrm>
              <a:off x="3132" y="3462"/>
              <a:ext cx="137"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1794" name="Rectangle 152"/>
            <p:cNvSpPr>
              <a:spLocks noChangeArrowheads="1"/>
            </p:cNvSpPr>
            <p:nvPr/>
          </p:nvSpPr>
          <p:spPr bwMode="auto">
            <a:xfrm>
              <a:off x="3156" y="3138"/>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0.0</a:t>
              </a:r>
              <a:endParaRPr lang="en-US"/>
            </a:p>
          </p:txBody>
        </p:sp>
        <p:sp>
          <p:nvSpPr>
            <p:cNvPr id="31795" name="Rectangle 153"/>
            <p:cNvSpPr>
              <a:spLocks noChangeArrowheads="1"/>
            </p:cNvSpPr>
            <p:nvPr/>
          </p:nvSpPr>
          <p:spPr bwMode="auto">
            <a:xfrm>
              <a:off x="3156" y="2814"/>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1796" name="Rectangle 154"/>
            <p:cNvSpPr>
              <a:spLocks noChangeArrowheads="1"/>
            </p:cNvSpPr>
            <p:nvPr/>
          </p:nvSpPr>
          <p:spPr bwMode="auto">
            <a:xfrm>
              <a:off x="3156" y="2490"/>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0.8</a:t>
              </a:r>
              <a:endParaRPr lang="en-US"/>
            </a:p>
          </p:txBody>
        </p:sp>
        <p:sp>
          <p:nvSpPr>
            <p:cNvPr id="31797" name="Rectangle 155"/>
            <p:cNvSpPr>
              <a:spLocks noChangeArrowheads="1"/>
            </p:cNvSpPr>
            <p:nvPr/>
          </p:nvSpPr>
          <p:spPr bwMode="auto">
            <a:xfrm>
              <a:off x="3156" y="2166"/>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a:t>
              </a:r>
              <a:endParaRPr lang="en-US"/>
            </a:p>
          </p:txBody>
        </p:sp>
        <p:sp>
          <p:nvSpPr>
            <p:cNvPr id="31798" name="Rectangle 156"/>
            <p:cNvSpPr>
              <a:spLocks noChangeArrowheads="1"/>
            </p:cNvSpPr>
            <p:nvPr/>
          </p:nvSpPr>
          <p:spPr bwMode="auto">
            <a:xfrm>
              <a:off x="3306" y="3252"/>
              <a:ext cx="44"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1799" name="Rectangle 157"/>
            <p:cNvSpPr>
              <a:spLocks noChangeArrowheads="1"/>
            </p:cNvSpPr>
            <p:nvPr/>
          </p:nvSpPr>
          <p:spPr bwMode="auto">
            <a:xfrm>
              <a:off x="3936" y="3252"/>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5,000</a:t>
              </a:r>
              <a:endParaRPr lang="en-US"/>
            </a:p>
          </p:txBody>
        </p:sp>
        <p:sp>
          <p:nvSpPr>
            <p:cNvPr id="31800" name="Rectangle 158"/>
            <p:cNvSpPr>
              <a:spLocks noChangeArrowheads="1"/>
            </p:cNvSpPr>
            <p:nvPr/>
          </p:nvSpPr>
          <p:spPr bwMode="auto">
            <a:xfrm>
              <a:off x="4626" y="3252"/>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10,000</a:t>
              </a:r>
              <a:endParaRPr lang="en-US"/>
            </a:p>
          </p:txBody>
        </p:sp>
        <p:sp>
          <p:nvSpPr>
            <p:cNvPr id="31801" name="Rectangle 159"/>
            <p:cNvSpPr>
              <a:spLocks noChangeArrowheads="1"/>
            </p:cNvSpPr>
            <p:nvPr/>
          </p:nvSpPr>
          <p:spPr bwMode="auto">
            <a:xfrm>
              <a:off x="5334" y="3252"/>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15,000</a:t>
              </a:r>
              <a:endParaRPr lang="en-US"/>
            </a:p>
          </p:txBody>
        </p:sp>
        <p:sp>
          <p:nvSpPr>
            <p:cNvPr id="31802" name="Rectangle 160"/>
            <p:cNvSpPr>
              <a:spLocks noChangeArrowheads="1"/>
            </p:cNvSpPr>
            <p:nvPr/>
          </p:nvSpPr>
          <p:spPr bwMode="auto">
            <a:xfrm>
              <a:off x="3858" y="3768"/>
              <a:ext cx="593" cy="230"/>
            </a:xfrm>
            <a:prstGeom prst="rect">
              <a:avLst/>
            </a:prstGeom>
            <a:noFill/>
            <a:ln w="9525">
              <a:noFill/>
              <a:miter lim="800000"/>
              <a:headEnd/>
              <a:tailEnd/>
            </a:ln>
          </p:spPr>
          <p:txBody>
            <a:bodyPr wrap="none" lIns="0" tIns="0" rIns="0" bIns="0">
              <a:spAutoFit/>
            </a:bodyPr>
            <a:lstStyle/>
            <a:p>
              <a:r>
                <a:rPr lang="en-US" sz="1400" b="1" dirty="0">
                  <a:solidFill>
                    <a:srgbClr val="000000"/>
                  </a:solidFill>
                  <a:latin typeface="Arial" charset="0"/>
                </a:rPr>
                <a:t>               </a:t>
              </a:r>
              <a:r>
                <a:rPr lang="en-US" b="1" dirty="0">
                  <a:solidFill>
                    <a:srgbClr val="000000"/>
                  </a:solidFill>
                  <a:latin typeface="Arial" charset="0"/>
                </a:rPr>
                <a:t>S</a:t>
              </a:r>
              <a:endParaRPr lang="en-US" dirty="0"/>
            </a:p>
          </p:txBody>
        </p:sp>
        <p:sp>
          <p:nvSpPr>
            <p:cNvPr id="31803" name="Rectangle 161"/>
            <p:cNvSpPr>
              <a:spLocks noChangeArrowheads="1"/>
            </p:cNvSpPr>
            <p:nvPr/>
          </p:nvSpPr>
          <p:spPr bwMode="auto">
            <a:xfrm rot="-5400000">
              <a:off x="2764" y="2789"/>
              <a:ext cx="515" cy="192"/>
            </a:xfrm>
            <a:prstGeom prst="rect">
              <a:avLst/>
            </a:prstGeom>
            <a:noFill/>
            <a:ln w="9525">
              <a:noFill/>
              <a:miter lim="800000"/>
              <a:headEnd/>
              <a:tailEnd/>
            </a:ln>
          </p:spPr>
          <p:txBody>
            <a:bodyPr wrap="none" lIns="0" tIns="0" rIns="0" bIns="0">
              <a:spAutoFit/>
            </a:bodyPr>
            <a:lstStyle/>
            <a:p>
              <a:r>
                <a:rPr lang="en-US" sz="2000" b="1" dirty="0">
                  <a:solidFill>
                    <a:srgbClr val="000000"/>
                  </a:solidFill>
                  <a:latin typeface="Arial" charset="0"/>
                </a:rPr>
                <a:t>ln(R/S)</a:t>
              </a:r>
              <a:endParaRPr lang="en-US" sz="3200" dirty="0"/>
            </a:p>
          </p:txBody>
        </p:sp>
        <p:sp>
          <p:nvSpPr>
            <p:cNvPr id="31804" name="Line 162"/>
            <p:cNvSpPr>
              <a:spLocks noChangeShapeType="1"/>
            </p:cNvSpPr>
            <p:nvPr/>
          </p:nvSpPr>
          <p:spPr bwMode="auto">
            <a:xfrm>
              <a:off x="3648" y="2424"/>
              <a:ext cx="1728" cy="1056"/>
            </a:xfrm>
            <a:prstGeom prst="line">
              <a:avLst/>
            </a:prstGeom>
            <a:noFill/>
            <a:ln w="57150">
              <a:solidFill>
                <a:srgbClr val="0000FF"/>
              </a:solidFill>
              <a:round/>
              <a:headEnd/>
              <a:tailEnd/>
            </a:ln>
          </p:spPr>
          <p:txBody>
            <a:bodyPr/>
            <a:lstStyle/>
            <a:p>
              <a:endParaRPr lang="en-US"/>
            </a:p>
          </p:txBody>
        </p:sp>
      </p:grpSp>
      <p:sp>
        <p:nvSpPr>
          <p:cNvPr id="31752" name="Rectangle 163"/>
          <p:cNvSpPr>
            <a:spLocks noGrp="1" noChangeArrowheads="1"/>
          </p:cNvSpPr>
          <p:nvPr>
            <p:ph type="title" idx="4294967295"/>
          </p:nvPr>
        </p:nvSpPr>
        <p:spPr>
          <a:xfrm>
            <a:off x="152400" y="76200"/>
            <a:ext cx="7196138" cy="1558191"/>
          </a:xfrm>
        </p:spPr>
        <p:txBody>
          <a:bodyPr/>
          <a:lstStyle/>
          <a:p>
            <a:pPr algn="l" eaLnBrk="1" hangingPunct="1"/>
            <a:r>
              <a:rPr lang="en-US" sz="2800" b="1" dirty="0"/>
              <a:t>Except </a:t>
            </a:r>
            <a:r>
              <a:rPr lang="el-GR" sz="2800" b="1" dirty="0"/>
              <a:t>α</a:t>
            </a:r>
            <a:r>
              <a:rPr lang="en-US" sz="2800" b="1" dirty="0"/>
              <a:t> and </a:t>
            </a:r>
            <a:r>
              <a:rPr lang="el-GR" sz="2800" b="1" dirty="0"/>
              <a:t>β </a:t>
            </a:r>
            <a:r>
              <a:rPr lang="en-US" sz="2800" b="1" dirty="0"/>
              <a:t>are not known without error! </a:t>
            </a:r>
            <a:br>
              <a:rPr lang="en-US" sz="2400" b="1" dirty="0"/>
            </a:br>
            <a:br>
              <a:rPr lang="en-US" sz="2400" b="1" dirty="0"/>
            </a:br>
            <a:r>
              <a:rPr lang="en-US" sz="2400" dirty="0"/>
              <a:t>Estimating</a:t>
            </a:r>
            <a:r>
              <a:rPr lang="el-GR" sz="2400" dirty="0"/>
              <a:t> α</a:t>
            </a:r>
            <a:r>
              <a:rPr lang="en-US" sz="2400" dirty="0"/>
              <a:t> and </a:t>
            </a:r>
            <a:r>
              <a:rPr lang="el-GR" sz="2400" dirty="0"/>
              <a:t>β</a:t>
            </a:r>
            <a:r>
              <a:rPr lang="en-US" sz="2400" dirty="0"/>
              <a:t>:</a:t>
            </a:r>
            <a:br>
              <a:rPr lang="en-US" sz="2400" dirty="0"/>
            </a:br>
            <a:r>
              <a:rPr lang="en-US" sz="2400" u="sng" dirty="0"/>
              <a:t>Simple Linear Regression Model</a:t>
            </a:r>
          </a:p>
        </p:txBody>
      </p:sp>
      <p:sp>
        <p:nvSpPr>
          <p:cNvPr id="31753" name="Text Box 164"/>
          <p:cNvSpPr txBox="1">
            <a:spLocks noChangeArrowheads="1"/>
          </p:cNvSpPr>
          <p:nvPr/>
        </p:nvSpPr>
        <p:spPr bwMode="auto">
          <a:xfrm>
            <a:off x="6388100" y="654050"/>
            <a:ext cx="1612900" cy="336550"/>
          </a:xfrm>
          <a:prstGeom prst="rect">
            <a:avLst/>
          </a:prstGeom>
          <a:noFill/>
          <a:ln w="9525">
            <a:noFill/>
            <a:miter lim="800000"/>
            <a:headEnd/>
            <a:tailEnd/>
          </a:ln>
        </p:spPr>
        <p:txBody>
          <a:bodyPr wrap="none">
            <a:spAutoFit/>
          </a:bodyPr>
          <a:lstStyle/>
          <a:p>
            <a:r>
              <a:rPr lang="en-US" sz="1600" b="1" dirty="0"/>
              <a:t>Karluk Chinook</a:t>
            </a:r>
          </a:p>
        </p:txBody>
      </p:sp>
      <p:sp>
        <p:nvSpPr>
          <p:cNvPr id="6" name="TextBox 5">
            <a:extLst>
              <a:ext uri="{FF2B5EF4-FFF2-40B4-BE49-F238E27FC236}">
                <a16:creationId xmlns:a16="http://schemas.microsoft.com/office/drawing/2014/main" id="{32B442B8-BD83-49DB-8C37-AEF83CFC1A05}"/>
              </a:ext>
            </a:extLst>
          </p:cNvPr>
          <p:cNvSpPr txBox="1"/>
          <p:nvPr/>
        </p:nvSpPr>
        <p:spPr>
          <a:xfrm>
            <a:off x="152400" y="5616575"/>
            <a:ext cx="1144865" cy="707886"/>
          </a:xfrm>
          <a:prstGeom prst="rect">
            <a:avLst/>
          </a:prstGeom>
          <a:noFill/>
        </p:spPr>
        <p:txBody>
          <a:bodyPr wrap="none" rtlCol="0">
            <a:spAutoFit/>
          </a:bodyPr>
          <a:lstStyle/>
          <a:p>
            <a:r>
              <a:rPr lang="en-US" sz="2000" dirty="0"/>
              <a:t>response </a:t>
            </a:r>
          </a:p>
          <a:p>
            <a:r>
              <a:rPr lang="en-US" sz="2000" dirty="0"/>
              <a:t>variable</a:t>
            </a:r>
          </a:p>
        </p:txBody>
      </p:sp>
      <p:sp>
        <p:nvSpPr>
          <p:cNvPr id="172" name="TextBox 171">
            <a:extLst>
              <a:ext uri="{FF2B5EF4-FFF2-40B4-BE49-F238E27FC236}">
                <a16:creationId xmlns:a16="http://schemas.microsoft.com/office/drawing/2014/main" id="{8F30A94E-C33C-4B80-B9F3-49D4ECA41243}"/>
              </a:ext>
            </a:extLst>
          </p:cNvPr>
          <p:cNvSpPr txBox="1"/>
          <p:nvPr/>
        </p:nvSpPr>
        <p:spPr>
          <a:xfrm>
            <a:off x="2244724" y="5616714"/>
            <a:ext cx="1172116" cy="707886"/>
          </a:xfrm>
          <a:prstGeom prst="rect">
            <a:avLst/>
          </a:prstGeom>
          <a:noFill/>
        </p:spPr>
        <p:txBody>
          <a:bodyPr wrap="none" rtlCol="0">
            <a:spAutoFit/>
          </a:bodyPr>
          <a:lstStyle/>
          <a:p>
            <a:r>
              <a:rPr lang="en-US" sz="2000" dirty="0"/>
              <a:t>predictor </a:t>
            </a:r>
          </a:p>
          <a:p>
            <a:r>
              <a:rPr lang="en-US" sz="2000" dirty="0"/>
              <a:t>variable</a:t>
            </a:r>
          </a:p>
        </p:txBody>
      </p:sp>
      <p:sp>
        <p:nvSpPr>
          <p:cNvPr id="173" name="TextBox 172">
            <a:extLst>
              <a:ext uri="{FF2B5EF4-FFF2-40B4-BE49-F238E27FC236}">
                <a16:creationId xmlns:a16="http://schemas.microsoft.com/office/drawing/2014/main" id="{CFB4BFC8-3746-4C30-BA1C-87B06EA7B8E9}"/>
              </a:ext>
            </a:extLst>
          </p:cNvPr>
          <p:cNvSpPr txBox="1"/>
          <p:nvPr/>
        </p:nvSpPr>
        <p:spPr>
          <a:xfrm>
            <a:off x="3635840" y="5395030"/>
            <a:ext cx="952505" cy="707886"/>
          </a:xfrm>
          <a:prstGeom prst="rect">
            <a:avLst/>
          </a:prstGeom>
          <a:noFill/>
        </p:spPr>
        <p:txBody>
          <a:bodyPr wrap="none" rtlCol="0">
            <a:spAutoFit/>
          </a:bodyPr>
          <a:lstStyle/>
          <a:p>
            <a:r>
              <a:rPr lang="en-US" sz="2000" dirty="0"/>
              <a:t>process</a:t>
            </a:r>
          </a:p>
          <a:p>
            <a:r>
              <a:rPr lang="en-US" sz="2000" dirty="0"/>
              <a:t>error</a:t>
            </a:r>
          </a:p>
        </p:txBody>
      </p:sp>
      <p:sp>
        <p:nvSpPr>
          <p:cNvPr id="7" name="Right Brace 6">
            <a:extLst>
              <a:ext uri="{FF2B5EF4-FFF2-40B4-BE49-F238E27FC236}">
                <a16:creationId xmlns:a16="http://schemas.microsoft.com/office/drawing/2014/main" id="{59F50EA6-A447-47A1-AD15-494C445FC04D}"/>
              </a:ext>
            </a:extLst>
          </p:cNvPr>
          <p:cNvSpPr/>
          <p:nvPr/>
        </p:nvSpPr>
        <p:spPr>
          <a:xfrm rot="5400000">
            <a:off x="714464" y="4981664"/>
            <a:ext cx="261939" cy="899932"/>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5" name="TextBox 174">
            <a:extLst>
              <a:ext uri="{FF2B5EF4-FFF2-40B4-BE49-F238E27FC236}">
                <a16:creationId xmlns:a16="http://schemas.microsoft.com/office/drawing/2014/main" id="{C081E7B7-BB50-4A78-9BE1-094350D06047}"/>
              </a:ext>
            </a:extLst>
          </p:cNvPr>
          <p:cNvSpPr txBox="1"/>
          <p:nvPr/>
        </p:nvSpPr>
        <p:spPr>
          <a:xfrm>
            <a:off x="1447111" y="3773457"/>
            <a:ext cx="1161087" cy="400110"/>
          </a:xfrm>
          <a:prstGeom prst="rect">
            <a:avLst/>
          </a:prstGeom>
          <a:noFill/>
        </p:spPr>
        <p:txBody>
          <a:bodyPr wrap="none" rtlCol="0">
            <a:spAutoFit/>
          </a:bodyPr>
          <a:lstStyle/>
          <a:p>
            <a:r>
              <a:rPr lang="en-US" sz="2000" b="1" dirty="0"/>
              <a:t>intercept</a:t>
            </a:r>
          </a:p>
        </p:txBody>
      </p:sp>
      <p:sp>
        <p:nvSpPr>
          <p:cNvPr id="176" name="TextBox 175">
            <a:extLst>
              <a:ext uri="{FF2B5EF4-FFF2-40B4-BE49-F238E27FC236}">
                <a16:creationId xmlns:a16="http://schemas.microsoft.com/office/drawing/2014/main" id="{BC4D6DB5-2994-4173-8493-9540DACEDF1A}"/>
              </a:ext>
            </a:extLst>
          </p:cNvPr>
          <p:cNvSpPr txBox="1"/>
          <p:nvPr/>
        </p:nvSpPr>
        <p:spPr>
          <a:xfrm>
            <a:off x="2669267" y="3886200"/>
            <a:ext cx="1883849" cy="400110"/>
          </a:xfrm>
          <a:prstGeom prst="rect">
            <a:avLst/>
          </a:prstGeom>
          <a:noFill/>
        </p:spPr>
        <p:txBody>
          <a:bodyPr wrap="none" rtlCol="0">
            <a:spAutoFit/>
          </a:bodyPr>
          <a:lstStyle/>
          <a:p>
            <a:r>
              <a:rPr lang="en-US" sz="2000" b="1" dirty="0"/>
              <a:t>(negative) slope</a:t>
            </a:r>
          </a:p>
        </p:txBody>
      </p:sp>
      <p:sp>
        <p:nvSpPr>
          <p:cNvPr id="177" name="Right Brace 176">
            <a:extLst>
              <a:ext uri="{FF2B5EF4-FFF2-40B4-BE49-F238E27FC236}">
                <a16:creationId xmlns:a16="http://schemas.microsoft.com/office/drawing/2014/main" id="{F1FC1A26-ECDF-47D4-9996-EA51A80F07EA}"/>
              </a:ext>
            </a:extLst>
          </p:cNvPr>
          <p:cNvSpPr/>
          <p:nvPr/>
        </p:nvSpPr>
        <p:spPr>
          <a:xfrm rot="16200000">
            <a:off x="1894627" y="4008564"/>
            <a:ext cx="261939" cy="825606"/>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7400B8CB-4AD9-4195-A8F4-5DB7FCCA5C59}"/>
              </a:ext>
            </a:extLst>
          </p:cNvPr>
          <p:cNvCxnSpPr>
            <a:cxnSpLocks/>
          </p:cNvCxnSpPr>
          <p:nvPr/>
        </p:nvCxnSpPr>
        <p:spPr>
          <a:xfrm>
            <a:off x="2821667" y="4311650"/>
            <a:ext cx="0" cy="285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FF8D620-389F-4C0E-9304-4BAE5D55C65B}"/>
              </a:ext>
            </a:extLst>
          </p:cNvPr>
          <p:cNvCxnSpPr>
            <a:cxnSpLocks/>
          </p:cNvCxnSpPr>
          <p:nvPr/>
        </p:nvCxnSpPr>
        <p:spPr>
          <a:xfrm flipV="1">
            <a:off x="3048000" y="5078412"/>
            <a:ext cx="0" cy="538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F70F5FC-4247-45ED-B4A6-91207753AB3D}"/>
              </a:ext>
            </a:extLst>
          </p:cNvPr>
          <p:cNvCxnSpPr>
            <a:cxnSpLocks/>
          </p:cNvCxnSpPr>
          <p:nvPr/>
        </p:nvCxnSpPr>
        <p:spPr>
          <a:xfrm flipH="1" flipV="1">
            <a:off x="3635840" y="5054600"/>
            <a:ext cx="215321" cy="3071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5974F5C-D4AB-4375-980D-8C5887C45F5E}"/>
              </a:ext>
            </a:extLst>
          </p:cNvPr>
          <p:cNvSpPr txBox="1"/>
          <p:nvPr/>
        </p:nvSpPr>
        <p:spPr>
          <a:xfrm>
            <a:off x="609600" y="2743200"/>
            <a:ext cx="2909771" cy="461665"/>
          </a:xfrm>
          <a:prstGeom prst="rect">
            <a:avLst/>
          </a:prstGeom>
          <a:noFill/>
        </p:spPr>
        <p:txBody>
          <a:bodyPr wrap="none" rtlCol="0">
            <a:spAutoFit/>
          </a:bodyPr>
          <a:lstStyle/>
          <a:p>
            <a:r>
              <a:rPr lang="en-US" dirty="0"/>
              <a:t>can be expressed as…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590801" y="6448647"/>
            <a:ext cx="3962399" cy="304800"/>
          </a:xfrm>
          <a:prstGeom prst="rect">
            <a:avLst/>
          </a:prstGeom>
          <a:noFill/>
          <a:ln w="9525">
            <a:noFill/>
            <a:miter lim="800000"/>
            <a:headEnd/>
            <a:tailEnd/>
          </a:ln>
        </p:spPr>
        <p:txBody>
          <a:bodyPr/>
          <a:lstStyle/>
          <a:p>
            <a:pPr algn="ctr"/>
            <a:r>
              <a:rPr lang="en-US" sz="1400" dirty="0"/>
              <a:t>SRA - Classic Ricker Estimation – Process error</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14</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152400" y="381000"/>
            <a:ext cx="2667000" cy="2308324"/>
          </a:xfrm>
          <a:prstGeom prst="rect">
            <a:avLst/>
          </a:prstGeom>
          <a:noFill/>
        </p:spPr>
        <p:txBody>
          <a:bodyPr wrap="square" rtlCol="0">
            <a:spAutoFit/>
          </a:bodyPr>
          <a:lstStyle/>
          <a:p>
            <a:r>
              <a:rPr lang="en-US" dirty="0"/>
              <a:t>Process error: </a:t>
            </a:r>
          </a:p>
          <a:p>
            <a:r>
              <a:rPr lang="en-US" sz="2000" i="1" dirty="0"/>
              <a:t>difference between reality and expected by model</a:t>
            </a:r>
          </a:p>
          <a:p>
            <a:pPr marL="342900" indent="-342900">
              <a:buFont typeface="Arial" panose="020B0604020202020204" pitchFamily="34" charset="0"/>
              <a:buChar char="•"/>
            </a:pPr>
            <a:r>
              <a:rPr lang="en-US" sz="2000" dirty="0"/>
              <a:t>Biological</a:t>
            </a:r>
          </a:p>
          <a:p>
            <a:pPr marL="342900" indent="-342900">
              <a:buFont typeface="Arial" panose="020B0604020202020204" pitchFamily="34" charset="0"/>
              <a:buChar char="•"/>
            </a:pPr>
            <a:r>
              <a:rPr lang="en-US" sz="2000" dirty="0"/>
              <a:t>Environmental</a:t>
            </a:r>
          </a:p>
          <a:p>
            <a:pPr marL="342900" indent="-342900">
              <a:buFont typeface="Arial" panose="020B0604020202020204" pitchFamily="34" charset="0"/>
              <a:buChar char="•"/>
            </a:pPr>
            <a:r>
              <a:rPr lang="en-US" sz="2000" dirty="0"/>
              <a:t>etc...</a:t>
            </a:r>
          </a:p>
        </p:txBody>
      </p:sp>
      <p:pic>
        <p:nvPicPr>
          <p:cNvPr id="4" name="Picture 3">
            <a:extLst>
              <a:ext uri="{FF2B5EF4-FFF2-40B4-BE49-F238E27FC236}">
                <a16:creationId xmlns:a16="http://schemas.microsoft.com/office/drawing/2014/main" id="{8C1BD0CF-A57E-4E86-B80A-6307DE5BB09B}"/>
              </a:ext>
            </a:extLst>
          </p:cNvPr>
          <p:cNvPicPr>
            <a:picLocks noChangeAspect="1"/>
          </p:cNvPicPr>
          <p:nvPr/>
        </p:nvPicPr>
        <p:blipFill>
          <a:blip r:embed="rId3"/>
          <a:stretch>
            <a:fillRect/>
          </a:stretch>
        </p:blipFill>
        <p:spPr>
          <a:xfrm>
            <a:off x="2895600" y="1228981"/>
            <a:ext cx="6096528" cy="4572396"/>
          </a:xfrm>
          <a:prstGeom prst="rect">
            <a:avLst/>
          </a:prstGeom>
        </p:spPr>
      </p:pic>
      <p:sp>
        <p:nvSpPr>
          <p:cNvPr id="5" name="TextBox 4">
            <a:extLst>
              <a:ext uri="{FF2B5EF4-FFF2-40B4-BE49-F238E27FC236}">
                <a16:creationId xmlns:a16="http://schemas.microsoft.com/office/drawing/2014/main" id="{101C288B-B056-4360-87F3-020A414ABFEA}"/>
              </a:ext>
            </a:extLst>
          </p:cNvPr>
          <p:cNvSpPr txBox="1"/>
          <p:nvPr/>
        </p:nvSpPr>
        <p:spPr>
          <a:xfrm>
            <a:off x="3505464" y="767316"/>
            <a:ext cx="1066800" cy="461665"/>
          </a:xfrm>
          <a:prstGeom prst="rect">
            <a:avLst/>
          </a:prstGeom>
          <a:noFill/>
        </p:spPr>
        <p:txBody>
          <a:bodyPr wrap="square" rtlCol="0">
            <a:spAutoFit/>
          </a:bodyPr>
          <a:lstStyle/>
          <a:p>
            <a:r>
              <a:rPr lang="el-GR" u="sng" dirty="0"/>
              <a:t>σ</a:t>
            </a:r>
            <a:r>
              <a:rPr lang="en-US" u="sng" dirty="0"/>
              <a:t> = 0.1</a:t>
            </a:r>
          </a:p>
        </p:txBody>
      </p:sp>
      <p:sp>
        <p:nvSpPr>
          <p:cNvPr id="17" name="TextBox 16">
            <a:extLst>
              <a:ext uri="{FF2B5EF4-FFF2-40B4-BE49-F238E27FC236}">
                <a16:creationId xmlns:a16="http://schemas.microsoft.com/office/drawing/2014/main" id="{A117A7FA-39AC-4C4C-B520-9985CC1C2C51}"/>
              </a:ext>
            </a:extLst>
          </p:cNvPr>
          <p:cNvSpPr txBox="1"/>
          <p:nvPr/>
        </p:nvSpPr>
        <p:spPr>
          <a:xfrm>
            <a:off x="5600964" y="762000"/>
            <a:ext cx="1066800" cy="461665"/>
          </a:xfrm>
          <a:prstGeom prst="rect">
            <a:avLst/>
          </a:prstGeom>
          <a:noFill/>
        </p:spPr>
        <p:txBody>
          <a:bodyPr wrap="square" rtlCol="0">
            <a:spAutoFit/>
          </a:bodyPr>
          <a:lstStyle/>
          <a:p>
            <a:r>
              <a:rPr lang="el-GR" u="sng" dirty="0"/>
              <a:t>σ</a:t>
            </a:r>
            <a:r>
              <a:rPr lang="en-US" u="sng" dirty="0"/>
              <a:t> = 0.2</a:t>
            </a:r>
          </a:p>
        </p:txBody>
      </p:sp>
      <p:sp>
        <p:nvSpPr>
          <p:cNvPr id="18" name="TextBox 17">
            <a:extLst>
              <a:ext uri="{FF2B5EF4-FFF2-40B4-BE49-F238E27FC236}">
                <a16:creationId xmlns:a16="http://schemas.microsoft.com/office/drawing/2014/main" id="{2C625818-8A94-437A-B33C-E8CA5BC2A164}"/>
              </a:ext>
            </a:extLst>
          </p:cNvPr>
          <p:cNvSpPr txBox="1"/>
          <p:nvPr/>
        </p:nvSpPr>
        <p:spPr>
          <a:xfrm>
            <a:off x="7696464" y="767316"/>
            <a:ext cx="1066800" cy="461665"/>
          </a:xfrm>
          <a:prstGeom prst="rect">
            <a:avLst/>
          </a:prstGeom>
          <a:noFill/>
        </p:spPr>
        <p:txBody>
          <a:bodyPr wrap="square" rtlCol="0">
            <a:spAutoFit/>
          </a:bodyPr>
          <a:lstStyle/>
          <a:p>
            <a:r>
              <a:rPr lang="el-GR" u="sng" dirty="0"/>
              <a:t>σ</a:t>
            </a:r>
            <a:r>
              <a:rPr lang="en-US" u="sng" dirty="0"/>
              <a:t> = 0.3</a:t>
            </a:r>
          </a:p>
        </p:txBody>
      </p:sp>
      <p:sp>
        <p:nvSpPr>
          <p:cNvPr id="9" name="TextBox 8">
            <a:extLst>
              <a:ext uri="{FF2B5EF4-FFF2-40B4-BE49-F238E27FC236}">
                <a16:creationId xmlns:a16="http://schemas.microsoft.com/office/drawing/2014/main" id="{0DAE5A91-28BB-4B6F-9B5F-E9945F7E9AE8}"/>
              </a:ext>
            </a:extLst>
          </p:cNvPr>
          <p:cNvSpPr txBox="1"/>
          <p:nvPr/>
        </p:nvSpPr>
        <p:spPr>
          <a:xfrm>
            <a:off x="3586656" y="5619716"/>
            <a:ext cx="904415" cy="400110"/>
          </a:xfrm>
          <a:prstGeom prst="rect">
            <a:avLst/>
          </a:prstGeom>
          <a:solidFill>
            <a:schemeClr val="bg1"/>
          </a:solidFill>
        </p:spPr>
        <p:txBody>
          <a:bodyPr wrap="none" rtlCol="0">
            <a:spAutoFit/>
          </a:bodyPr>
          <a:lstStyle/>
          <a:p>
            <a:r>
              <a:rPr lang="en-US" sz="2000" b="1" dirty="0"/>
              <a:t>     S    </a:t>
            </a:r>
          </a:p>
        </p:txBody>
      </p:sp>
      <p:sp>
        <p:nvSpPr>
          <p:cNvPr id="10" name="TextBox 9">
            <a:extLst>
              <a:ext uri="{FF2B5EF4-FFF2-40B4-BE49-F238E27FC236}">
                <a16:creationId xmlns:a16="http://schemas.microsoft.com/office/drawing/2014/main" id="{063E2CD6-8724-4295-A663-A2B0AEE7720E}"/>
              </a:ext>
            </a:extLst>
          </p:cNvPr>
          <p:cNvSpPr txBox="1"/>
          <p:nvPr/>
        </p:nvSpPr>
        <p:spPr>
          <a:xfrm rot="16200000">
            <a:off x="2374097" y="1662118"/>
            <a:ext cx="947695" cy="400110"/>
          </a:xfrm>
          <a:prstGeom prst="rect">
            <a:avLst/>
          </a:prstGeom>
          <a:solidFill>
            <a:schemeClr val="bg1"/>
          </a:solidFill>
        </p:spPr>
        <p:txBody>
          <a:bodyPr wrap="none" rtlCol="0">
            <a:spAutoFit/>
          </a:bodyPr>
          <a:lstStyle/>
          <a:p>
            <a:r>
              <a:rPr lang="en-US" sz="2000" b="1" dirty="0"/>
              <a:t>     R    </a:t>
            </a:r>
          </a:p>
        </p:txBody>
      </p:sp>
      <p:sp>
        <p:nvSpPr>
          <p:cNvPr id="11" name="TextBox 10">
            <a:extLst>
              <a:ext uri="{FF2B5EF4-FFF2-40B4-BE49-F238E27FC236}">
                <a16:creationId xmlns:a16="http://schemas.microsoft.com/office/drawing/2014/main" id="{BD1CACFF-6922-4BDC-8E59-C62F4F86125B}"/>
              </a:ext>
            </a:extLst>
          </p:cNvPr>
          <p:cNvSpPr txBox="1"/>
          <p:nvPr/>
        </p:nvSpPr>
        <p:spPr>
          <a:xfrm rot="16200000">
            <a:off x="2267497" y="3199793"/>
            <a:ext cx="1160895" cy="400110"/>
          </a:xfrm>
          <a:prstGeom prst="rect">
            <a:avLst/>
          </a:prstGeom>
          <a:solidFill>
            <a:schemeClr val="bg1"/>
          </a:solidFill>
        </p:spPr>
        <p:txBody>
          <a:bodyPr wrap="none" rtlCol="0">
            <a:spAutoFit/>
          </a:bodyPr>
          <a:lstStyle/>
          <a:p>
            <a:r>
              <a:rPr lang="en-US" sz="2000" b="1" dirty="0"/>
              <a:t>     R/S    </a:t>
            </a:r>
          </a:p>
        </p:txBody>
      </p:sp>
      <p:sp>
        <p:nvSpPr>
          <p:cNvPr id="12" name="TextBox 11">
            <a:extLst>
              <a:ext uri="{FF2B5EF4-FFF2-40B4-BE49-F238E27FC236}">
                <a16:creationId xmlns:a16="http://schemas.microsoft.com/office/drawing/2014/main" id="{80B109A8-9E6E-450B-AB22-34E64978840A}"/>
              </a:ext>
            </a:extLst>
          </p:cNvPr>
          <p:cNvSpPr txBox="1"/>
          <p:nvPr/>
        </p:nvSpPr>
        <p:spPr>
          <a:xfrm rot="16200000">
            <a:off x="2075938" y="4666739"/>
            <a:ext cx="1544012" cy="400110"/>
          </a:xfrm>
          <a:prstGeom prst="rect">
            <a:avLst/>
          </a:prstGeom>
          <a:solidFill>
            <a:schemeClr val="bg1"/>
          </a:solidFill>
        </p:spPr>
        <p:txBody>
          <a:bodyPr wrap="none" rtlCol="0">
            <a:spAutoFit/>
          </a:bodyPr>
          <a:lstStyle/>
          <a:p>
            <a:r>
              <a:rPr lang="en-US" sz="2000" b="1" dirty="0"/>
              <a:t>     ln(R/S)    </a:t>
            </a:r>
          </a:p>
        </p:txBody>
      </p:sp>
      <p:sp>
        <p:nvSpPr>
          <p:cNvPr id="13" name="TextBox 12">
            <a:extLst>
              <a:ext uri="{FF2B5EF4-FFF2-40B4-BE49-F238E27FC236}">
                <a16:creationId xmlns:a16="http://schemas.microsoft.com/office/drawing/2014/main" id="{05C65C4A-173A-4475-822C-1D469C0E6422}"/>
              </a:ext>
            </a:extLst>
          </p:cNvPr>
          <p:cNvSpPr txBox="1"/>
          <p:nvPr/>
        </p:nvSpPr>
        <p:spPr>
          <a:xfrm>
            <a:off x="5682156" y="5619716"/>
            <a:ext cx="904415" cy="400110"/>
          </a:xfrm>
          <a:prstGeom prst="rect">
            <a:avLst/>
          </a:prstGeom>
          <a:solidFill>
            <a:schemeClr val="bg1"/>
          </a:solidFill>
        </p:spPr>
        <p:txBody>
          <a:bodyPr wrap="none" rtlCol="0">
            <a:spAutoFit/>
          </a:bodyPr>
          <a:lstStyle/>
          <a:p>
            <a:r>
              <a:rPr lang="en-US" sz="2000" b="1" dirty="0"/>
              <a:t>     S    </a:t>
            </a:r>
          </a:p>
        </p:txBody>
      </p:sp>
      <p:sp>
        <p:nvSpPr>
          <p:cNvPr id="14" name="TextBox 13">
            <a:extLst>
              <a:ext uri="{FF2B5EF4-FFF2-40B4-BE49-F238E27FC236}">
                <a16:creationId xmlns:a16="http://schemas.microsoft.com/office/drawing/2014/main" id="{05B6864C-2CC0-45DC-9E3E-00ECAB0A73C8}"/>
              </a:ext>
            </a:extLst>
          </p:cNvPr>
          <p:cNvSpPr txBox="1"/>
          <p:nvPr/>
        </p:nvSpPr>
        <p:spPr>
          <a:xfrm>
            <a:off x="7710751" y="5624760"/>
            <a:ext cx="904415" cy="400110"/>
          </a:xfrm>
          <a:prstGeom prst="rect">
            <a:avLst/>
          </a:prstGeom>
          <a:solidFill>
            <a:schemeClr val="bg1"/>
          </a:solidFill>
        </p:spPr>
        <p:txBody>
          <a:bodyPr wrap="none" rtlCol="0">
            <a:spAutoFit/>
          </a:bodyPr>
          <a:lstStyle/>
          <a:p>
            <a:r>
              <a:rPr lang="en-US" sz="2000" b="1" dirty="0"/>
              <a:t>     S    </a:t>
            </a:r>
          </a:p>
        </p:txBody>
      </p:sp>
    </p:spTree>
    <p:extLst>
      <p:ext uri="{BB962C8B-B14F-4D97-AF65-F5344CB8AC3E}">
        <p14:creationId xmlns:p14="http://schemas.microsoft.com/office/powerpoint/2010/main" val="275636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(1)</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15</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sp>
        <p:nvSpPr>
          <p:cNvPr id="10" name="TextBox 9">
            <a:extLst>
              <a:ext uri="{FF2B5EF4-FFF2-40B4-BE49-F238E27FC236}">
                <a16:creationId xmlns:a16="http://schemas.microsoft.com/office/drawing/2014/main" id="{99330ABF-E4C3-4E1F-A97B-701A2F31400A}"/>
              </a:ext>
            </a:extLst>
          </p:cNvPr>
          <p:cNvSpPr txBox="1"/>
          <p:nvPr/>
        </p:nvSpPr>
        <p:spPr>
          <a:xfrm>
            <a:off x="381000" y="1371600"/>
            <a:ext cx="3505200" cy="2616101"/>
          </a:xfrm>
          <a:prstGeom prst="rect">
            <a:avLst/>
          </a:prstGeom>
          <a:noFill/>
        </p:spPr>
        <p:txBody>
          <a:bodyPr wrap="square" rtlCol="0">
            <a:spAutoFit/>
          </a:bodyPr>
          <a:lstStyle/>
          <a:p>
            <a:r>
              <a:rPr lang="en-US" sz="2000" i="1" dirty="0"/>
              <a:t>Unpacking this…</a:t>
            </a:r>
          </a:p>
          <a:p>
            <a:r>
              <a:rPr lang="en-US" sz="2000" dirty="0"/>
              <a:t>Residuals: difference between data and model fit</a:t>
            </a:r>
          </a:p>
          <a:p>
            <a:endParaRPr lang="en-US" sz="2000" dirty="0"/>
          </a:p>
          <a:p>
            <a:r>
              <a:rPr lang="en-US" sz="1400" dirty="0"/>
              <a:t>For now,</a:t>
            </a:r>
          </a:p>
          <a:p>
            <a:endParaRPr lang="en-US" sz="1400" dirty="0"/>
          </a:p>
          <a:p>
            <a:endParaRPr lang="en-US" sz="1400" dirty="0"/>
          </a:p>
          <a:p>
            <a:endParaRPr lang="en-US" sz="1400" dirty="0"/>
          </a:p>
          <a:p>
            <a:endParaRPr lang="en-US" sz="1400" dirty="0"/>
          </a:p>
          <a:p>
            <a:r>
              <a:rPr lang="en-US" sz="1400" dirty="0"/>
              <a:t>So…</a:t>
            </a:r>
          </a:p>
        </p:txBody>
      </p:sp>
      <p:pic>
        <p:nvPicPr>
          <p:cNvPr id="8" name="Picture 7">
            <a:extLst>
              <a:ext uri="{FF2B5EF4-FFF2-40B4-BE49-F238E27FC236}">
                <a16:creationId xmlns:a16="http://schemas.microsoft.com/office/drawing/2014/main" id="{73DFBAE8-A433-435C-8881-0F38C8306440}"/>
              </a:ext>
            </a:extLst>
          </p:cNvPr>
          <p:cNvPicPr>
            <a:picLocks noChangeAspect="1"/>
          </p:cNvPicPr>
          <p:nvPr/>
        </p:nvPicPr>
        <p:blipFill>
          <a:blip r:embed="rId3"/>
          <a:stretch>
            <a:fillRect/>
          </a:stretch>
        </p:blipFill>
        <p:spPr>
          <a:xfrm>
            <a:off x="4267200" y="1667031"/>
            <a:ext cx="4304943" cy="4304943"/>
          </a:xfrm>
          <a:prstGeom prst="rect">
            <a:avLst/>
          </a:prstGeom>
        </p:spPr>
      </p:pic>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638840" y="2929956"/>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638840" y="2929956"/>
                <a:ext cx="2637760" cy="457200"/>
              </a:xfrm>
              <a:prstGeom prst="rect">
                <a:avLst/>
              </a:prstGeom>
              <a:blipFill>
                <a:blip r:embed="rId4"/>
                <a:stretch>
                  <a:fillRect l="-1617" t="-92000" b="-98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bject 7">
                <a:extLst>
                  <a:ext uri="{FF2B5EF4-FFF2-40B4-BE49-F238E27FC236}">
                    <a16:creationId xmlns:a16="http://schemas.microsoft.com/office/drawing/2014/main" id="{7388C9AF-1628-4665-AF49-29A3476D34D8}"/>
                  </a:ext>
                </a:extLst>
              </p:cNvPr>
              <p:cNvSpPr txBox="1"/>
              <p:nvPr/>
            </p:nvSpPr>
            <p:spPr bwMode="auto">
              <a:xfrm>
                <a:off x="562640" y="4007174"/>
                <a:ext cx="2637760" cy="457200"/>
              </a:xfrm>
              <a:prstGeom prst="rect">
                <a:avLst/>
              </a:prstGeom>
              <a:solidFill>
                <a:srgbClr val="FFFFFF"/>
              </a:solidFill>
              <a:ln>
                <a:noFill/>
              </a:ln>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solidFill>
                              <a:latin typeface="Cambria Math" panose="02040503050406030204" pitchFamily="18" charset="0"/>
                            </a:rPr>
                          </m:ctrlPr>
                        </m:sSubPr>
                        <m:e>
                          <m:acc>
                            <m:accPr>
                              <m:chr m:val="̂"/>
                              <m:ctrlPr>
                                <a:rPr lang="en-US" b="0" i="1" smtClean="0">
                                  <a:solidFill>
                                    <a:schemeClr val="accent6"/>
                                  </a:solidFill>
                                  <a:latin typeface="Cambria Math" panose="02040503050406030204" pitchFamily="18" charset="0"/>
                                </a:rPr>
                              </m:ctrlPr>
                            </m:accPr>
                            <m:e>
                              <m:r>
                                <a:rPr lang="en-US" b="0" i="1" smtClean="0">
                                  <a:solidFill>
                                    <a:schemeClr val="accent6"/>
                                  </a:solidFill>
                                  <a:latin typeface="Cambria Math" panose="02040503050406030204" pitchFamily="18" charset="0"/>
                                </a:rPr>
                                <m:t>𝜖</m:t>
                              </m:r>
                            </m:e>
                          </m:acc>
                        </m:e>
                        <m:sub>
                          <m:r>
                            <a:rPr lang="en-US" b="0" i="1" smtClean="0">
                              <a:solidFill>
                                <a:schemeClr val="accent6"/>
                              </a:solidFill>
                              <a:latin typeface="Cambria Math" panose="02040503050406030204" pitchFamily="18" charset="0"/>
                            </a:rPr>
                            <m:t>𝑦</m:t>
                          </m:r>
                        </m:sub>
                      </m:sSub>
                      <m:r>
                        <a:rPr lang="en-US" b="0" i="1" smtClean="0">
                          <a:solidFill>
                            <a:schemeClr val="accent6"/>
                          </a:solidFill>
                          <a:latin typeface="Cambria Math" panose="02040503050406030204" pitchFamily="18" charset="0"/>
                        </a:rPr>
                        <m:t>=</m:t>
                      </m:r>
                      <m:func>
                        <m:funcPr>
                          <m:ctrlPr>
                            <a:rPr lang="en-US" i="1">
                              <a:solidFill>
                                <a:schemeClr val="accent6"/>
                              </a:solidFill>
                              <a:latin typeface="Cambria Math" panose="02040503050406030204" pitchFamily="18" charset="0"/>
                            </a:rPr>
                          </m:ctrlPr>
                        </m:funcPr>
                        <m:fName>
                          <m:r>
                            <m:rPr>
                              <m:sty m:val="p"/>
                            </m:rPr>
                            <a:rPr lang="en-US">
                              <a:solidFill>
                                <a:schemeClr val="accent6"/>
                              </a:solidFill>
                              <a:latin typeface="Cambria Math" panose="02040503050406030204" pitchFamily="18" charset="0"/>
                            </a:rPr>
                            <m:t>ln</m:t>
                          </m:r>
                        </m:fName>
                        <m:e>
                          <m:d>
                            <m:dPr>
                              <m:ctrlPr>
                                <a:rPr lang="en-US" i="1">
                                  <a:solidFill>
                                    <a:schemeClr val="accent6"/>
                                  </a:solidFill>
                                  <a:latin typeface="Cambria Math" panose="02040503050406030204" pitchFamily="18" charset="0"/>
                                </a:rPr>
                              </m:ctrlPr>
                            </m:dPr>
                            <m:e>
                              <m:f>
                                <m:fPr>
                                  <m:type m:val="skw"/>
                                  <m:ctrlPr>
                                    <a:rPr lang="en-US" i="1">
                                      <a:solidFill>
                                        <a:schemeClr val="accent6"/>
                                      </a:solidFill>
                                      <a:latin typeface="Cambria Math" panose="02040503050406030204" pitchFamily="18" charset="0"/>
                                    </a:rPr>
                                  </m:ctrlPr>
                                </m:fPr>
                                <m:num>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𝑅</m:t>
                                      </m:r>
                                    </m:e>
                                    <m:sub>
                                      <m:r>
                                        <a:rPr lang="en-US" b="0" i="1" smtClean="0">
                                          <a:solidFill>
                                            <a:schemeClr val="accent6"/>
                                          </a:solidFill>
                                          <a:latin typeface="Cambria Math" panose="02040503050406030204" pitchFamily="18" charset="0"/>
                                        </a:rPr>
                                        <m:t>𝑦</m:t>
                                      </m:r>
                                    </m:sub>
                                  </m:sSub>
                                </m:num>
                                <m:den>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𝑆</m:t>
                                      </m:r>
                                    </m:e>
                                    <m:sub>
                                      <m:r>
                                        <a:rPr lang="en-US" b="0" i="1" smtClean="0">
                                          <a:solidFill>
                                            <a:schemeClr val="accent6"/>
                                          </a:solidFill>
                                          <a:latin typeface="Cambria Math" panose="02040503050406030204" pitchFamily="18" charset="0"/>
                                        </a:rPr>
                                        <m:t>𝑦</m:t>
                                      </m:r>
                                    </m:sub>
                                  </m:sSub>
                                </m:den>
                              </m:f>
                            </m:e>
                          </m:d>
                        </m:e>
                      </m:func>
                      <m:r>
                        <a:rPr lang="en-US" b="0" i="1" smtClean="0">
                          <a:solidFill>
                            <a:schemeClr val="accent6"/>
                          </a:solidFill>
                          <a:latin typeface="Cambria Math" panose="02040503050406030204" pitchFamily="18" charset="0"/>
                        </a:rPr>
                        <m:t>−</m:t>
                      </m:r>
                      <m:d>
                        <m:dPr>
                          <m:begChr m:val="["/>
                          <m:endChr m:val="]"/>
                          <m:ctrlPr>
                            <a:rPr lang="en-US" b="0" i="1" smtClean="0">
                              <a:solidFill>
                                <a:schemeClr val="accent6"/>
                              </a:solidFill>
                              <a:latin typeface="Cambria Math" panose="02040503050406030204" pitchFamily="18" charset="0"/>
                            </a:rPr>
                          </m:ctrlPr>
                        </m:dPr>
                        <m:e>
                          <m:r>
                            <a:rPr lang="en-US" i="1">
                              <a:solidFill>
                                <a:schemeClr val="accent6"/>
                              </a:solidFill>
                              <a:latin typeface="Cambria Math" panose="02040503050406030204" pitchFamily="18" charset="0"/>
                            </a:rPr>
                            <m:t>𝑙𝑛</m:t>
                          </m:r>
                          <m:d>
                            <m:dPr>
                              <m:ctrlPr>
                                <a:rPr lang="en-US" i="1">
                                  <a:solidFill>
                                    <a:schemeClr val="accent6"/>
                                  </a:solidFill>
                                  <a:latin typeface="Cambria Math" panose="02040503050406030204" pitchFamily="18" charset="0"/>
                                </a:rPr>
                              </m:ctrlPr>
                            </m:dPr>
                            <m:e>
                              <m:acc>
                                <m:accPr>
                                  <m:chr m:val="̂"/>
                                  <m:ctrlPr>
                                    <a:rPr lang="en-US" i="1">
                                      <a:solidFill>
                                        <a:schemeClr val="accent6"/>
                                      </a:solidFill>
                                      <a:latin typeface="Cambria Math" panose="02040503050406030204" pitchFamily="18" charset="0"/>
                                    </a:rPr>
                                  </m:ctrlPr>
                                </m:accPr>
                                <m:e>
                                  <m:r>
                                    <a:rPr lang="en-US" i="1">
                                      <a:solidFill>
                                        <a:schemeClr val="accent6"/>
                                      </a:solidFill>
                                      <a:latin typeface="Cambria Math" panose="02040503050406030204" pitchFamily="18" charset="0"/>
                                    </a:rPr>
                                    <m:t>𝛼</m:t>
                                  </m:r>
                                </m:e>
                              </m:acc>
                            </m:e>
                          </m:d>
                          <m:r>
                            <a:rPr lang="en-US" i="1">
                              <a:solidFill>
                                <a:schemeClr val="accent6"/>
                              </a:solidFill>
                              <a:latin typeface="Cambria Math" panose="02040503050406030204" pitchFamily="18" charset="0"/>
                            </a:rPr>
                            <m:t>−</m:t>
                          </m:r>
                          <m:acc>
                            <m:accPr>
                              <m:chr m:val="̂"/>
                              <m:ctrlPr>
                                <a:rPr lang="en-US" b="0" i="1" smtClean="0">
                                  <a:solidFill>
                                    <a:schemeClr val="accent6"/>
                                  </a:solidFill>
                                  <a:latin typeface="Cambria Math" panose="02040503050406030204" pitchFamily="18" charset="0"/>
                                </a:rPr>
                              </m:ctrlPr>
                            </m:accPr>
                            <m:e>
                              <m:r>
                                <a:rPr lang="en-US" b="0" i="1" smtClean="0">
                                  <a:solidFill>
                                    <a:schemeClr val="accent6"/>
                                  </a:solidFill>
                                  <a:latin typeface="Cambria Math" panose="02040503050406030204" pitchFamily="18" charset="0"/>
                                </a:rPr>
                                <m:t>𝛽</m:t>
                              </m:r>
                            </m:e>
                          </m:acc>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𝑆</m:t>
                              </m:r>
                            </m:e>
                            <m:sub>
                              <m:r>
                                <a:rPr lang="en-US" b="0" i="1" smtClean="0">
                                  <a:solidFill>
                                    <a:schemeClr val="accent6"/>
                                  </a:solidFill>
                                  <a:latin typeface="Cambria Math" panose="02040503050406030204" pitchFamily="18" charset="0"/>
                                </a:rPr>
                                <m:t>𝑦</m:t>
                              </m:r>
                            </m:sub>
                          </m:sSub>
                        </m:e>
                      </m:d>
                    </m:oMath>
                  </m:oMathPara>
                </a14:m>
                <a:endParaRPr lang="en-US" dirty="0">
                  <a:solidFill>
                    <a:schemeClr val="accent6"/>
                  </a:solidFill>
                </a:endParaRPr>
              </a:p>
            </p:txBody>
          </p:sp>
        </mc:Choice>
        <mc:Fallback xmlns="">
          <p:sp>
            <p:nvSpPr>
              <p:cNvPr id="13" name="Object 7">
                <a:extLst>
                  <a:ext uri="{FF2B5EF4-FFF2-40B4-BE49-F238E27FC236}">
                    <a16:creationId xmlns:a16="http://schemas.microsoft.com/office/drawing/2014/main" id="{7388C9AF-1628-4665-AF49-29A3476D34D8}"/>
                  </a:ext>
                </a:extLst>
              </p:cNvPr>
              <p:cNvSpPr txBox="1">
                <a:spLocks noRot="1" noChangeAspect="1" noMove="1" noResize="1" noEditPoints="1" noAdjustHandles="1" noChangeArrowheads="1" noChangeShapeType="1" noTextEdit="1"/>
              </p:cNvSpPr>
              <p:nvPr/>
            </p:nvSpPr>
            <p:spPr bwMode="auto">
              <a:xfrm>
                <a:off x="562640" y="4007174"/>
                <a:ext cx="2637760" cy="457200"/>
              </a:xfrm>
              <a:prstGeom prst="rect">
                <a:avLst/>
              </a:prstGeom>
              <a:blipFill>
                <a:blip r:embed="rId5"/>
                <a:stretch>
                  <a:fillRect t="-129333" b="-182667"/>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3FF1EF83-D62E-48AD-8EA8-A8F9FD3EC1F5}"/>
              </a:ext>
            </a:extLst>
          </p:cNvPr>
          <p:cNvSpPr txBox="1"/>
          <p:nvPr/>
        </p:nvSpPr>
        <p:spPr>
          <a:xfrm>
            <a:off x="1219200" y="4416622"/>
            <a:ext cx="442750" cy="276999"/>
          </a:xfrm>
          <a:prstGeom prst="rect">
            <a:avLst/>
          </a:prstGeom>
          <a:noFill/>
        </p:spPr>
        <p:txBody>
          <a:bodyPr wrap="none" rtlCol="0">
            <a:spAutoFit/>
          </a:bodyPr>
          <a:lstStyle/>
          <a:p>
            <a:r>
              <a:rPr lang="en-US" sz="1200" dirty="0"/>
              <a:t>data</a:t>
            </a:r>
          </a:p>
        </p:txBody>
      </p:sp>
      <p:sp>
        <p:nvSpPr>
          <p:cNvPr id="15" name="TextBox 14">
            <a:extLst>
              <a:ext uri="{FF2B5EF4-FFF2-40B4-BE49-F238E27FC236}">
                <a16:creationId xmlns:a16="http://schemas.microsoft.com/office/drawing/2014/main" id="{778FC6D8-A840-40D0-BB17-4E0FEB412F0B}"/>
              </a:ext>
            </a:extLst>
          </p:cNvPr>
          <p:cNvSpPr txBox="1"/>
          <p:nvPr/>
        </p:nvSpPr>
        <p:spPr>
          <a:xfrm>
            <a:off x="2133600" y="4416623"/>
            <a:ext cx="747320" cy="276999"/>
          </a:xfrm>
          <a:prstGeom prst="rect">
            <a:avLst/>
          </a:prstGeom>
          <a:noFill/>
        </p:spPr>
        <p:txBody>
          <a:bodyPr wrap="none" rtlCol="0">
            <a:spAutoFit/>
          </a:bodyPr>
          <a:lstStyle/>
          <a:p>
            <a:r>
              <a:rPr lang="en-US" sz="1200" dirty="0"/>
              <a:t>model fit</a:t>
            </a:r>
          </a:p>
        </p:txBody>
      </p:sp>
      <p:sp>
        <p:nvSpPr>
          <p:cNvPr id="16" name="TextBox 15">
            <a:extLst>
              <a:ext uri="{FF2B5EF4-FFF2-40B4-BE49-F238E27FC236}">
                <a16:creationId xmlns:a16="http://schemas.microsoft.com/office/drawing/2014/main" id="{54EE7DD5-3562-4809-8CED-D1F7D009A708}"/>
              </a:ext>
            </a:extLst>
          </p:cNvPr>
          <p:cNvSpPr txBox="1"/>
          <p:nvPr/>
        </p:nvSpPr>
        <p:spPr>
          <a:xfrm>
            <a:off x="2797500" y="3663950"/>
            <a:ext cx="1236236" cy="276999"/>
          </a:xfrm>
          <a:prstGeom prst="rect">
            <a:avLst/>
          </a:prstGeom>
          <a:noFill/>
        </p:spPr>
        <p:txBody>
          <a:bodyPr wrap="none" rtlCol="0">
            <a:spAutoFit/>
          </a:bodyPr>
          <a:lstStyle/>
          <a:p>
            <a:r>
              <a:rPr lang="en-US" sz="1200" dirty="0"/>
              <a:t>estimated values</a:t>
            </a:r>
          </a:p>
        </p:txBody>
      </p:sp>
      <p:cxnSp>
        <p:nvCxnSpPr>
          <p:cNvPr id="20" name="Straight Connector 19">
            <a:extLst>
              <a:ext uri="{FF2B5EF4-FFF2-40B4-BE49-F238E27FC236}">
                <a16:creationId xmlns:a16="http://schemas.microsoft.com/office/drawing/2014/main" id="{91EE6B56-CE49-42D5-B8BB-50266C2C40A0}"/>
              </a:ext>
            </a:extLst>
          </p:cNvPr>
          <p:cNvCxnSpPr>
            <a:cxnSpLocks/>
          </p:cNvCxnSpPr>
          <p:nvPr/>
        </p:nvCxnSpPr>
        <p:spPr>
          <a:xfrm flipH="1">
            <a:off x="2209800" y="3802449"/>
            <a:ext cx="5877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F28B2FF-DC6D-4907-8514-59BFB81AA2D5}"/>
              </a:ext>
            </a:extLst>
          </p:cNvPr>
          <p:cNvCxnSpPr/>
          <p:nvPr/>
        </p:nvCxnSpPr>
        <p:spPr>
          <a:xfrm>
            <a:off x="2209800" y="3802449"/>
            <a:ext cx="0" cy="204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DA5EA4F-C12B-439E-91A8-9437FD40D3FB}"/>
              </a:ext>
            </a:extLst>
          </p:cNvPr>
          <p:cNvCxnSpPr/>
          <p:nvPr/>
        </p:nvCxnSpPr>
        <p:spPr>
          <a:xfrm>
            <a:off x="2590800" y="3802449"/>
            <a:ext cx="0" cy="204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7F3B867-709C-43A2-9570-0CA4798E9131}"/>
              </a:ext>
            </a:extLst>
          </p:cNvPr>
          <p:cNvSpPr txBox="1"/>
          <p:nvPr/>
        </p:nvSpPr>
        <p:spPr>
          <a:xfrm>
            <a:off x="381000" y="5095426"/>
            <a:ext cx="3247360" cy="1015663"/>
          </a:xfrm>
          <a:prstGeom prst="rect">
            <a:avLst/>
          </a:prstGeom>
          <a:noFill/>
        </p:spPr>
        <p:txBody>
          <a:bodyPr wrap="square" rtlCol="0">
            <a:spAutoFit/>
          </a:bodyPr>
          <a:lstStyle/>
          <a:p>
            <a:r>
              <a:rPr lang="en-US" sz="2000" dirty="0"/>
              <a:t>Bootstrapping: resampling data (in this case, regression residuals) </a:t>
            </a:r>
            <a:r>
              <a:rPr lang="en-US" sz="2000" i="1" dirty="0"/>
              <a:t>with replacement</a:t>
            </a:r>
          </a:p>
        </p:txBody>
      </p:sp>
      <p:sp>
        <p:nvSpPr>
          <p:cNvPr id="17" name="TextBox 16">
            <a:extLst>
              <a:ext uri="{FF2B5EF4-FFF2-40B4-BE49-F238E27FC236}">
                <a16:creationId xmlns:a16="http://schemas.microsoft.com/office/drawing/2014/main" id="{79DB3D89-CD1D-40B5-9390-AB2511923141}"/>
              </a:ext>
            </a:extLst>
          </p:cNvPr>
          <p:cNvSpPr txBox="1"/>
          <p:nvPr/>
        </p:nvSpPr>
        <p:spPr>
          <a:xfrm>
            <a:off x="6028857" y="5710556"/>
            <a:ext cx="1048685" cy="461665"/>
          </a:xfrm>
          <a:prstGeom prst="rect">
            <a:avLst/>
          </a:prstGeom>
          <a:solidFill>
            <a:schemeClr val="bg1"/>
          </a:solidFill>
        </p:spPr>
        <p:txBody>
          <a:bodyPr wrap="none" rtlCol="0">
            <a:spAutoFit/>
          </a:bodyPr>
          <a:lstStyle/>
          <a:p>
            <a:r>
              <a:rPr lang="en-US" b="1" dirty="0"/>
              <a:t>     S    </a:t>
            </a:r>
          </a:p>
        </p:txBody>
      </p:sp>
      <p:sp>
        <p:nvSpPr>
          <p:cNvPr id="18" name="TextBox 17">
            <a:extLst>
              <a:ext uri="{FF2B5EF4-FFF2-40B4-BE49-F238E27FC236}">
                <a16:creationId xmlns:a16="http://schemas.microsoft.com/office/drawing/2014/main" id="{D512C01C-106A-4EE1-9154-61E186FC20CA}"/>
              </a:ext>
            </a:extLst>
          </p:cNvPr>
          <p:cNvSpPr txBox="1"/>
          <p:nvPr/>
        </p:nvSpPr>
        <p:spPr>
          <a:xfrm rot="16200000">
            <a:off x="3432104" y="3433117"/>
            <a:ext cx="1818126" cy="461665"/>
          </a:xfrm>
          <a:prstGeom prst="rect">
            <a:avLst/>
          </a:prstGeom>
          <a:solidFill>
            <a:schemeClr val="bg1"/>
          </a:solidFill>
        </p:spPr>
        <p:txBody>
          <a:bodyPr wrap="none" rtlCol="0">
            <a:spAutoFit/>
          </a:bodyPr>
          <a:lstStyle/>
          <a:p>
            <a:r>
              <a:rPr lang="en-US" b="1" dirty="0"/>
              <a:t>     ln(R/S)    </a:t>
            </a:r>
          </a:p>
        </p:txBody>
      </p:sp>
    </p:spTree>
    <p:extLst>
      <p:ext uri="{BB962C8B-B14F-4D97-AF65-F5344CB8AC3E}">
        <p14:creationId xmlns:p14="http://schemas.microsoft.com/office/powerpoint/2010/main" val="3988063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16</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pic>
        <p:nvPicPr>
          <p:cNvPr id="8" name="Picture 7">
            <a:extLst>
              <a:ext uri="{FF2B5EF4-FFF2-40B4-BE49-F238E27FC236}">
                <a16:creationId xmlns:a16="http://schemas.microsoft.com/office/drawing/2014/main" id="{73DFBAE8-A433-435C-8881-0F38C8306440}"/>
              </a:ext>
            </a:extLst>
          </p:cNvPr>
          <p:cNvPicPr>
            <a:picLocks noChangeAspect="1"/>
          </p:cNvPicPr>
          <p:nvPr/>
        </p:nvPicPr>
        <p:blipFill>
          <a:blip r:embed="rId3"/>
          <a:stretch>
            <a:fillRect/>
          </a:stretch>
        </p:blipFill>
        <p:spPr>
          <a:xfrm>
            <a:off x="4267200" y="1667031"/>
            <a:ext cx="4304943" cy="4304943"/>
          </a:xfrm>
          <a:prstGeom prst="rect">
            <a:avLst/>
          </a:prstGeom>
        </p:spPr>
      </p:pic>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731108" y="16764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731108" y="1676400"/>
                <a:ext cx="2637760" cy="457200"/>
              </a:xfrm>
              <a:prstGeom prst="rect">
                <a:avLst/>
              </a:prstGeom>
              <a:blipFill>
                <a:blip r:embed="rId4"/>
                <a:stretch>
                  <a:fillRect l="-1617" t="-92000" b="-98667"/>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720DE254-9F7B-4FF9-BBD3-CD2EAF48CF60}"/>
              </a:ext>
            </a:extLst>
          </p:cNvPr>
          <p:cNvCxnSpPr>
            <a:cxnSpLocks/>
          </p:cNvCxnSpPr>
          <p:nvPr/>
        </p:nvCxnSpPr>
        <p:spPr>
          <a:xfrm flipV="1">
            <a:off x="3048000" y="1983366"/>
            <a:ext cx="0" cy="302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76323C9B-8429-4BA7-AC5B-D54BDD106E9A}"/>
              </a:ext>
            </a:extLst>
          </p:cNvPr>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(2)</a:t>
            </a:r>
          </a:p>
        </p:txBody>
      </p:sp>
      <p:sp>
        <p:nvSpPr>
          <p:cNvPr id="11" name="TextBox 10">
            <a:extLst>
              <a:ext uri="{FF2B5EF4-FFF2-40B4-BE49-F238E27FC236}">
                <a16:creationId xmlns:a16="http://schemas.microsoft.com/office/drawing/2014/main" id="{26D9877C-68F3-40BD-B109-855C4659F43A}"/>
              </a:ext>
            </a:extLst>
          </p:cNvPr>
          <p:cNvSpPr txBox="1"/>
          <p:nvPr/>
        </p:nvSpPr>
        <p:spPr>
          <a:xfrm>
            <a:off x="6028857" y="5715000"/>
            <a:ext cx="1048685" cy="461665"/>
          </a:xfrm>
          <a:prstGeom prst="rect">
            <a:avLst/>
          </a:prstGeom>
          <a:solidFill>
            <a:schemeClr val="bg1"/>
          </a:solidFill>
        </p:spPr>
        <p:txBody>
          <a:bodyPr wrap="none" rtlCol="0">
            <a:spAutoFit/>
          </a:bodyPr>
          <a:lstStyle/>
          <a:p>
            <a:r>
              <a:rPr lang="en-US" b="1" dirty="0"/>
              <a:t>     S    </a:t>
            </a:r>
          </a:p>
        </p:txBody>
      </p:sp>
      <p:sp>
        <p:nvSpPr>
          <p:cNvPr id="13" name="TextBox 12">
            <a:extLst>
              <a:ext uri="{FF2B5EF4-FFF2-40B4-BE49-F238E27FC236}">
                <a16:creationId xmlns:a16="http://schemas.microsoft.com/office/drawing/2014/main" id="{D3BA5C66-5195-420B-A60B-6548B8174FDE}"/>
              </a:ext>
            </a:extLst>
          </p:cNvPr>
          <p:cNvSpPr txBox="1"/>
          <p:nvPr/>
        </p:nvSpPr>
        <p:spPr>
          <a:xfrm rot="16200000">
            <a:off x="3432104" y="3421431"/>
            <a:ext cx="1818126" cy="461665"/>
          </a:xfrm>
          <a:prstGeom prst="rect">
            <a:avLst/>
          </a:prstGeom>
          <a:solidFill>
            <a:schemeClr val="bg1"/>
          </a:solidFill>
        </p:spPr>
        <p:txBody>
          <a:bodyPr wrap="none" rtlCol="0">
            <a:spAutoFit/>
          </a:bodyPr>
          <a:lstStyle/>
          <a:p>
            <a:r>
              <a:rPr lang="en-US" b="1" dirty="0"/>
              <a:t>     ln(R/S)    </a:t>
            </a:r>
          </a:p>
        </p:txBody>
      </p:sp>
      <p:sp>
        <p:nvSpPr>
          <p:cNvPr id="10" name="TextBox 9">
            <a:extLst>
              <a:ext uri="{FF2B5EF4-FFF2-40B4-BE49-F238E27FC236}">
                <a16:creationId xmlns:a16="http://schemas.microsoft.com/office/drawing/2014/main" id="{99330ABF-E4C3-4E1F-A97B-701A2F31400A}"/>
              </a:ext>
            </a:extLst>
          </p:cNvPr>
          <p:cNvSpPr txBox="1"/>
          <p:nvPr/>
        </p:nvSpPr>
        <p:spPr>
          <a:xfrm>
            <a:off x="152400" y="2438400"/>
            <a:ext cx="4195864" cy="2277547"/>
          </a:xfrm>
          <a:prstGeom prst="rect">
            <a:avLst/>
          </a:prstGeom>
          <a:noFill/>
        </p:spPr>
        <p:txBody>
          <a:bodyPr wrap="square" rtlCol="0">
            <a:spAutoFit/>
          </a:bodyPr>
          <a:lstStyle/>
          <a:p>
            <a:r>
              <a:rPr lang="en-US" sz="1800" dirty="0"/>
              <a:t>Isolates random component of the model (deviations from expected)</a:t>
            </a:r>
          </a:p>
          <a:p>
            <a:pPr marL="742950" lvl="1" indent="-285750">
              <a:buFont typeface="Arial" panose="020B0604020202020204" pitchFamily="34" charset="0"/>
              <a:buChar char="•"/>
            </a:pPr>
            <a:r>
              <a:rPr lang="en-US" sz="1600" i="1" dirty="0"/>
              <a:t>Biological, environmental, </a:t>
            </a:r>
            <a:r>
              <a:rPr lang="en-US" sz="1600" i="1" dirty="0" err="1"/>
              <a:t>etc</a:t>
            </a:r>
            <a:r>
              <a:rPr lang="en-US" sz="1600" i="1" dirty="0"/>
              <a:t>…</a:t>
            </a:r>
          </a:p>
          <a:p>
            <a:endParaRPr lang="en-US" sz="1800" dirty="0"/>
          </a:p>
          <a:p>
            <a:r>
              <a:rPr lang="en-US" sz="1800" dirty="0"/>
              <a:t>Assumes all these </a:t>
            </a:r>
            <a:r>
              <a:rPr lang="en-US" sz="1800" b="1" dirty="0"/>
              <a:t>deviations</a:t>
            </a:r>
            <a:r>
              <a:rPr lang="en-US" sz="1800" dirty="0"/>
              <a:t> are exchangeable</a:t>
            </a:r>
          </a:p>
          <a:p>
            <a:endParaRPr lang="en-US" sz="1800" dirty="0"/>
          </a:p>
          <a:p>
            <a:r>
              <a:rPr lang="en-US" sz="1800" dirty="0"/>
              <a:t>Reshuffling gives other “plausible realities”</a:t>
            </a:r>
          </a:p>
        </p:txBody>
      </p:sp>
    </p:spTree>
    <p:extLst>
      <p:ext uri="{BB962C8B-B14F-4D97-AF65-F5344CB8AC3E}">
        <p14:creationId xmlns:p14="http://schemas.microsoft.com/office/powerpoint/2010/main" val="3228175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17</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sp>
        <p:nvSpPr>
          <p:cNvPr id="10" name="TextBox 9">
            <a:extLst>
              <a:ext uri="{FF2B5EF4-FFF2-40B4-BE49-F238E27FC236}">
                <a16:creationId xmlns:a16="http://schemas.microsoft.com/office/drawing/2014/main" id="{99330ABF-E4C3-4E1F-A97B-701A2F31400A}"/>
              </a:ext>
            </a:extLst>
          </p:cNvPr>
          <p:cNvSpPr txBox="1"/>
          <p:nvPr/>
        </p:nvSpPr>
        <p:spPr>
          <a:xfrm>
            <a:off x="152399" y="2438400"/>
            <a:ext cx="3962379" cy="3139321"/>
          </a:xfrm>
          <a:prstGeom prst="rect">
            <a:avLst/>
          </a:prstGeom>
          <a:noFill/>
        </p:spPr>
        <p:txBody>
          <a:bodyPr wrap="square" rtlCol="0">
            <a:spAutoFit/>
          </a:bodyPr>
          <a:lstStyle/>
          <a:p>
            <a:r>
              <a:rPr lang="en-US" sz="1800"/>
              <a:t>Mechanistically, the process is</a:t>
            </a:r>
          </a:p>
          <a:p>
            <a:pPr marL="285750" indent="-285750">
              <a:buFont typeface="Arial" panose="020B0604020202020204" pitchFamily="34" charset="0"/>
              <a:buChar char="•"/>
            </a:pPr>
            <a:r>
              <a:rPr lang="en-US" sz="1800"/>
              <a:t>Fit </a:t>
            </a:r>
            <a:r>
              <a:rPr lang="en-US" sz="1800" i="1"/>
              <a:t>ln(R/S) ~ S </a:t>
            </a:r>
            <a:r>
              <a:rPr lang="en-US" sz="1800"/>
              <a:t>using regression</a:t>
            </a:r>
          </a:p>
          <a:p>
            <a:pPr marL="285750" indent="-285750">
              <a:buFont typeface="Arial" panose="020B0604020202020204" pitchFamily="34" charset="0"/>
              <a:buChar char="•"/>
            </a:pPr>
            <a:r>
              <a:rPr lang="en-US" sz="1800"/>
              <a:t>Pull out fitted values and residuals</a:t>
            </a:r>
          </a:p>
          <a:p>
            <a:pPr marL="285750" indent="-285750">
              <a:buFont typeface="Arial" panose="020B0604020202020204" pitchFamily="34" charset="0"/>
              <a:buChar char="•"/>
            </a:pPr>
            <a:r>
              <a:rPr lang="en-US" sz="1800"/>
              <a:t>Then for some large (≥500) number of times…</a:t>
            </a:r>
          </a:p>
          <a:p>
            <a:pPr marL="742950" lvl="1" indent="-285750">
              <a:buFont typeface="Arial" panose="020B0604020202020204" pitchFamily="34" charset="0"/>
              <a:buChar char="•"/>
            </a:pPr>
            <a:r>
              <a:rPr lang="en-US" sz="1800"/>
              <a:t>Resample </a:t>
            </a:r>
            <a:r>
              <a:rPr lang="en-US" sz="1800" b="1"/>
              <a:t>residuals</a:t>
            </a:r>
            <a:r>
              <a:rPr lang="en-US" sz="1800"/>
              <a:t> with replacement, add to fitted values</a:t>
            </a:r>
          </a:p>
          <a:p>
            <a:pPr marL="742950" lvl="1" indent="-285750">
              <a:buFont typeface="Arial" panose="020B0604020202020204" pitchFamily="34" charset="0"/>
              <a:buChar char="•"/>
            </a:pPr>
            <a:r>
              <a:rPr lang="en-US" sz="1800"/>
              <a:t>Do a new regression</a:t>
            </a:r>
          </a:p>
          <a:p>
            <a:pPr marL="742950" lvl="1" indent="-285750">
              <a:buFont typeface="Arial" panose="020B0604020202020204" pitchFamily="34" charset="0"/>
              <a:buChar char="•"/>
            </a:pPr>
            <a:r>
              <a:rPr lang="en-US" sz="1800"/>
              <a:t>Store coefficient estimates</a:t>
            </a:r>
          </a:p>
          <a:p>
            <a:pPr marL="1200150" lvl="2" indent="-285750">
              <a:buFont typeface="Arial" panose="020B0604020202020204" pitchFamily="34" charset="0"/>
              <a:buChar char="•"/>
            </a:pPr>
            <a:r>
              <a:rPr lang="en-US" sz="1800"/>
              <a:t>Intercept estimates </a:t>
            </a:r>
            <a:r>
              <a:rPr lang="en-US" sz="1800" i="1"/>
              <a:t>ln(</a:t>
            </a:r>
            <a:r>
              <a:rPr lang="el-GR" sz="1800" i="1"/>
              <a:t>α</a:t>
            </a:r>
            <a:r>
              <a:rPr lang="en-US" sz="1800" i="1"/>
              <a:t>)</a:t>
            </a:r>
          </a:p>
          <a:p>
            <a:pPr marL="1200150" lvl="2" indent="-285750">
              <a:buFont typeface="Arial" panose="020B0604020202020204" pitchFamily="34" charset="0"/>
              <a:buChar char="•"/>
            </a:pPr>
            <a:r>
              <a:rPr lang="en-US" sz="1800"/>
              <a:t>Slope estimates </a:t>
            </a:r>
            <a:r>
              <a:rPr lang="en-US" sz="1800" i="1"/>
              <a:t>-β</a:t>
            </a:r>
            <a:endParaRPr lang="en-US" sz="1800" i="1" dirty="0"/>
          </a:p>
        </p:txBody>
      </p:sp>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731108" y="16764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731108" y="1676400"/>
                <a:ext cx="2637760" cy="457200"/>
              </a:xfrm>
              <a:prstGeom prst="rect">
                <a:avLst/>
              </a:prstGeom>
              <a:blipFill>
                <a:blip r:embed="rId3"/>
                <a:stretch>
                  <a:fillRect l="-1617" t="-92000" b="-98667"/>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C1354EBD-2842-4A79-B439-1713B3DF3F06}"/>
              </a:ext>
            </a:extLst>
          </p:cNvPr>
          <p:cNvPicPr>
            <a:picLocks noChangeAspect="1"/>
          </p:cNvPicPr>
          <p:nvPr/>
        </p:nvPicPr>
        <p:blipFill>
          <a:blip r:embed="rId4"/>
          <a:stretch>
            <a:fillRect/>
          </a:stretch>
        </p:blipFill>
        <p:spPr>
          <a:xfrm>
            <a:off x="4267200" y="1676400"/>
            <a:ext cx="4304943" cy="4304943"/>
          </a:xfrm>
          <a:prstGeom prst="rect">
            <a:avLst/>
          </a:prstGeom>
        </p:spPr>
      </p:pic>
      <p:sp>
        <p:nvSpPr>
          <p:cNvPr id="9" name="Footer Placeholder 2">
            <a:extLst>
              <a:ext uri="{FF2B5EF4-FFF2-40B4-BE49-F238E27FC236}">
                <a16:creationId xmlns:a16="http://schemas.microsoft.com/office/drawing/2014/main" id="{505F4F27-0CC4-43A8-816F-0E51C50D6143}"/>
              </a:ext>
            </a:extLst>
          </p:cNvPr>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(3)</a:t>
            </a:r>
          </a:p>
        </p:txBody>
      </p:sp>
      <p:pic>
        <p:nvPicPr>
          <p:cNvPr id="13" name="Picture 12">
            <a:extLst>
              <a:ext uri="{FF2B5EF4-FFF2-40B4-BE49-F238E27FC236}">
                <a16:creationId xmlns:a16="http://schemas.microsoft.com/office/drawing/2014/main" id="{24EDAA40-F69F-469A-A714-39415F828C93}"/>
              </a:ext>
            </a:extLst>
          </p:cNvPr>
          <p:cNvPicPr>
            <a:picLocks noChangeAspect="1"/>
          </p:cNvPicPr>
          <p:nvPr/>
        </p:nvPicPr>
        <p:blipFill>
          <a:blip r:embed="rId5"/>
          <a:stretch>
            <a:fillRect/>
          </a:stretch>
        </p:blipFill>
        <p:spPr>
          <a:xfrm>
            <a:off x="4267200" y="1676400"/>
            <a:ext cx="4304944" cy="4304944"/>
          </a:xfrm>
          <a:prstGeom prst="rect">
            <a:avLst/>
          </a:prstGeom>
        </p:spPr>
      </p:pic>
      <p:pic>
        <p:nvPicPr>
          <p:cNvPr id="14" name="Picture 13">
            <a:extLst>
              <a:ext uri="{FF2B5EF4-FFF2-40B4-BE49-F238E27FC236}">
                <a16:creationId xmlns:a16="http://schemas.microsoft.com/office/drawing/2014/main" id="{003FB2B6-DECF-4DA6-9984-385CFC9C57B3}"/>
              </a:ext>
            </a:extLst>
          </p:cNvPr>
          <p:cNvPicPr>
            <a:picLocks noChangeAspect="1"/>
          </p:cNvPicPr>
          <p:nvPr/>
        </p:nvPicPr>
        <p:blipFill>
          <a:blip r:embed="rId6"/>
          <a:stretch>
            <a:fillRect/>
          </a:stretch>
        </p:blipFill>
        <p:spPr>
          <a:xfrm>
            <a:off x="4267200" y="1676400"/>
            <a:ext cx="4304944" cy="4304944"/>
          </a:xfrm>
          <a:prstGeom prst="rect">
            <a:avLst/>
          </a:prstGeom>
        </p:spPr>
      </p:pic>
      <p:sp>
        <p:nvSpPr>
          <p:cNvPr id="8" name="TextBox 7">
            <a:extLst>
              <a:ext uri="{FF2B5EF4-FFF2-40B4-BE49-F238E27FC236}">
                <a16:creationId xmlns:a16="http://schemas.microsoft.com/office/drawing/2014/main" id="{DAB025A0-03CF-4DBB-B783-AF9447420555}"/>
              </a:ext>
            </a:extLst>
          </p:cNvPr>
          <p:cNvSpPr txBox="1"/>
          <p:nvPr/>
        </p:nvSpPr>
        <p:spPr>
          <a:xfrm>
            <a:off x="6028857" y="5710556"/>
            <a:ext cx="1048685" cy="461665"/>
          </a:xfrm>
          <a:prstGeom prst="rect">
            <a:avLst/>
          </a:prstGeom>
          <a:solidFill>
            <a:schemeClr val="bg1"/>
          </a:solidFill>
        </p:spPr>
        <p:txBody>
          <a:bodyPr wrap="none" rtlCol="0">
            <a:spAutoFit/>
          </a:bodyPr>
          <a:lstStyle/>
          <a:p>
            <a:r>
              <a:rPr lang="en-US" b="1" dirty="0"/>
              <a:t>     S    </a:t>
            </a:r>
          </a:p>
        </p:txBody>
      </p:sp>
      <p:sp>
        <p:nvSpPr>
          <p:cNvPr id="11" name="TextBox 10">
            <a:extLst>
              <a:ext uri="{FF2B5EF4-FFF2-40B4-BE49-F238E27FC236}">
                <a16:creationId xmlns:a16="http://schemas.microsoft.com/office/drawing/2014/main" id="{69B536F5-D66F-49A7-91BB-FCB46E430292}"/>
              </a:ext>
            </a:extLst>
          </p:cNvPr>
          <p:cNvSpPr txBox="1"/>
          <p:nvPr/>
        </p:nvSpPr>
        <p:spPr>
          <a:xfrm rot="16200000">
            <a:off x="3432104" y="3433117"/>
            <a:ext cx="1818126" cy="461665"/>
          </a:xfrm>
          <a:prstGeom prst="rect">
            <a:avLst/>
          </a:prstGeom>
          <a:solidFill>
            <a:schemeClr val="bg1"/>
          </a:solidFill>
        </p:spPr>
        <p:txBody>
          <a:bodyPr wrap="none" rtlCol="0">
            <a:spAutoFit/>
          </a:bodyPr>
          <a:lstStyle/>
          <a:p>
            <a:r>
              <a:rPr lang="en-US" b="1" dirty="0"/>
              <a:t>     ln(R/S)    </a:t>
            </a:r>
          </a:p>
        </p:txBody>
      </p:sp>
    </p:spTree>
    <p:extLst>
      <p:ext uri="{BB962C8B-B14F-4D97-AF65-F5344CB8AC3E}">
        <p14:creationId xmlns:p14="http://schemas.microsoft.com/office/powerpoint/2010/main" val="126900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18</a:t>
            </a:fld>
            <a:endParaRPr lang="en-US" sz="1400"/>
          </a:p>
        </p:txBody>
      </p:sp>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731108" y="16764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731108" y="1676400"/>
                <a:ext cx="2637760" cy="457200"/>
              </a:xfrm>
              <a:prstGeom prst="rect">
                <a:avLst/>
              </a:prstGeom>
              <a:blipFill>
                <a:blip r:embed="rId3"/>
                <a:stretch>
                  <a:fillRect l="-1617" t="-92000" b="-98667"/>
                </a:stretch>
              </a:blipFill>
              <a:ln>
                <a:noFill/>
              </a:ln>
            </p:spPr>
            <p:txBody>
              <a:bodyPr/>
              <a:lstStyle/>
              <a:p>
                <a:r>
                  <a:rPr lang="en-US">
                    <a:noFill/>
                  </a:rPr>
                  <a:t> </a:t>
                </a:r>
              </a:p>
            </p:txBody>
          </p:sp>
        </mc:Fallback>
      </mc:AlternateContent>
      <p:pic>
        <p:nvPicPr>
          <p:cNvPr id="8" name="Picture 7" descr="A close up of a map&#10;&#10;Description automatically generated">
            <a:extLst>
              <a:ext uri="{FF2B5EF4-FFF2-40B4-BE49-F238E27FC236}">
                <a16:creationId xmlns:a16="http://schemas.microsoft.com/office/drawing/2014/main" id="{6F5665E6-3B69-4590-843D-22C183124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0" y="762000"/>
            <a:ext cx="3810000" cy="5715000"/>
          </a:xfrm>
          <a:prstGeom prst="rect">
            <a:avLst/>
          </a:prstGeom>
        </p:spPr>
      </p:pic>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sp>
        <p:nvSpPr>
          <p:cNvPr id="9" name="Footer Placeholder 2">
            <a:extLst>
              <a:ext uri="{FF2B5EF4-FFF2-40B4-BE49-F238E27FC236}">
                <a16:creationId xmlns:a16="http://schemas.microsoft.com/office/drawing/2014/main" id="{A16C29DD-3ACA-4A25-AA6F-9B878390AD54}"/>
              </a:ext>
            </a:extLst>
          </p:cNvPr>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(4)</a:t>
            </a:r>
          </a:p>
        </p:txBody>
      </p:sp>
      <p:sp>
        <p:nvSpPr>
          <p:cNvPr id="11" name="Slide Number Placeholder 3">
            <a:extLst>
              <a:ext uri="{FF2B5EF4-FFF2-40B4-BE49-F238E27FC236}">
                <a16:creationId xmlns:a16="http://schemas.microsoft.com/office/drawing/2014/main" id="{4382DBCD-9C0E-4ABF-9C91-A5ECAB6463AB}"/>
              </a:ext>
            </a:extLst>
          </p:cNvPr>
          <p:cNvSpPr txBox="1">
            <a:spLocks noGrp="1"/>
          </p:cNvSpPr>
          <p:nvPr/>
        </p:nvSpPr>
        <p:spPr bwMode="auto">
          <a:xfrm>
            <a:off x="6858000" y="6400800"/>
            <a:ext cx="1905000" cy="457200"/>
          </a:xfrm>
          <a:prstGeom prst="rect">
            <a:avLst/>
          </a:prstGeom>
          <a:noFill/>
          <a:ln w="9525">
            <a:noFill/>
            <a:miter lim="800000"/>
            <a:headEnd/>
            <a:tailEnd/>
          </a:ln>
        </p:spPr>
        <p:txBody>
          <a:bodyPr/>
          <a:lstStyle/>
          <a:p>
            <a:pPr algn="r"/>
            <a:fld id="{C4557F82-0C6D-4A69-ACF6-F371570B5EF1}" type="slidenum">
              <a:rPr lang="en-US" sz="1400"/>
              <a:pPr algn="r"/>
              <a:t>18</a:t>
            </a:fld>
            <a:endParaRPr lang="en-US" sz="1400"/>
          </a:p>
        </p:txBody>
      </p:sp>
      <p:sp>
        <p:nvSpPr>
          <p:cNvPr id="13" name="TextBox 12">
            <a:extLst>
              <a:ext uri="{FF2B5EF4-FFF2-40B4-BE49-F238E27FC236}">
                <a16:creationId xmlns:a16="http://schemas.microsoft.com/office/drawing/2014/main" id="{7E6643F4-7DCB-4AAA-8713-560EE99AA278}"/>
              </a:ext>
            </a:extLst>
          </p:cNvPr>
          <p:cNvSpPr txBox="1"/>
          <p:nvPr/>
        </p:nvSpPr>
        <p:spPr>
          <a:xfrm>
            <a:off x="6333657" y="3198168"/>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08ACF777-822E-474D-AEF5-358159800BA7}"/>
              </a:ext>
            </a:extLst>
          </p:cNvPr>
          <p:cNvSpPr txBox="1"/>
          <p:nvPr/>
        </p:nvSpPr>
        <p:spPr>
          <a:xfrm rot="16200000">
            <a:off x="4005838" y="1890227"/>
            <a:ext cx="1818126" cy="461665"/>
          </a:xfrm>
          <a:prstGeom prst="rect">
            <a:avLst/>
          </a:prstGeom>
          <a:solidFill>
            <a:schemeClr val="bg1"/>
          </a:solidFill>
        </p:spPr>
        <p:txBody>
          <a:bodyPr wrap="none" rtlCol="0">
            <a:spAutoFit/>
          </a:bodyPr>
          <a:lstStyle/>
          <a:p>
            <a:r>
              <a:rPr lang="en-US" b="1" dirty="0"/>
              <a:t>     ln(R/S)    </a:t>
            </a:r>
          </a:p>
        </p:txBody>
      </p:sp>
      <p:sp>
        <p:nvSpPr>
          <p:cNvPr id="15" name="TextBox 14">
            <a:extLst>
              <a:ext uri="{FF2B5EF4-FFF2-40B4-BE49-F238E27FC236}">
                <a16:creationId xmlns:a16="http://schemas.microsoft.com/office/drawing/2014/main" id="{7542F1A8-F17B-48E9-8D32-C99293C0572F}"/>
              </a:ext>
            </a:extLst>
          </p:cNvPr>
          <p:cNvSpPr txBox="1"/>
          <p:nvPr/>
        </p:nvSpPr>
        <p:spPr>
          <a:xfrm>
            <a:off x="6333657" y="6039258"/>
            <a:ext cx="1048685" cy="461665"/>
          </a:xfrm>
          <a:prstGeom prst="rect">
            <a:avLst/>
          </a:prstGeom>
          <a:solidFill>
            <a:schemeClr val="bg1"/>
          </a:solidFill>
        </p:spPr>
        <p:txBody>
          <a:bodyPr wrap="none" rtlCol="0">
            <a:spAutoFit/>
          </a:bodyPr>
          <a:lstStyle/>
          <a:p>
            <a:r>
              <a:rPr lang="en-US" b="1" dirty="0"/>
              <a:t>     S    </a:t>
            </a:r>
          </a:p>
        </p:txBody>
      </p:sp>
      <p:sp>
        <p:nvSpPr>
          <p:cNvPr id="16" name="TextBox 15">
            <a:extLst>
              <a:ext uri="{FF2B5EF4-FFF2-40B4-BE49-F238E27FC236}">
                <a16:creationId xmlns:a16="http://schemas.microsoft.com/office/drawing/2014/main" id="{2AEE4A8C-2FFC-41AE-8B70-CCE02776768C}"/>
              </a:ext>
            </a:extLst>
          </p:cNvPr>
          <p:cNvSpPr txBox="1"/>
          <p:nvPr/>
        </p:nvSpPr>
        <p:spPr>
          <a:xfrm rot="16200000">
            <a:off x="4364911" y="4789826"/>
            <a:ext cx="1099981" cy="461665"/>
          </a:xfrm>
          <a:prstGeom prst="rect">
            <a:avLst/>
          </a:prstGeom>
          <a:solidFill>
            <a:schemeClr val="bg1"/>
          </a:solidFill>
        </p:spPr>
        <p:txBody>
          <a:bodyPr wrap="none" rtlCol="0">
            <a:spAutoFit/>
          </a:bodyPr>
          <a:lstStyle/>
          <a:p>
            <a:r>
              <a:rPr lang="en-US" b="1" dirty="0"/>
              <a:t>     R    </a:t>
            </a:r>
          </a:p>
        </p:txBody>
      </p:sp>
      <p:sp>
        <p:nvSpPr>
          <p:cNvPr id="17" name="TextBox 16">
            <a:extLst>
              <a:ext uri="{FF2B5EF4-FFF2-40B4-BE49-F238E27FC236}">
                <a16:creationId xmlns:a16="http://schemas.microsoft.com/office/drawing/2014/main" id="{9FCA9E00-E147-4138-A806-714A4666F288}"/>
              </a:ext>
            </a:extLst>
          </p:cNvPr>
          <p:cNvSpPr txBox="1"/>
          <p:nvPr/>
        </p:nvSpPr>
        <p:spPr>
          <a:xfrm>
            <a:off x="152399" y="2438400"/>
            <a:ext cx="3962379" cy="3139321"/>
          </a:xfrm>
          <a:prstGeom prst="rect">
            <a:avLst/>
          </a:prstGeom>
          <a:noFill/>
        </p:spPr>
        <p:txBody>
          <a:bodyPr wrap="square" rtlCol="0">
            <a:spAutoFit/>
          </a:bodyPr>
          <a:lstStyle/>
          <a:p>
            <a:r>
              <a:rPr lang="en-US" sz="1800"/>
              <a:t>Mechanistically, the process is</a:t>
            </a:r>
          </a:p>
          <a:p>
            <a:pPr marL="285750" indent="-285750">
              <a:buFont typeface="Arial" panose="020B0604020202020204" pitchFamily="34" charset="0"/>
              <a:buChar char="•"/>
            </a:pPr>
            <a:r>
              <a:rPr lang="en-US" sz="1800"/>
              <a:t>Fit </a:t>
            </a:r>
            <a:r>
              <a:rPr lang="en-US" sz="1800" i="1"/>
              <a:t>ln(R/S) ~ S </a:t>
            </a:r>
            <a:r>
              <a:rPr lang="en-US" sz="1800"/>
              <a:t>using regression</a:t>
            </a:r>
          </a:p>
          <a:p>
            <a:pPr marL="285750" indent="-285750">
              <a:buFont typeface="Arial" panose="020B0604020202020204" pitchFamily="34" charset="0"/>
              <a:buChar char="•"/>
            </a:pPr>
            <a:r>
              <a:rPr lang="en-US" sz="1800"/>
              <a:t>Pull out fitted values and residuals</a:t>
            </a:r>
          </a:p>
          <a:p>
            <a:pPr marL="285750" indent="-285750">
              <a:buFont typeface="Arial" panose="020B0604020202020204" pitchFamily="34" charset="0"/>
              <a:buChar char="•"/>
            </a:pPr>
            <a:r>
              <a:rPr lang="en-US" sz="1800"/>
              <a:t>Then for some large (≥500) number of times…</a:t>
            </a:r>
          </a:p>
          <a:p>
            <a:pPr marL="742950" lvl="1" indent="-285750">
              <a:buFont typeface="Arial" panose="020B0604020202020204" pitchFamily="34" charset="0"/>
              <a:buChar char="•"/>
            </a:pPr>
            <a:r>
              <a:rPr lang="en-US" sz="1800"/>
              <a:t>Resample </a:t>
            </a:r>
            <a:r>
              <a:rPr lang="en-US" sz="1800" b="1"/>
              <a:t>residuals</a:t>
            </a:r>
            <a:r>
              <a:rPr lang="en-US" sz="1800"/>
              <a:t> with replacement, add to fitted values</a:t>
            </a:r>
          </a:p>
          <a:p>
            <a:pPr marL="742950" lvl="1" indent="-285750">
              <a:buFont typeface="Arial" panose="020B0604020202020204" pitchFamily="34" charset="0"/>
              <a:buChar char="•"/>
            </a:pPr>
            <a:r>
              <a:rPr lang="en-US" sz="1800"/>
              <a:t>Do a new regression</a:t>
            </a:r>
          </a:p>
          <a:p>
            <a:pPr marL="742950" lvl="1" indent="-285750">
              <a:buFont typeface="Arial" panose="020B0604020202020204" pitchFamily="34" charset="0"/>
              <a:buChar char="•"/>
            </a:pPr>
            <a:r>
              <a:rPr lang="en-US" sz="1800"/>
              <a:t>Store coefficient estimates</a:t>
            </a:r>
          </a:p>
          <a:p>
            <a:pPr marL="1200150" lvl="2" indent="-285750">
              <a:buFont typeface="Arial" panose="020B0604020202020204" pitchFamily="34" charset="0"/>
              <a:buChar char="•"/>
            </a:pPr>
            <a:r>
              <a:rPr lang="en-US" sz="1800"/>
              <a:t>Intercept estimates </a:t>
            </a:r>
            <a:r>
              <a:rPr lang="en-US" sz="1800" i="1"/>
              <a:t>ln(</a:t>
            </a:r>
            <a:r>
              <a:rPr lang="el-GR" sz="1800" i="1"/>
              <a:t>α</a:t>
            </a:r>
            <a:r>
              <a:rPr lang="en-US" sz="1800" i="1"/>
              <a:t>)</a:t>
            </a:r>
          </a:p>
          <a:p>
            <a:pPr marL="1200150" lvl="2" indent="-285750">
              <a:buFont typeface="Arial" panose="020B0604020202020204" pitchFamily="34" charset="0"/>
              <a:buChar char="•"/>
            </a:pPr>
            <a:r>
              <a:rPr lang="en-US" sz="1800"/>
              <a:t>Slope estimates </a:t>
            </a:r>
            <a:r>
              <a:rPr lang="en-US" sz="1800" i="1"/>
              <a:t>-β</a:t>
            </a:r>
            <a:endParaRPr lang="en-US" sz="1800" i="1" dirty="0"/>
          </a:p>
        </p:txBody>
      </p:sp>
    </p:spTree>
    <p:extLst>
      <p:ext uri="{BB962C8B-B14F-4D97-AF65-F5344CB8AC3E}">
        <p14:creationId xmlns:p14="http://schemas.microsoft.com/office/powerpoint/2010/main" val="353430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743200" y="6448647"/>
            <a:ext cx="4419600" cy="304800"/>
          </a:xfrm>
          <a:prstGeom prst="rect">
            <a:avLst/>
          </a:prstGeom>
          <a:noFill/>
          <a:ln w="9525">
            <a:noFill/>
            <a:miter lim="800000"/>
            <a:headEnd/>
            <a:tailEnd/>
          </a:ln>
        </p:spPr>
        <p:txBody>
          <a:bodyPr/>
          <a:lstStyle/>
          <a:p>
            <a:pPr algn="ctr"/>
            <a:r>
              <a:rPr lang="en-US" sz="1400" dirty="0"/>
              <a:t>SRA - Classic Ricker Estimation – Bootstrap distributions</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19</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1569660"/>
          </a:xfrm>
          <a:prstGeom prst="rect">
            <a:avLst/>
          </a:prstGeom>
          <a:noFill/>
        </p:spPr>
        <p:txBody>
          <a:bodyPr wrap="square" rtlCol="0">
            <a:spAutoFit/>
          </a:bodyPr>
          <a:lstStyle/>
          <a:p>
            <a:r>
              <a:rPr lang="en-US" dirty="0"/>
              <a:t>This gives:</a:t>
            </a:r>
          </a:p>
          <a:p>
            <a:pPr marL="342900" indent="-342900">
              <a:buFont typeface="Arial" panose="020B0604020202020204" pitchFamily="34" charset="0"/>
              <a:buChar char="•"/>
            </a:pPr>
            <a:r>
              <a:rPr lang="en-US" dirty="0"/>
              <a:t>Distributions of </a:t>
            </a:r>
            <a:r>
              <a:rPr lang="el-GR" dirty="0"/>
              <a:t>α</a:t>
            </a:r>
            <a:r>
              <a:rPr lang="en-US" dirty="0"/>
              <a:t> and </a:t>
            </a:r>
            <a:r>
              <a:rPr lang="el-GR" dirty="0"/>
              <a:t>β</a:t>
            </a:r>
            <a:r>
              <a:rPr lang="en-US" dirty="0"/>
              <a:t> pairs</a:t>
            </a:r>
          </a:p>
          <a:p>
            <a:endParaRPr lang="en-US" dirty="0"/>
          </a:p>
          <a:p>
            <a:pPr marL="342900" indent="-342900">
              <a:buFont typeface="Arial" panose="020B0604020202020204" pitchFamily="34" charset="0"/>
              <a:buChar char="•"/>
            </a:pPr>
            <a:r>
              <a:rPr lang="en-US" dirty="0"/>
              <a:t>Distributions of reference points</a:t>
            </a:r>
          </a:p>
        </p:txBody>
      </p:sp>
      <p:pic>
        <p:nvPicPr>
          <p:cNvPr id="2" name="Picture 1">
            <a:extLst>
              <a:ext uri="{FF2B5EF4-FFF2-40B4-BE49-F238E27FC236}">
                <a16:creationId xmlns:a16="http://schemas.microsoft.com/office/drawing/2014/main" id="{42378682-B3A5-4EFF-BB8C-42381AB40028}"/>
              </a:ext>
            </a:extLst>
          </p:cNvPr>
          <p:cNvPicPr>
            <a:picLocks noChangeAspect="1"/>
          </p:cNvPicPr>
          <p:nvPr/>
        </p:nvPicPr>
        <p:blipFill>
          <a:blip r:embed="rId3"/>
          <a:stretch>
            <a:fillRect/>
          </a:stretch>
        </p:blipFill>
        <p:spPr>
          <a:xfrm>
            <a:off x="1281677" y="3261392"/>
            <a:ext cx="3085743" cy="3085743"/>
          </a:xfrm>
          <a:prstGeom prst="rect">
            <a:avLst/>
          </a:prstGeom>
        </p:spPr>
      </p:pic>
      <p:pic>
        <p:nvPicPr>
          <p:cNvPr id="5" name="Picture 4">
            <a:extLst>
              <a:ext uri="{FF2B5EF4-FFF2-40B4-BE49-F238E27FC236}">
                <a16:creationId xmlns:a16="http://schemas.microsoft.com/office/drawing/2014/main" id="{CF71E1D2-689F-4C7B-A81A-54BF77553797}"/>
              </a:ext>
            </a:extLst>
          </p:cNvPr>
          <p:cNvPicPr>
            <a:picLocks noChangeAspect="1"/>
          </p:cNvPicPr>
          <p:nvPr/>
        </p:nvPicPr>
        <p:blipFill>
          <a:blip r:embed="rId4"/>
          <a:stretch>
            <a:fillRect/>
          </a:stretch>
        </p:blipFill>
        <p:spPr>
          <a:xfrm>
            <a:off x="5638800" y="0"/>
            <a:ext cx="3085743" cy="3085743"/>
          </a:xfrm>
          <a:prstGeom prst="rect">
            <a:avLst/>
          </a:prstGeom>
        </p:spPr>
      </p:pic>
      <p:pic>
        <p:nvPicPr>
          <p:cNvPr id="6" name="Picture 5">
            <a:extLst>
              <a:ext uri="{FF2B5EF4-FFF2-40B4-BE49-F238E27FC236}">
                <a16:creationId xmlns:a16="http://schemas.microsoft.com/office/drawing/2014/main" id="{85A6EA9F-A5FF-46FF-8583-8727FE641E99}"/>
              </a:ext>
            </a:extLst>
          </p:cNvPr>
          <p:cNvPicPr>
            <a:picLocks noChangeAspect="1"/>
          </p:cNvPicPr>
          <p:nvPr/>
        </p:nvPicPr>
        <p:blipFill>
          <a:blip r:embed="rId5"/>
          <a:stretch>
            <a:fillRect/>
          </a:stretch>
        </p:blipFill>
        <p:spPr>
          <a:xfrm>
            <a:off x="4743629" y="3261393"/>
            <a:ext cx="3085743" cy="3085743"/>
          </a:xfrm>
          <a:prstGeom prst="rect">
            <a:avLst/>
          </a:prstGeom>
        </p:spPr>
      </p:pic>
      <p:sp>
        <p:nvSpPr>
          <p:cNvPr id="7" name="Arrow: Down 6">
            <a:extLst>
              <a:ext uri="{FF2B5EF4-FFF2-40B4-BE49-F238E27FC236}">
                <a16:creationId xmlns:a16="http://schemas.microsoft.com/office/drawing/2014/main" id="{464EF20B-78A1-41CC-89F6-4A28369395C6}"/>
              </a:ext>
            </a:extLst>
          </p:cNvPr>
          <p:cNvSpPr/>
          <p:nvPr/>
        </p:nvSpPr>
        <p:spPr>
          <a:xfrm>
            <a:off x="1447800" y="1219200"/>
            <a:ext cx="3810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B2E252-4A22-46DE-84E8-C5CBAA67A96A}"/>
              </a:ext>
            </a:extLst>
          </p:cNvPr>
          <p:cNvSpPr txBox="1"/>
          <p:nvPr/>
        </p:nvSpPr>
        <p:spPr>
          <a:xfrm>
            <a:off x="6780687" y="2853907"/>
            <a:ext cx="904415" cy="400110"/>
          </a:xfrm>
          <a:prstGeom prst="rect">
            <a:avLst/>
          </a:prstGeom>
          <a:solidFill>
            <a:schemeClr val="bg1"/>
          </a:solidFill>
        </p:spPr>
        <p:txBody>
          <a:bodyPr wrap="none" rtlCol="0">
            <a:spAutoFit/>
          </a:bodyPr>
          <a:lstStyle/>
          <a:p>
            <a:r>
              <a:rPr lang="en-US" sz="2000" b="1" dirty="0"/>
              <a:t>     S    </a:t>
            </a:r>
          </a:p>
        </p:txBody>
      </p:sp>
      <p:sp>
        <p:nvSpPr>
          <p:cNvPr id="10" name="TextBox 9">
            <a:extLst>
              <a:ext uri="{FF2B5EF4-FFF2-40B4-BE49-F238E27FC236}">
                <a16:creationId xmlns:a16="http://schemas.microsoft.com/office/drawing/2014/main" id="{A0354C47-E7C2-4B0E-B184-8AD997146043}"/>
              </a:ext>
            </a:extLst>
          </p:cNvPr>
          <p:cNvSpPr txBox="1"/>
          <p:nvPr/>
        </p:nvSpPr>
        <p:spPr>
          <a:xfrm rot="16200000">
            <a:off x="5138440" y="1301912"/>
            <a:ext cx="947695" cy="400110"/>
          </a:xfrm>
          <a:prstGeom prst="rect">
            <a:avLst/>
          </a:prstGeom>
          <a:solidFill>
            <a:schemeClr val="bg1"/>
          </a:solidFill>
        </p:spPr>
        <p:txBody>
          <a:bodyPr wrap="none" rtlCol="0">
            <a:spAutoFit/>
          </a:bodyPr>
          <a:lstStyle/>
          <a:p>
            <a:r>
              <a:rPr lang="en-US" sz="2000" b="1" dirty="0"/>
              <a:t>     R    </a:t>
            </a:r>
          </a:p>
        </p:txBody>
      </p:sp>
      <p:sp>
        <p:nvSpPr>
          <p:cNvPr id="11" name="TextBox 10">
            <a:extLst>
              <a:ext uri="{FF2B5EF4-FFF2-40B4-BE49-F238E27FC236}">
                <a16:creationId xmlns:a16="http://schemas.microsoft.com/office/drawing/2014/main" id="{A2FDE76E-866E-4E0F-95C6-23A9B6D1F80C}"/>
              </a:ext>
            </a:extLst>
          </p:cNvPr>
          <p:cNvSpPr txBox="1"/>
          <p:nvPr/>
        </p:nvSpPr>
        <p:spPr>
          <a:xfrm>
            <a:off x="6999921" y="3254359"/>
            <a:ext cx="774571" cy="369332"/>
          </a:xfrm>
          <a:prstGeom prst="rect">
            <a:avLst/>
          </a:prstGeom>
          <a:solidFill>
            <a:schemeClr val="bg1"/>
          </a:solidFill>
        </p:spPr>
        <p:txBody>
          <a:bodyPr wrap="none" rtlCol="0">
            <a:spAutoFit/>
          </a:bodyPr>
          <a:lstStyle/>
          <a:p>
            <a:r>
              <a:rPr lang="en-US" sz="1800" b="1" dirty="0"/>
              <a:t> Seq   </a:t>
            </a:r>
          </a:p>
        </p:txBody>
      </p:sp>
      <p:sp>
        <p:nvSpPr>
          <p:cNvPr id="12" name="TextBox 11">
            <a:extLst>
              <a:ext uri="{FF2B5EF4-FFF2-40B4-BE49-F238E27FC236}">
                <a16:creationId xmlns:a16="http://schemas.microsoft.com/office/drawing/2014/main" id="{DF8843D5-1963-4F7A-874E-68B72EE11A56}"/>
              </a:ext>
            </a:extLst>
          </p:cNvPr>
          <p:cNvSpPr txBox="1"/>
          <p:nvPr/>
        </p:nvSpPr>
        <p:spPr>
          <a:xfrm>
            <a:off x="7002848" y="3982155"/>
            <a:ext cx="966931" cy="369332"/>
          </a:xfrm>
          <a:prstGeom prst="rect">
            <a:avLst/>
          </a:prstGeom>
          <a:solidFill>
            <a:schemeClr val="bg1"/>
          </a:solidFill>
        </p:spPr>
        <p:txBody>
          <a:bodyPr wrap="none" rtlCol="0">
            <a:spAutoFit/>
          </a:bodyPr>
          <a:lstStyle/>
          <a:p>
            <a:r>
              <a:rPr lang="en-US" sz="1800" b="1" dirty="0"/>
              <a:t> </a:t>
            </a:r>
            <a:r>
              <a:rPr lang="en-US" sz="1800" b="1" dirty="0" err="1"/>
              <a:t>Smax</a:t>
            </a:r>
            <a:r>
              <a:rPr lang="en-US" sz="1800" b="1" dirty="0"/>
              <a:t>   </a:t>
            </a:r>
          </a:p>
        </p:txBody>
      </p:sp>
      <p:sp>
        <p:nvSpPr>
          <p:cNvPr id="13" name="TextBox 12">
            <a:extLst>
              <a:ext uri="{FF2B5EF4-FFF2-40B4-BE49-F238E27FC236}">
                <a16:creationId xmlns:a16="http://schemas.microsoft.com/office/drawing/2014/main" id="{7FC8C1B8-AFDB-484D-B58C-516E7C070B85}"/>
              </a:ext>
            </a:extLst>
          </p:cNvPr>
          <p:cNvSpPr txBox="1"/>
          <p:nvPr/>
        </p:nvSpPr>
        <p:spPr>
          <a:xfrm>
            <a:off x="6999921" y="4743985"/>
            <a:ext cx="941283" cy="369332"/>
          </a:xfrm>
          <a:prstGeom prst="rect">
            <a:avLst/>
          </a:prstGeom>
          <a:solidFill>
            <a:schemeClr val="bg1"/>
          </a:solidFill>
        </p:spPr>
        <p:txBody>
          <a:bodyPr wrap="none" rtlCol="0">
            <a:spAutoFit/>
          </a:bodyPr>
          <a:lstStyle/>
          <a:p>
            <a:r>
              <a:rPr lang="en-US" sz="1800" b="1" dirty="0"/>
              <a:t> </a:t>
            </a:r>
            <a:r>
              <a:rPr lang="en-US" sz="1800" b="1" dirty="0" err="1"/>
              <a:t>Smsy</a:t>
            </a:r>
            <a:r>
              <a:rPr lang="en-US" sz="1800" b="1" dirty="0"/>
              <a:t>   </a:t>
            </a:r>
          </a:p>
        </p:txBody>
      </p:sp>
      <p:sp>
        <p:nvSpPr>
          <p:cNvPr id="14" name="TextBox 13">
            <a:extLst>
              <a:ext uri="{FF2B5EF4-FFF2-40B4-BE49-F238E27FC236}">
                <a16:creationId xmlns:a16="http://schemas.microsoft.com/office/drawing/2014/main" id="{A35A33A2-3B56-44F4-9CBC-0BD824A276FC}"/>
              </a:ext>
            </a:extLst>
          </p:cNvPr>
          <p:cNvSpPr txBox="1"/>
          <p:nvPr/>
        </p:nvSpPr>
        <p:spPr>
          <a:xfrm>
            <a:off x="6999921" y="5568477"/>
            <a:ext cx="919867" cy="369332"/>
          </a:xfrm>
          <a:prstGeom prst="rect">
            <a:avLst/>
          </a:prstGeom>
          <a:solidFill>
            <a:schemeClr val="bg1"/>
          </a:solidFill>
        </p:spPr>
        <p:txBody>
          <a:bodyPr wrap="none" rtlCol="0">
            <a:spAutoFit/>
          </a:bodyPr>
          <a:lstStyle/>
          <a:p>
            <a:r>
              <a:rPr lang="en-US" sz="1800" b="1" dirty="0"/>
              <a:t> MSY   </a:t>
            </a:r>
          </a:p>
        </p:txBody>
      </p:sp>
      <p:sp>
        <p:nvSpPr>
          <p:cNvPr id="15" name="TextBox 14">
            <a:extLst>
              <a:ext uri="{FF2B5EF4-FFF2-40B4-BE49-F238E27FC236}">
                <a16:creationId xmlns:a16="http://schemas.microsoft.com/office/drawing/2014/main" id="{C5BF72BD-D92E-4172-9A52-971021DD0386}"/>
              </a:ext>
            </a:extLst>
          </p:cNvPr>
          <p:cNvSpPr txBox="1"/>
          <p:nvPr/>
        </p:nvSpPr>
        <p:spPr>
          <a:xfrm>
            <a:off x="1772089" y="3429000"/>
            <a:ext cx="1197764" cy="369332"/>
          </a:xfrm>
          <a:prstGeom prst="rect">
            <a:avLst/>
          </a:prstGeom>
          <a:noFill/>
        </p:spPr>
        <p:txBody>
          <a:bodyPr wrap="none" rtlCol="0">
            <a:spAutoFit/>
          </a:bodyPr>
          <a:lstStyle/>
          <a:p>
            <a:r>
              <a:rPr lang="en-US" sz="1800" b="1" dirty="0"/>
              <a:t> ln(alpha) </a:t>
            </a:r>
          </a:p>
        </p:txBody>
      </p:sp>
      <p:sp>
        <p:nvSpPr>
          <p:cNvPr id="16" name="TextBox 15">
            <a:extLst>
              <a:ext uri="{FF2B5EF4-FFF2-40B4-BE49-F238E27FC236}">
                <a16:creationId xmlns:a16="http://schemas.microsoft.com/office/drawing/2014/main" id="{F6A0AF18-B750-49DA-99B3-EFE031610759}"/>
              </a:ext>
            </a:extLst>
          </p:cNvPr>
          <p:cNvSpPr txBox="1"/>
          <p:nvPr/>
        </p:nvSpPr>
        <p:spPr>
          <a:xfrm>
            <a:off x="1828800" y="4892829"/>
            <a:ext cx="838691" cy="369332"/>
          </a:xfrm>
          <a:prstGeom prst="rect">
            <a:avLst/>
          </a:prstGeom>
          <a:solidFill>
            <a:schemeClr val="bg1"/>
          </a:solidFill>
        </p:spPr>
        <p:txBody>
          <a:bodyPr wrap="none" rtlCol="0">
            <a:spAutoFit/>
          </a:bodyPr>
          <a:lstStyle/>
          <a:p>
            <a:r>
              <a:rPr lang="en-US" sz="1800" b="1" dirty="0"/>
              <a:t> beta   </a:t>
            </a:r>
          </a:p>
        </p:txBody>
      </p:sp>
      <p:sp>
        <p:nvSpPr>
          <p:cNvPr id="4" name="Rectangle 3">
            <a:extLst>
              <a:ext uri="{FF2B5EF4-FFF2-40B4-BE49-F238E27FC236}">
                <a16:creationId xmlns:a16="http://schemas.microsoft.com/office/drawing/2014/main" id="{543C89C2-2992-4BE6-BA6A-CE9B3A9CFF4B}"/>
              </a:ext>
            </a:extLst>
          </p:cNvPr>
          <p:cNvSpPr/>
          <p:nvPr/>
        </p:nvSpPr>
        <p:spPr>
          <a:xfrm>
            <a:off x="2743200" y="3200400"/>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7892EE-BFC3-4FDF-BFC6-070D190CACAC}"/>
              </a:ext>
            </a:extLst>
          </p:cNvPr>
          <p:cNvSpPr/>
          <p:nvPr/>
        </p:nvSpPr>
        <p:spPr>
          <a:xfrm>
            <a:off x="2743200" y="4738784"/>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A9937B-D14E-47BB-90A0-D4BFEDADE5A4}"/>
              </a:ext>
            </a:extLst>
          </p:cNvPr>
          <p:cNvSpPr/>
          <p:nvPr/>
        </p:nvSpPr>
        <p:spPr>
          <a:xfrm>
            <a:off x="6229652" y="3208020"/>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EFBA91-EFB2-43D2-8A4B-700F5ABCFC15}"/>
              </a:ext>
            </a:extLst>
          </p:cNvPr>
          <p:cNvSpPr/>
          <p:nvPr/>
        </p:nvSpPr>
        <p:spPr>
          <a:xfrm>
            <a:off x="6321468" y="3989656"/>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8F9179-9517-4053-9F4F-67D7C049BDD5}"/>
              </a:ext>
            </a:extLst>
          </p:cNvPr>
          <p:cNvSpPr/>
          <p:nvPr/>
        </p:nvSpPr>
        <p:spPr>
          <a:xfrm>
            <a:off x="6216855" y="4783903"/>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AB37D8-5CE2-410A-AACB-711DE243F9AC}"/>
              </a:ext>
            </a:extLst>
          </p:cNvPr>
          <p:cNvSpPr/>
          <p:nvPr/>
        </p:nvSpPr>
        <p:spPr>
          <a:xfrm>
            <a:off x="6311901" y="5516151"/>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40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2</a:t>
            </a:fld>
            <a:endParaRPr lang="en-US" sz="1400"/>
          </a:p>
        </p:txBody>
      </p:sp>
      <p:sp>
        <p:nvSpPr>
          <p:cNvPr id="29701" name="Rectangle 2"/>
          <p:cNvSpPr>
            <a:spLocks noGrp="1" noChangeArrowheads="1"/>
          </p:cNvSpPr>
          <p:nvPr>
            <p:ph type="title" idx="4294967295"/>
          </p:nvPr>
        </p:nvSpPr>
        <p:spPr>
          <a:xfrm>
            <a:off x="155944" y="103108"/>
            <a:ext cx="2895600" cy="838200"/>
          </a:xfrm>
        </p:spPr>
        <p:txBody>
          <a:bodyPr/>
          <a:lstStyle/>
          <a:p>
            <a:pPr algn="l" eaLnBrk="1" hangingPunct="1"/>
            <a:r>
              <a:rPr lang="en-US" sz="2400" dirty="0"/>
              <a:t>Ricker Relationship:</a:t>
            </a:r>
            <a:br>
              <a:rPr lang="en-US" sz="2400" dirty="0"/>
            </a:br>
            <a:r>
              <a:rPr lang="en-US" sz="2400" b="1" dirty="0"/>
              <a:t>Parameters</a:t>
            </a:r>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sp>
        <p:nvSpPr>
          <p:cNvPr id="29699" name="Footer Placeholder 2"/>
          <p:cNvSpPr txBox="1">
            <a:spLocks noGrp="1"/>
          </p:cNvSpPr>
          <p:nvPr/>
        </p:nvSpPr>
        <p:spPr bwMode="auto">
          <a:xfrm>
            <a:off x="3124200" y="6553200"/>
            <a:ext cx="3733800" cy="304800"/>
          </a:xfrm>
          <a:prstGeom prst="rect">
            <a:avLst/>
          </a:prstGeom>
          <a:noFill/>
          <a:ln w="9525">
            <a:noFill/>
            <a:miter lim="800000"/>
            <a:headEnd/>
            <a:tailEnd/>
          </a:ln>
        </p:spPr>
        <p:txBody>
          <a:bodyPr/>
          <a:lstStyle/>
          <a:p>
            <a:pPr algn="ctr"/>
            <a:r>
              <a:rPr lang="en-US" sz="1400" dirty="0"/>
              <a:t>SRA - Ricker S-R Relationship - parameters (1)</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4"/>
                <a:stretch>
                  <a:fillRect l="-258"/>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7B283A17-9041-4D44-9703-95CA4FBB2FC7}"/>
              </a:ext>
            </a:extLst>
          </p:cNvPr>
          <p:cNvSpPr txBox="1"/>
          <p:nvPr/>
        </p:nvSpPr>
        <p:spPr>
          <a:xfrm>
            <a:off x="968224" y="2733994"/>
            <a:ext cx="7207551" cy="1015663"/>
          </a:xfrm>
          <a:prstGeom prst="rect">
            <a:avLst/>
          </a:prstGeom>
          <a:noFill/>
        </p:spPr>
        <p:txBody>
          <a:bodyPr wrap="square" rtlCol="0">
            <a:spAutoFit/>
          </a:bodyPr>
          <a:lstStyle/>
          <a:p>
            <a:r>
              <a:rPr lang="en-US" sz="2000" dirty="0"/>
              <a:t>At its most basic, the Ricker curve goes up, then comes down again</a:t>
            </a:r>
          </a:p>
          <a:p>
            <a:pPr marL="342900" indent="-342900">
              <a:buFont typeface="Arial" panose="020B0604020202020204" pitchFamily="34" charset="0"/>
              <a:buChar char="•"/>
            </a:pPr>
            <a:r>
              <a:rPr lang="en-US" sz="2000" b="1" dirty="0"/>
              <a:t>α:  </a:t>
            </a:r>
            <a:r>
              <a:rPr lang="en-US" sz="2000" dirty="0"/>
              <a:t>How steeply it goes up  </a:t>
            </a:r>
            <a:r>
              <a:rPr lang="en-US" sz="2000" i="1" dirty="0"/>
              <a:t>(Recruits/</a:t>
            </a:r>
            <a:r>
              <a:rPr lang="en-US" sz="2000" i="1" dirty="0" err="1"/>
              <a:t>spawner</a:t>
            </a:r>
            <a:r>
              <a:rPr lang="en-US" sz="2000" i="1"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2" name="TextBox 1">
            <a:extLst>
              <a:ext uri="{FF2B5EF4-FFF2-40B4-BE49-F238E27FC236}">
                <a16:creationId xmlns:a16="http://schemas.microsoft.com/office/drawing/2014/main" id="{179407E7-48B8-4FB7-A41B-3606964AB0BF}"/>
              </a:ext>
            </a:extLst>
          </p:cNvPr>
          <p:cNvSpPr txBox="1"/>
          <p:nvPr/>
        </p:nvSpPr>
        <p:spPr>
          <a:xfrm>
            <a:off x="6248400" y="2119929"/>
            <a:ext cx="1048685" cy="461665"/>
          </a:xfrm>
          <a:prstGeom prst="rect">
            <a:avLst/>
          </a:prstGeom>
          <a:solidFill>
            <a:schemeClr val="bg1"/>
          </a:solidFill>
        </p:spPr>
        <p:txBody>
          <a:bodyPr wrap="none" rtlCol="0">
            <a:spAutoFit/>
          </a:bodyPr>
          <a:lstStyle/>
          <a:p>
            <a:r>
              <a:rPr lang="en-US" b="1" dirty="0"/>
              <a:t>     S    </a:t>
            </a:r>
          </a:p>
        </p:txBody>
      </p:sp>
      <p:sp>
        <p:nvSpPr>
          <p:cNvPr id="9" name="TextBox 8">
            <a:extLst>
              <a:ext uri="{FF2B5EF4-FFF2-40B4-BE49-F238E27FC236}">
                <a16:creationId xmlns:a16="http://schemas.microsoft.com/office/drawing/2014/main" id="{E382015C-7900-4A22-8A5E-52EB1B62DCB7}"/>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Tree>
    <p:extLst>
      <p:ext uri="{BB962C8B-B14F-4D97-AF65-F5344CB8AC3E}">
        <p14:creationId xmlns:p14="http://schemas.microsoft.com/office/powerpoint/2010/main" val="2969808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014E16-8157-4E8A-B800-E4677AB3D219}"/>
              </a:ext>
            </a:extLst>
          </p:cNvPr>
          <p:cNvPicPr>
            <a:picLocks noChangeAspect="1"/>
          </p:cNvPicPr>
          <p:nvPr/>
        </p:nvPicPr>
        <p:blipFill>
          <a:blip r:embed="rId4"/>
          <a:stretch>
            <a:fillRect/>
          </a:stretch>
        </p:blipFill>
        <p:spPr>
          <a:xfrm>
            <a:off x="4572000" y="3310197"/>
            <a:ext cx="4434754" cy="3547803"/>
          </a:xfrm>
          <a:prstGeom prst="rect">
            <a:avLst/>
          </a:prstGeom>
        </p:spPr>
      </p:pic>
      <p:sp>
        <p:nvSpPr>
          <p:cNvPr id="32775" name="Footer Placeholder 2"/>
          <p:cNvSpPr txBox="1">
            <a:spLocks noGrp="1"/>
          </p:cNvSpPr>
          <p:nvPr/>
        </p:nvSpPr>
        <p:spPr bwMode="auto">
          <a:xfrm>
            <a:off x="1600200" y="6460996"/>
            <a:ext cx="4724400" cy="320804"/>
          </a:xfrm>
          <a:prstGeom prst="rect">
            <a:avLst/>
          </a:prstGeom>
          <a:noFill/>
          <a:ln w="9525">
            <a:noFill/>
            <a:miter lim="800000"/>
            <a:headEnd/>
            <a:tailEnd/>
          </a:ln>
        </p:spPr>
        <p:txBody>
          <a:bodyPr/>
          <a:lstStyle/>
          <a:p>
            <a:pPr algn="ctr"/>
            <a:r>
              <a:rPr lang="en-US" sz="1400" dirty="0"/>
              <a:t>SRA - Classic Ricker Estimation – Lognormal error correction</a:t>
            </a:r>
          </a:p>
        </p:txBody>
      </p:sp>
      <p:sp>
        <p:nvSpPr>
          <p:cNvPr id="32776" name="Slide Number Placeholder 3"/>
          <p:cNvSpPr txBox="1">
            <a:spLocks noGrp="1"/>
          </p:cNvSpPr>
          <p:nvPr/>
        </p:nvSpPr>
        <p:spPr bwMode="auto">
          <a:xfrm>
            <a:off x="7010400" y="6400800"/>
            <a:ext cx="1905000" cy="457200"/>
          </a:xfrm>
          <a:prstGeom prst="rect">
            <a:avLst/>
          </a:prstGeom>
          <a:noFill/>
          <a:ln w="9525">
            <a:noFill/>
            <a:miter lim="800000"/>
            <a:headEnd/>
            <a:tailEnd/>
          </a:ln>
        </p:spPr>
        <p:txBody>
          <a:bodyPr/>
          <a:lstStyle/>
          <a:p>
            <a:pPr algn="r"/>
            <a:fld id="{437D00A5-FB4B-4054-AE19-56CA01100AA4}" type="slidenum">
              <a:rPr lang="en-US" sz="1400"/>
              <a:pPr algn="r"/>
              <a:t>20</a:t>
            </a:fld>
            <a:endParaRPr lang="en-US" sz="1400" dirty="0"/>
          </a:p>
        </p:txBody>
      </p:sp>
      <p:sp>
        <p:nvSpPr>
          <p:cNvPr id="32777" name="Line 2"/>
          <p:cNvSpPr>
            <a:spLocks noChangeShapeType="1"/>
          </p:cNvSpPr>
          <p:nvPr/>
        </p:nvSpPr>
        <p:spPr bwMode="auto">
          <a:xfrm>
            <a:off x="457200" y="914400"/>
            <a:ext cx="8229600" cy="2733"/>
          </a:xfrm>
          <a:prstGeom prst="line">
            <a:avLst/>
          </a:prstGeom>
          <a:noFill/>
          <a:ln w="9525">
            <a:solidFill>
              <a:schemeClr val="tx1"/>
            </a:solidFill>
            <a:round/>
            <a:headEnd/>
            <a:tailEnd/>
          </a:ln>
        </p:spPr>
        <p:txBody>
          <a:bodyPr/>
          <a:lstStyle/>
          <a:p>
            <a:endParaRPr lang="en-US"/>
          </a:p>
        </p:txBody>
      </p:sp>
      <p:sp>
        <p:nvSpPr>
          <p:cNvPr id="32778" name="Rectangle 3"/>
          <p:cNvSpPr>
            <a:spLocks noGrp="1" noChangeArrowheads="1"/>
          </p:cNvSpPr>
          <p:nvPr>
            <p:ph type="title" idx="4294967295"/>
          </p:nvPr>
        </p:nvSpPr>
        <p:spPr>
          <a:xfrm>
            <a:off x="457200" y="0"/>
            <a:ext cx="6477000" cy="917134"/>
          </a:xfrm>
        </p:spPr>
        <p:txBody>
          <a:bodyPr/>
          <a:lstStyle/>
          <a:p>
            <a:pPr algn="l" eaLnBrk="1" hangingPunct="1"/>
            <a:r>
              <a:rPr lang="en-US" sz="3200" dirty="0"/>
              <a:t>Reminder: lognormal error correction</a:t>
            </a:r>
          </a:p>
        </p:txBody>
      </p:sp>
      <p:pic>
        <p:nvPicPr>
          <p:cNvPr id="32779" name="Picture 4"/>
          <p:cNvPicPr>
            <a:picLocks noChangeAspect="1" noChangeArrowheads="1"/>
          </p:cNvPicPr>
          <p:nvPr/>
        </p:nvPicPr>
        <p:blipFill>
          <a:blip r:embed="rId5" cstate="print"/>
          <a:srcRect/>
          <a:stretch>
            <a:fillRect/>
          </a:stretch>
        </p:blipFill>
        <p:spPr bwMode="auto">
          <a:xfrm>
            <a:off x="5916568" y="1028872"/>
            <a:ext cx="2770232" cy="2255544"/>
          </a:xfrm>
          <a:prstGeom prst="rect">
            <a:avLst/>
          </a:prstGeom>
          <a:noFill/>
          <a:ln w="9525">
            <a:noFill/>
            <a:miter lim="800000"/>
            <a:headEnd/>
            <a:tailEnd/>
          </a:ln>
        </p:spPr>
      </p:pic>
      <p:graphicFrame>
        <p:nvGraphicFramePr>
          <p:cNvPr id="32770" name="Object 6"/>
          <p:cNvGraphicFramePr>
            <a:graphicFrameLocks noChangeAspect="1"/>
          </p:cNvGraphicFramePr>
          <p:nvPr>
            <p:extLst>
              <p:ext uri="{D42A27DB-BD31-4B8C-83A1-F6EECF244321}">
                <p14:modId xmlns:p14="http://schemas.microsoft.com/office/powerpoint/2010/main" val="1103121474"/>
              </p:ext>
            </p:extLst>
          </p:nvPr>
        </p:nvGraphicFramePr>
        <p:xfrm>
          <a:off x="2438400" y="1132019"/>
          <a:ext cx="1066800" cy="635028"/>
        </p:xfrm>
        <a:graphic>
          <a:graphicData uri="http://schemas.openxmlformats.org/presentationml/2006/ole">
            <mc:AlternateContent xmlns:mc="http://schemas.openxmlformats.org/markup-compatibility/2006">
              <mc:Choice xmlns:v="urn:schemas-microsoft-com:vml" Requires="v">
                <p:oleObj spid="_x0000_s445383" name="Equation" r:id="rId6" imgW="812520" imgH="482400" progId="Equation.3">
                  <p:embed/>
                </p:oleObj>
              </mc:Choice>
              <mc:Fallback>
                <p:oleObj name="Equation" r:id="rId6" imgW="812520" imgH="482400" progId="Equation.3">
                  <p:embed/>
                  <p:pic>
                    <p:nvPicPr>
                      <p:cNvPr id="3277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132019"/>
                        <a:ext cx="1066800" cy="635028"/>
                      </a:xfrm>
                      <a:prstGeom prst="rect">
                        <a:avLst/>
                      </a:prstGeom>
                      <a:noFill/>
                    </p:spPr>
                  </p:pic>
                </p:oleObj>
              </mc:Fallback>
            </mc:AlternateContent>
          </a:graphicData>
        </a:graphic>
      </p:graphicFrame>
      <p:graphicFrame>
        <p:nvGraphicFramePr>
          <p:cNvPr id="32771" name="Object 7"/>
          <p:cNvGraphicFramePr>
            <a:graphicFrameLocks noChangeAspect="1"/>
          </p:cNvGraphicFramePr>
          <p:nvPr>
            <p:extLst>
              <p:ext uri="{D42A27DB-BD31-4B8C-83A1-F6EECF244321}">
                <p14:modId xmlns:p14="http://schemas.microsoft.com/office/powerpoint/2010/main" val="3780890000"/>
              </p:ext>
            </p:extLst>
          </p:nvPr>
        </p:nvGraphicFramePr>
        <p:xfrm>
          <a:off x="2438400" y="2601044"/>
          <a:ext cx="2562965" cy="347581"/>
        </p:xfrm>
        <a:graphic>
          <a:graphicData uri="http://schemas.openxmlformats.org/presentationml/2006/ole">
            <mc:AlternateContent xmlns:mc="http://schemas.openxmlformats.org/markup-compatibility/2006">
              <mc:Choice xmlns:v="urn:schemas-microsoft-com:vml" Requires="v">
                <p:oleObj spid="_x0000_s445384" name="Equation" r:id="rId8" imgW="1930320" imgH="266400" progId="Equation.3">
                  <p:embed/>
                </p:oleObj>
              </mc:Choice>
              <mc:Fallback>
                <p:oleObj name="Equation" r:id="rId8" imgW="1930320" imgH="266400" progId="Equation.3">
                  <p:embed/>
                  <p:pic>
                    <p:nvPicPr>
                      <p:cNvPr id="3277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2601044"/>
                        <a:ext cx="2562965" cy="347581"/>
                      </a:xfrm>
                      <a:prstGeom prst="rect">
                        <a:avLst/>
                      </a:prstGeom>
                      <a:noFill/>
                    </p:spPr>
                  </p:pic>
                </p:oleObj>
              </mc:Fallback>
            </mc:AlternateContent>
          </a:graphicData>
        </a:graphic>
      </p:graphicFrame>
      <p:graphicFrame>
        <p:nvGraphicFramePr>
          <p:cNvPr id="32772" name="Object 8"/>
          <p:cNvGraphicFramePr>
            <a:graphicFrameLocks noChangeAspect="1"/>
          </p:cNvGraphicFramePr>
          <p:nvPr>
            <p:extLst>
              <p:ext uri="{D42A27DB-BD31-4B8C-83A1-F6EECF244321}">
                <p14:modId xmlns:p14="http://schemas.microsoft.com/office/powerpoint/2010/main" val="1190818575"/>
              </p:ext>
            </p:extLst>
          </p:nvPr>
        </p:nvGraphicFramePr>
        <p:xfrm>
          <a:off x="2438400" y="1933281"/>
          <a:ext cx="1065597" cy="501529"/>
        </p:xfrm>
        <a:graphic>
          <a:graphicData uri="http://schemas.openxmlformats.org/presentationml/2006/ole">
            <mc:AlternateContent xmlns:mc="http://schemas.openxmlformats.org/markup-compatibility/2006">
              <mc:Choice xmlns:v="urn:schemas-microsoft-com:vml" Requires="v">
                <p:oleObj spid="_x0000_s445385" name="Equation" r:id="rId10" imgW="812520" imgH="380880" progId="Equation.3">
                  <p:embed/>
                </p:oleObj>
              </mc:Choice>
              <mc:Fallback>
                <p:oleObj name="Equation" r:id="rId10" imgW="812520" imgH="380880" progId="Equation.3">
                  <p:embed/>
                  <p:pic>
                    <p:nvPicPr>
                      <p:cNvPr id="3277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8400" y="1933281"/>
                        <a:ext cx="1065597" cy="501529"/>
                      </a:xfrm>
                      <a:prstGeom prst="rect">
                        <a:avLst/>
                      </a:prstGeom>
                      <a:noFill/>
                    </p:spPr>
                  </p:pic>
                </p:oleObj>
              </mc:Fallback>
            </mc:AlternateContent>
          </a:graphicData>
        </a:graphic>
      </p:graphicFrame>
      <p:graphicFrame>
        <p:nvGraphicFramePr>
          <p:cNvPr id="32773" name="Object 9"/>
          <p:cNvGraphicFramePr>
            <a:graphicFrameLocks noChangeAspect="1"/>
          </p:cNvGraphicFramePr>
          <p:nvPr>
            <p:extLst>
              <p:ext uri="{D42A27DB-BD31-4B8C-83A1-F6EECF244321}">
                <p14:modId xmlns:p14="http://schemas.microsoft.com/office/powerpoint/2010/main" val="2607596969"/>
              </p:ext>
            </p:extLst>
          </p:nvPr>
        </p:nvGraphicFramePr>
        <p:xfrm>
          <a:off x="2438400" y="3186483"/>
          <a:ext cx="2674817" cy="318717"/>
        </p:xfrm>
        <a:graphic>
          <a:graphicData uri="http://schemas.openxmlformats.org/presentationml/2006/ole">
            <mc:AlternateContent xmlns:mc="http://schemas.openxmlformats.org/markup-compatibility/2006">
              <mc:Choice xmlns:v="urn:schemas-microsoft-com:vml" Requires="v">
                <p:oleObj spid="_x0000_s445386" name="Equation" r:id="rId12" imgW="2031840" imgH="241200" progId="Equation.3">
                  <p:embed/>
                </p:oleObj>
              </mc:Choice>
              <mc:Fallback>
                <p:oleObj name="Equation" r:id="rId12" imgW="2031840" imgH="241200" progId="Equation.3">
                  <p:embed/>
                  <p:pic>
                    <p:nvPicPr>
                      <p:cNvPr id="32773"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8400" y="3186483"/>
                        <a:ext cx="2674817" cy="318717"/>
                      </a:xfrm>
                      <a:prstGeom prst="rect">
                        <a:avLst/>
                      </a:prstGeom>
                      <a:noFill/>
                    </p:spPr>
                  </p:pic>
                </p:oleObj>
              </mc:Fallback>
            </mc:AlternateContent>
          </a:graphicData>
        </a:graphic>
      </p:graphicFrame>
      <p:sp>
        <p:nvSpPr>
          <p:cNvPr id="13" name="Text Box 11">
            <a:extLst>
              <a:ext uri="{FF2B5EF4-FFF2-40B4-BE49-F238E27FC236}">
                <a16:creationId xmlns:a16="http://schemas.microsoft.com/office/drawing/2014/main" id="{32E4069C-B033-461E-9FF9-A250AA36A447}"/>
              </a:ext>
            </a:extLst>
          </p:cNvPr>
          <p:cNvSpPr txBox="1">
            <a:spLocks noChangeArrowheads="1"/>
          </p:cNvSpPr>
          <p:nvPr/>
        </p:nvSpPr>
        <p:spPr bwMode="auto">
          <a:xfrm>
            <a:off x="1139068" y="4170702"/>
            <a:ext cx="2743199" cy="1840504"/>
          </a:xfrm>
          <a:prstGeom prst="rect">
            <a:avLst/>
          </a:prstGeom>
          <a:noFill/>
          <a:ln w="9525">
            <a:solidFill>
              <a:schemeClr val="tx1"/>
            </a:solidFill>
            <a:miter lim="800000"/>
            <a:headEnd/>
            <a:tailEnd/>
          </a:ln>
        </p:spPr>
        <p:txBody>
          <a:bodyPr wrap="square">
            <a:spAutoFit/>
          </a:bodyPr>
          <a:lstStyle/>
          <a:p>
            <a:pPr>
              <a:spcBef>
                <a:spcPct val="30000"/>
              </a:spcBef>
            </a:pPr>
            <a:r>
              <a:rPr lang="en-US" sz="2000" dirty="0"/>
              <a:t> </a:t>
            </a:r>
            <a:r>
              <a:rPr lang="en-US" sz="2000" b="1" u="sng" dirty="0">
                <a:latin typeface="Symbol" pitchFamily="18" charset="2"/>
              </a:rPr>
              <a:t>s</a:t>
            </a:r>
            <a:r>
              <a:rPr lang="en-US" sz="2000" u="sng" dirty="0"/>
              <a:t>     	</a:t>
            </a:r>
            <a:r>
              <a:rPr lang="en-US" sz="2000" b="1" u="sng" dirty="0"/>
              <a:t>correction to</a:t>
            </a:r>
            <a:r>
              <a:rPr lang="en-US" sz="2000" b="1" u="sng" dirty="0">
                <a:latin typeface="Symbol" pitchFamily="18" charset="2"/>
              </a:rPr>
              <a:t> a</a:t>
            </a:r>
            <a:r>
              <a:rPr lang="en-US" sz="2000" b="1" u="sng" dirty="0"/>
              <a:t> </a:t>
            </a:r>
          </a:p>
          <a:p>
            <a:pPr>
              <a:spcBef>
                <a:spcPct val="30000"/>
              </a:spcBef>
            </a:pPr>
            <a:r>
              <a:rPr lang="en-US" sz="1800" dirty="0"/>
              <a:t> 0.3	</a:t>
            </a:r>
            <a:r>
              <a:rPr lang="en-US" sz="1800" dirty="0">
                <a:solidFill>
                  <a:srgbClr val="FF0000"/>
                </a:solidFill>
              </a:rPr>
              <a:t>1.05</a:t>
            </a:r>
            <a:r>
              <a:rPr lang="en-US" sz="1800" dirty="0"/>
              <a:t>  (+5%)</a:t>
            </a:r>
          </a:p>
          <a:p>
            <a:pPr>
              <a:spcBef>
                <a:spcPct val="30000"/>
              </a:spcBef>
            </a:pPr>
            <a:r>
              <a:rPr lang="en-US" sz="1800" dirty="0"/>
              <a:t> 0.4	</a:t>
            </a:r>
            <a:r>
              <a:rPr lang="en-US" sz="1800" dirty="0">
                <a:solidFill>
                  <a:srgbClr val="FF0000"/>
                </a:solidFill>
              </a:rPr>
              <a:t>1.08</a:t>
            </a:r>
            <a:r>
              <a:rPr lang="en-US" sz="1800" dirty="0"/>
              <a:t>  (+8%)</a:t>
            </a:r>
          </a:p>
          <a:p>
            <a:pPr>
              <a:spcBef>
                <a:spcPct val="30000"/>
              </a:spcBef>
            </a:pPr>
            <a:r>
              <a:rPr lang="en-US" sz="1800" dirty="0"/>
              <a:t> 0.5	</a:t>
            </a:r>
            <a:r>
              <a:rPr lang="en-US" sz="1800" dirty="0">
                <a:solidFill>
                  <a:srgbClr val="FF0000"/>
                </a:solidFill>
              </a:rPr>
              <a:t>1.13</a:t>
            </a:r>
            <a:r>
              <a:rPr lang="en-US" sz="1800" dirty="0"/>
              <a:t>  (+13%)</a:t>
            </a:r>
          </a:p>
          <a:p>
            <a:pPr>
              <a:spcBef>
                <a:spcPct val="30000"/>
              </a:spcBef>
            </a:pPr>
            <a:r>
              <a:rPr lang="en-US" sz="1800" dirty="0"/>
              <a:t> 0.6	</a:t>
            </a:r>
            <a:r>
              <a:rPr lang="en-US" sz="1800" dirty="0">
                <a:solidFill>
                  <a:srgbClr val="FF0000"/>
                </a:solidFill>
              </a:rPr>
              <a:t>1.20</a:t>
            </a:r>
            <a:r>
              <a:rPr lang="en-US" sz="1800" dirty="0"/>
              <a:t>  (+20%)</a:t>
            </a:r>
          </a:p>
        </p:txBody>
      </p:sp>
      <p:sp>
        <p:nvSpPr>
          <p:cNvPr id="15" name="Text Box 5">
            <a:extLst>
              <a:ext uri="{FF2B5EF4-FFF2-40B4-BE49-F238E27FC236}">
                <a16:creationId xmlns:a16="http://schemas.microsoft.com/office/drawing/2014/main" id="{3EA0F59A-F58C-41ED-AFBF-A922EF1BBC89}"/>
              </a:ext>
            </a:extLst>
          </p:cNvPr>
          <p:cNvSpPr txBox="1">
            <a:spLocks noChangeArrowheads="1"/>
          </p:cNvSpPr>
          <p:nvPr/>
        </p:nvSpPr>
        <p:spPr bwMode="auto">
          <a:xfrm>
            <a:off x="228891" y="1219200"/>
            <a:ext cx="1218909" cy="1323439"/>
          </a:xfrm>
          <a:prstGeom prst="rect">
            <a:avLst/>
          </a:prstGeom>
          <a:noFill/>
          <a:ln w="9525">
            <a:noFill/>
            <a:miter lim="800000"/>
            <a:headEnd/>
            <a:tailEnd/>
          </a:ln>
        </p:spPr>
        <p:txBody>
          <a:bodyPr wrap="square">
            <a:spAutoFit/>
          </a:bodyPr>
          <a:lstStyle/>
          <a:p>
            <a:r>
              <a:rPr lang="en-US" sz="2000" dirty="0"/>
              <a:t>Estimated reference points use</a:t>
            </a:r>
          </a:p>
          <a:p>
            <a:r>
              <a:rPr lang="en-US" sz="2000" dirty="0"/>
              <a:t> </a:t>
            </a:r>
          </a:p>
        </p:txBody>
      </p:sp>
      <p:graphicFrame>
        <p:nvGraphicFramePr>
          <p:cNvPr id="16" name="Object 10">
            <a:extLst>
              <a:ext uri="{FF2B5EF4-FFF2-40B4-BE49-F238E27FC236}">
                <a16:creationId xmlns:a16="http://schemas.microsoft.com/office/drawing/2014/main" id="{982900C3-7C06-43B8-BA6A-BE6DA80BA863}"/>
              </a:ext>
            </a:extLst>
          </p:cNvPr>
          <p:cNvGraphicFramePr>
            <a:graphicFrameLocks noChangeAspect="1"/>
          </p:cNvGraphicFramePr>
          <p:nvPr>
            <p:extLst>
              <p:ext uri="{D42A27DB-BD31-4B8C-83A1-F6EECF244321}">
                <p14:modId xmlns:p14="http://schemas.microsoft.com/office/powerpoint/2010/main" val="2315807754"/>
              </p:ext>
            </p:extLst>
          </p:nvPr>
        </p:nvGraphicFramePr>
        <p:xfrm>
          <a:off x="272585" y="2209800"/>
          <a:ext cx="1784815" cy="618191"/>
        </p:xfrm>
        <a:graphic>
          <a:graphicData uri="http://schemas.openxmlformats.org/presentationml/2006/ole">
            <mc:AlternateContent xmlns:mc="http://schemas.openxmlformats.org/markup-compatibility/2006">
              <mc:Choice xmlns:v="urn:schemas-microsoft-com:vml" Requires="v">
                <p:oleObj spid="_x0000_s445387" name="Equation" r:id="rId14" imgW="1180800" imgH="457200" progId="Equation.3">
                  <p:embed/>
                </p:oleObj>
              </mc:Choice>
              <mc:Fallback>
                <p:oleObj name="Equation" r:id="rId14" imgW="1180800" imgH="457200" progId="Equation.3">
                  <p:embed/>
                  <p:pic>
                    <p:nvPicPr>
                      <p:cNvPr id="32774"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585" y="2209800"/>
                        <a:ext cx="1784815" cy="618191"/>
                      </a:xfrm>
                      <a:prstGeom prst="rect">
                        <a:avLst/>
                      </a:prstGeom>
                      <a:solidFill>
                        <a:srgbClr val="FFFFFF"/>
                      </a:solidFill>
                    </p:spPr>
                  </p:pic>
                </p:oleObj>
              </mc:Fallback>
            </mc:AlternateContent>
          </a:graphicData>
        </a:graphic>
      </p:graphicFrame>
      <p:sp>
        <p:nvSpPr>
          <p:cNvPr id="3" name="Left Brace 2">
            <a:extLst>
              <a:ext uri="{FF2B5EF4-FFF2-40B4-BE49-F238E27FC236}">
                <a16:creationId xmlns:a16="http://schemas.microsoft.com/office/drawing/2014/main" id="{26F6CD77-21B7-4D6D-8BDD-982E99E39B84}"/>
              </a:ext>
            </a:extLst>
          </p:cNvPr>
          <p:cNvSpPr/>
          <p:nvPr/>
        </p:nvSpPr>
        <p:spPr>
          <a:xfrm>
            <a:off x="2209800" y="1132019"/>
            <a:ext cx="193460" cy="2601781"/>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E586C11B-3E86-4B0D-A3ED-2CF4BACA5CA3}"/>
              </a:ext>
            </a:extLst>
          </p:cNvPr>
          <p:cNvSpPr txBox="1"/>
          <p:nvPr/>
        </p:nvSpPr>
        <p:spPr>
          <a:xfrm>
            <a:off x="6883710" y="3382222"/>
            <a:ext cx="904415" cy="400110"/>
          </a:xfrm>
          <a:prstGeom prst="rect">
            <a:avLst/>
          </a:prstGeom>
          <a:solidFill>
            <a:schemeClr val="bg1"/>
          </a:solidFill>
        </p:spPr>
        <p:txBody>
          <a:bodyPr wrap="none" rtlCol="0">
            <a:spAutoFit/>
          </a:bodyPr>
          <a:lstStyle/>
          <a:p>
            <a:r>
              <a:rPr lang="en-US" sz="2000" b="1" dirty="0"/>
              <a:t>     S    </a:t>
            </a:r>
          </a:p>
        </p:txBody>
      </p:sp>
      <p:sp>
        <p:nvSpPr>
          <p:cNvPr id="18" name="TextBox 17">
            <a:extLst>
              <a:ext uri="{FF2B5EF4-FFF2-40B4-BE49-F238E27FC236}">
                <a16:creationId xmlns:a16="http://schemas.microsoft.com/office/drawing/2014/main" id="{731D0A05-30B9-4FCD-B83E-94049553323B}"/>
              </a:ext>
            </a:extLst>
          </p:cNvPr>
          <p:cNvSpPr txBox="1"/>
          <p:nvPr/>
        </p:nvSpPr>
        <p:spPr>
          <a:xfrm rot="16200000">
            <a:off x="5241463" y="1830227"/>
            <a:ext cx="947695" cy="400110"/>
          </a:xfrm>
          <a:prstGeom prst="rect">
            <a:avLst/>
          </a:prstGeom>
          <a:solidFill>
            <a:schemeClr val="bg1"/>
          </a:solidFill>
        </p:spPr>
        <p:txBody>
          <a:bodyPr wrap="none" rtlCol="0">
            <a:spAutoFit/>
          </a:bodyPr>
          <a:lstStyle/>
          <a:p>
            <a:r>
              <a:rPr lang="en-US" sz="2000" b="1" dirty="0"/>
              <a:t>     R    </a:t>
            </a:r>
          </a:p>
        </p:txBody>
      </p:sp>
    </p:spTree>
    <p:extLst>
      <p:ext uri="{BB962C8B-B14F-4D97-AF65-F5344CB8AC3E}">
        <p14:creationId xmlns:p14="http://schemas.microsoft.com/office/powerpoint/2010/main" val="34163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4"/>
          <p:cNvSpPr txBox="1">
            <a:spLocks noGrp="1"/>
          </p:cNvSpPr>
          <p:nvPr/>
        </p:nvSpPr>
        <p:spPr bwMode="auto">
          <a:xfrm>
            <a:off x="2133599" y="6420435"/>
            <a:ext cx="4829539" cy="344070"/>
          </a:xfrm>
          <a:prstGeom prst="rect">
            <a:avLst/>
          </a:prstGeom>
          <a:noFill/>
          <a:ln w="9525">
            <a:noFill/>
            <a:miter lim="800000"/>
            <a:headEnd/>
            <a:tailEnd/>
          </a:ln>
        </p:spPr>
        <p:txBody>
          <a:bodyPr/>
          <a:lstStyle/>
          <a:p>
            <a:pPr algn="ctr"/>
            <a:r>
              <a:rPr lang="en-US" sz="1400" dirty="0"/>
              <a:t>SRA - Classic Ricker Estimation – Serially correlated errors</a:t>
            </a:r>
          </a:p>
        </p:txBody>
      </p:sp>
      <p:sp>
        <p:nvSpPr>
          <p:cNvPr id="11981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E7730B2-EA11-4AF4-9F8D-A46A725D6335}" type="slidenum">
              <a:rPr lang="en-US" sz="1400"/>
              <a:pPr algn="r"/>
              <a:t>21</a:t>
            </a:fld>
            <a:endParaRPr lang="en-US" sz="1400"/>
          </a:p>
        </p:txBody>
      </p:sp>
      <p:sp>
        <p:nvSpPr>
          <p:cNvPr id="119812" name="Rectangle 2"/>
          <p:cNvSpPr>
            <a:spLocks noGrp="1" noChangeArrowheads="1"/>
          </p:cNvSpPr>
          <p:nvPr>
            <p:ph type="title" idx="4294967295"/>
          </p:nvPr>
        </p:nvSpPr>
        <p:spPr>
          <a:xfrm>
            <a:off x="174409" y="345826"/>
            <a:ext cx="6408736" cy="2229728"/>
          </a:xfrm>
        </p:spPr>
        <p:txBody>
          <a:bodyPr/>
          <a:lstStyle/>
          <a:p>
            <a:pPr algn="l" eaLnBrk="1" hangingPunct="1"/>
            <a:r>
              <a:rPr lang="en-US" sz="2800" b="1" dirty="0"/>
              <a:t>Important Consideration:</a:t>
            </a:r>
            <a:br>
              <a:rPr lang="en-US" sz="2800" b="1" dirty="0"/>
            </a:br>
            <a:r>
              <a:rPr lang="en-US" sz="2800" b="1" dirty="0"/>
              <a:t>Serially Correlated Process Errors </a:t>
            </a:r>
            <a:br>
              <a:rPr lang="en-US" sz="2800" b="1" dirty="0"/>
            </a:br>
            <a:r>
              <a:rPr lang="en-US" sz="2800" b="1" dirty="0"/>
              <a:t>- </a:t>
            </a:r>
            <a:r>
              <a:rPr lang="en-US" sz="2400" dirty="0"/>
              <a:t>Independence among residuals may be violated!</a:t>
            </a:r>
            <a:r>
              <a:rPr lang="en-US" sz="2400" b="1" dirty="0"/>
              <a:t> </a:t>
            </a:r>
            <a:br>
              <a:rPr lang="en-US" sz="2400" b="1" dirty="0"/>
            </a:br>
            <a:r>
              <a:rPr lang="en-US" sz="2400" dirty="0"/>
              <a:t>- Are residuals </a:t>
            </a:r>
            <a:r>
              <a:rPr lang="en-US" sz="2400" i="1" dirty="0"/>
              <a:t>really </a:t>
            </a:r>
            <a:r>
              <a:rPr lang="en-US" sz="2400" dirty="0"/>
              <a:t>exchangeable?</a:t>
            </a:r>
            <a:br>
              <a:rPr lang="en-US" sz="2400" dirty="0"/>
            </a:br>
            <a:r>
              <a:rPr lang="en-US" sz="2400" dirty="0"/>
              <a:t>- Important to consider         will affect inferences</a:t>
            </a:r>
            <a:br>
              <a:rPr lang="en-US" sz="2400" dirty="0"/>
            </a:br>
            <a:r>
              <a:rPr lang="en-US" sz="2400" dirty="0"/>
              <a:t>        </a:t>
            </a:r>
            <a:r>
              <a:rPr lang="en-US" sz="2400" i="1" dirty="0"/>
              <a:t>Will cover this in more depth soon…</a:t>
            </a:r>
            <a:br>
              <a:rPr lang="en-US" sz="2800" b="1" dirty="0"/>
            </a:br>
            <a:endParaRPr lang="en-US" sz="2800" b="1" dirty="0">
              <a:solidFill>
                <a:srgbClr val="FF0000"/>
              </a:solidFill>
            </a:endParaRPr>
          </a:p>
        </p:txBody>
      </p:sp>
      <p:sp>
        <p:nvSpPr>
          <p:cNvPr id="119813" name="AutoShape 4"/>
          <p:cNvSpPr>
            <a:spLocks/>
          </p:cNvSpPr>
          <p:nvPr/>
        </p:nvSpPr>
        <p:spPr bwMode="auto">
          <a:xfrm>
            <a:off x="7048500" y="819150"/>
            <a:ext cx="304800" cy="914400"/>
          </a:xfrm>
          <a:prstGeom prst="rightBrace">
            <a:avLst>
              <a:gd name="adj1" fmla="val 25000"/>
              <a:gd name="adj2" fmla="val 50000"/>
            </a:avLst>
          </a:prstGeom>
          <a:noFill/>
          <a:ln w="9525">
            <a:solidFill>
              <a:srgbClr val="FF0000"/>
            </a:solidFill>
            <a:round/>
            <a:headEnd/>
            <a:tailEnd/>
          </a:ln>
        </p:spPr>
        <p:txBody>
          <a:bodyPr wrap="none" anchor="ctr"/>
          <a:lstStyle/>
          <a:p>
            <a:endParaRPr lang="en-US"/>
          </a:p>
        </p:txBody>
      </p:sp>
      <p:sp>
        <p:nvSpPr>
          <p:cNvPr id="119814" name="Text Box 5"/>
          <p:cNvSpPr txBox="1">
            <a:spLocks noChangeArrowheads="1"/>
          </p:cNvSpPr>
          <p:nvPr/>
        </p:nvSpPr>
        <p:spPr bwMode="auto">
          <a:xfrm>
            <a:off x="7299325" y="990600"/>
            <a:ext cx="776288" cy="457200"/>
          </a:xfrm>
          <a:prstGeom prst="rect">
            <a:avLst/>
          </a:prstGeom>
          <a:noFill/>
          <a:ln w="9525">
            <a:noFill/>
            <a:miter lim="800000"/>
            <a:headEnd/>
            <a:tailEnd/>
          </a:ln>
        </p:spPr>
        <p:txBody>
          <a:bodyPr wrap="none">
            <a:spAutoFit/>
          </a:bodyPr>
          <a:lstStyle/>
          <a:p>
            <a:r>
              <a:rPr lang="en-US">
                <a:solidFill>
                  <a:srgbClr val="FF0000"/>
                </a:solidFill>
              </a:rPr>
              <a:t>error</a:t>
            </a:r>
          </a:p>
        </p:txBody>
      </p:sp>
      <p:grpSp>
        <p:nvGrpSpPr>
          <p:cNvPr id="119816" name="Group 7"/>
          <p:cNvGrpSpPr>
            <a:grpSpLocks/>
          </p:cNvGrpSpPr>
          <p:nvPr/>
        </p:nvGrpSpPr>
        <p:grpSpPr bwMode="auto">
          <a:xfrm>
            <a:off x="863169" y="4419600"/>
            <a:ext cx="6408737" cy="1754188"/>
            <a:chOff x="715" y="2208"/>
            <a:chExt cx="4421" cy="1249"/>
          </a:xfrm>
        </p:grpSpPr>
        <p:pic>
          <p:nvPicPr>
            <p:cNvPr id="119822" name="Picture 8"/>
            <p:cNvPicPr>
              <a:picLocks noChangeAspect="1" noChangeArrowheads="1"/>
            </p:cNvPicPr>
            <p:nvPr/>
          </p:nvPicPr>
          <p:blipFill>
            <a:blip r:embed="rId3" cstate="print"/>
            <a:srcRect/>
            <a:stretch>
              <a:fillRect/>
            </a:stretch>
          </p:blipFill>
          <p:spPr bwMode="auto">
            <a:xfrm>
              <a:off x="715" y="2208"/>
              <a:ext cx="4421" cy="1249"/>
            </a:xfrm>
            <a:prstGeom prst="rect">
              <a:avLst/>
            </a:prstGeom>
            <a:noFill/>
            <a:ln w="9525">
              <a:noFill/>
              <a:miter lim="800000"/>
              <a:headEnd/>
              <a:tailEnd/>
            </a:ln>
          </p:spPr>
        </p:pic>
        <p:sp>
          <p:nvSpPr>
            <p:cNvPr id="119823" name="Line 9"/>
            <p:cNvSpPr>
              <a:spLocks noChangeShapeType="1"/>
            </p:cNvSpPr>
            <p:nvPr/>
          </p:nvSpPr>
          <p:spPr bwMode="auto">
            <a:xfrm>
              <a:off x="1097" y="2736"/>
              <a:ext cx="3826" cy="0"/>
            </a:xfrm>
            <a:prstGeom prst="line">
              <a:avLst/>
            </a:prstGeom>
            <a:noFill/>
            <a:ln w="9525">
              <a:solidFill>
                <a:schemeClr val="bg2"/>
              </a:solidFill>
              <a:round/>
              <a:headEnd/>
              <a:tailEnd/>
            </a:ln>
          </p:spPr>
          <p:txBody>
            <a:bodyPr/>
            <a:lstStyle/>
            <a:p>
              <a:endParaRPr lang="en-US"/>
            </a:p>
          </p:txBody>
        </p:sp>
      </p:grpSp>
      <p:sp>
        <p:nvSpPr>
          <p:cNvPr id="119817" name="Text Box 11"/>
          <p:cNvSpPr txBox="1">
            <a:spLocks noChangeArrowheads="1"/>
          </p:cNvSpPr>
          <p:nvPr/>
        </p:nvSpPr>
        <p:spPr bwMode="auto">
          <a:xfrm rot="-5393356">
            <a:off x="-583661" y="4015273"/>
            <a:ext cx="2242922" cy="461665"/>
          </a:xfrm>
          <a:prstGeom prst="rect">
            <a:avLst/>
          </a:prstGeom>
          <a:noFill/>
          <a:ln w="9525">
            <a:noFill/>
            <a:miter lim="800000"/>
            <a:headEnd/>
            <a:tailEnd/>
          </a:ln>
        </p:spPr>
        <p:txBody>
          <a:bodyPr wrap="none">
            <a:spAutoFit/>
          </a:bodyPr>
          <a:lstStyle/>
          <a:p>
            <a:r>
              <a:rPr lang="en-US" dirty="0"/>
              <a:t>ln(R/S) Residual</a:t>
            </a:r>
          </a:p>
        </p:txBody>
      </p:sp>
      <p:sp>
        <p:nvSpPr>
          <p:cNvPr id="119818" name="Text Box 12"/>
          <p:cNvSpPr txBox="1">
            <a:spLocks noChangeArrowheads="1"/>
          </p:cNvSpPr>
          <p:nvPr/>
        </p:nvSpPr>
        <p:spPr bwMode="auto">
          <a:xfrm>
            <a:off x="7451725" y="3276600"/>
            <a:ext cx="1524000" cy="396875"/>
          </a:xfrm>
          <a:prstGeom prst="rect">
            <a:avLst/>
          </a:prstGeom>
          <a:noFill/>
          <a:ln w="9525">
            <a:noFill/>
            <a:miter lim="800000"/>
            <a:headEnd/>
            <a:tailEnd/>
          </a:ln>
        </p:spPr>
        <p:txBody>
          <a:bodyPr wrap="none">
            <a:spAutoFit/>
          </a:bodyPr>
          <a:lstStyle/>
          <a:p>
            <a:pPr algn="ctr"/>
            <a:r>
              <a:rPr lang="en-US" sz="2000" b="1">
                <a:solidFill>
                  <a:srgbClr val="FF0000"/>
                </a:solidFill>
              </a:rPr>
              <a:t>independent</a:t>
            </a:r>
          </a:p>
        </p:txBody>
      </p:sp>
      <p:sp>
        <p:nvSpPr>
          <p:cNvPr id="119819" name="Text Box 13"/>
          <p:cNvSpPr txBox="1">
            <a:spLocks noChangeArrowheads="1"/>
          </p:cNvSpPr>
          <p:nvPr/>
        </p:nvSpPr>
        <p:spPr bwMode="auto">
          <a:xfrm>
            <a:off x="7543800" y="4876800"/>
            <a:ext cx="1312863" cy="701675"/>
          </a:xfrm>
          <a:prstGeom prst="rect">
            <a:avLst/>
          </a:prstGeom>
          <a:noFill/>
          <a:ln w="9525">
            <a:noFill/>
            <a:miter lim="800000"/>
            <a:headEnd/>
            <a:tailEnd/>
          </a:ln>
        </p:spPr>
        <p:txBody>
          <a:bodyPr wrap="none">
            <a:spAutoFit/>
          </a:bodyPr>
          <a:lstStyle/>
          <a:p>
            <a:pPr algn="ctr"/>
            <a:r>
              <a:rPr lang="en-US" sz="2000" b="1">
                <a:solidFill>
                  <a:srgbClr val="FF0000"/>
                </a:solidFill>
              </a:rPr>
              <a:t>serially </a:t>
            </a:r>
          </a:p>
          <a:p>
            <a:pPr algn="ctr"/>
            <a:r>
              <a:rPr lang="en-US" sz="2000" b="1">
                <a:solidFill>
                  <a:srgbClr val="FF0000"/>
                </a:solidFill>
              </a:rPr>
              <a:t>dependent</a:t>
            </a:r>
          </a:p>
        </p:txBody>
      </p:sp>
      <p:pic>
        <p:nvPicPr>
          <p:cNvPr id="119820" name="Picture 3"/>
          <p:cNvPicPr>
            <a:picLocks noChangeAspect="1" noChangeArrowheads="1"/>
          </p:cNvPicPr>
          <p:nvPr/>
        </p:nvPicPr>
        <p:blipFill>
          <a:blip r:embed="rId4" cstate="print"/>
          <a:srcRect t="8044"/>
          <a:stretch>
            <a:fillRect/>
          </a:stretch>
        </p:blipFill>
        <p:spPr bwMode="auto">
          <a:xfrm>
            <a:off x="6380018" y="304800"/>
            <a:ext cx="2770188" cy="2229728"/>
          </a:xfrm>
          <a:prstGeom prst="rect">
            <a:avLst/>
          </a:prstGeom>
          <a:noFill/>
          <a:ln w="9525">
            <a:noFill/>
            <a:miter lim="800000"/>
            <a:headEnd/>
            <a:tailEnd/>
          </a:ln>
        </p:spPr>
      </p:pic>
      <p:pic>
        <p:nvPicPr>
          <p:cNvPr id="119821" name="Picture 10"/>
          <p:cNvPicPr>
            <a:picLocks noChangeAspect="1" noChangeArrowheads="1"/>
          </p:cNvPicPr>
          <p:nvPr/>
        </p:nvPicPr>
        <p:blipFill>
          <a:blip r:embed="rId5" cstate="print"/>
          <a:srcRect/>
          <a:stretch>
            <a:fillRect/>
          </a:stretch>
        </p:blipFill>
        <p:spPr bwMode="auto">
          <a:xfrm>
            <a:off x="876300" y="2673695"/>
            <a:ext cx="6477000" cy="1789113"/>
          </a:xfrm>
          <a:prstGeom prst="rect">
            <a:avLst/>
          </a:prstGeom>
          <a:noFill/>
          <a:ln w="9525">
            <a:noFill/>
            <a:miter lim="800000"/>
            <a:headEnd/>
            <a:tailEnd/>
          </a:ln>
        </p:spPr>
      </p:pic>
      <p:sp>
        <p:nvSpPr>
          <p:cNvPr id="119815" name="Text Box 6"/>
          <p:cNvSpPr txBox="1">
            <a:spLocks noChangeArrowheads="1"/>
          </p:cNvSpPr>
          <p:nvPr/>
        </p:nvSpPr>
        <p:spPr bwMode="auto">
          <a:xfrm>
            <a:off x="3788064" y="5943600"/>
            <a:ext cx="825500" cy="457200"/>
          </a:xfrm>
          <a:prstGeom prst="rect">
            <a:avLst/>
          </a:prstGeom>
          <a:noFill/>
          <a:ln w="9525">
            <a:noFill/>
            <a:miter lim="800000"/>
            <a:headEnd/>
            <a:tailEnd/>
          </a:ln>
        </p:spPr>
        <p:txBody>
          <a:bodyPr wrap="none">
            <a:spAutoFit/>
          </a:bodyPr>
          <a:lstStyle/>
          <a:p>
            <a:r>
              <a:rPr lang="en-US" dirty="0"/>
              <a:t>Time</a:t>
            </a:r>
          </a:p>
        </p:txBody>
      </p:sp>
      <p:sp>
        <p:nvSpPr>
          <p:cNvPr id="2" name="Arrow: Right 1">
            <a:extLst>
              <a:ext uri="{FF2B5EF4-FFF2-40B4-BE49-F238E27FC236}">
                <a16:creationId xmlns:a16="http://schemas.microsoft.com/office/drawing/2014/main" id="{909C78CB-8E83-488A-BD1E-ABF2E4413CC3}"/>
              </a:ext>
            </a:extLst>
          </p:cNvPr>
          <p:cNvSpPr/>
          <p:nvPr/>
        </p:nvSpPr>
        <p:spPr>
          <a:xfrm>
            <a:off x="3276600" y="1771274"/>
            <a:ext cx="304800" cy="2861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848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407ACA1-0187-48FE-964D-F75E245FC54D}" type="slidenum">
              <a:rPr lang="en-US" sz="1400"/>
              <a:pPr algn="r"/>
              <a:t>22</a:t>
            </a:fld>
            <a:endParaRPr lang="en-US" sz="1400"/>
          </a:p>
        </p:txBody>
      </p:sp>
      <p:sp>
        <p:nvSpPr>
          <p:cNvPr id="136196" name="Rectangle 2"/>
          <p:cNvSpPr>
            <a:spLocks noChangeArrowheads="1"/>
          </p:cNvSpPr>
          <p:nvPr/>
        </p:nvSpPr>
        <p:spPr bwMode="auto">
          <a:xfrm>
            <a:off x="2476500" y="2290763"/>
            <a:ext cx="9144000" cy="0"/>
          </a:xfrm>
          <a:prstGeom prst="rect">
            <a:avLst/>
          </a:prstGeom>
          <a:noFill/>
          <a:ln w="9525">
            <a:noFill/>
            <a:miter lim="800000"/>
            <a:headEnd/>
            <a:tailEnd/>
          </a:ln>
        </p:spPr>
        <p:txBody>
          <a:bodyPr>
            <a:spAutoFit/>
          </a:bodyPr>
          <a:lstStyle/>
          <a:p>
            <a:endParaRPr lang="en-US"/>
          </a:p>
        </p:txBody>
      </p:sp>
      <p:sp>
        <p:nvSpPr>
          <p:cNvPr id="136197" name="Rectangle 3"/>
          <p:cNvSpPr>
            <a:spLocks noGrp="1" noChangeArrowheads="1"/>
          </p:cNvSpPr>
          <p:nvPr>
            <p:ph type="title" idx="4294967295"/>
          </p:nvPr>
        </p:nvSpPr>
        <p:spPr>
          <a:xfrm>
            <a:off x="380999" y="76200"/>
            <a:ext cx="4335463" cy="2667000"/>
          </a:xfrm>
        </p:spPr>
        <p:txBody>
          <a:bodyPr/>
          <a:lstStyle/>
          <a:p>
            <a:pPr algn="l" eaLnBrk="1" hangingPunct="1"/>
            <a:r>
              <a:rPr lang="en-US" sz="3200" dirty="0"/>
              <a:t>Important Consideration:</a:t>
            </a:r>
            <a:br>
              <a:rPr lang="en-US" sz="3200" dirty="0"/>
            </a:br>
            <a:r>
              <a:rPr lang="en-US" sz="3200" dirty="0"/>
              <a:t>Poorly Defined Density Dependence (</a:t>
            </a:r>
            <a:r>
              <a:rPr lang="en-US" sz="3200" dirty="0">
                <a:latin typeface="Symbol" pitchFamily="18" charset="2"/>
              </a:rPr>
              <a:t>b</a:t>
            </a:r>
            <a:r>
              <a:rPr lang="en-US" sz="3200" dirty="0"/>
              <a:t>)</a:t>
            </a:r>
          </a:p>
        </p:txBody>
      </p:sp>
      <p:sp>
        <p:nvSpPr>
          <p:cNvPr id="136198" name="Text Box 4"/>
          <p:cNvSpPr txBox="1">
            <a:spLocks noChangeArrowheads="1"/>
          </p:cNvSpPr>
          <p:nvPr/>
        </p:nvSpPr>
        <p:spPr bwMode="auto">
          <a:xfrm>
            <a:off x="7375525" y="1565275"/>
            <a:ext cx="1216025" cy="822325"/>
          </a:xfrm>
          <a:prstGeom prst="rect">
            <a:avLst/>
          </a:prstGeom>
          <a:noFill/>
          <a:ln w="9525">
            <a:noFill/>
            <a:miter lim="800000"/>
            <a:headEnd/>
            <a:tailEnd/>
          </a:ln>
        </p:spPr>
        <p:txBody>
          <a:bodyPr wrap="none">
            <a:spAutoFit/>
          </a:bodyPr>
          <a:lstStyle/>
          <a:p>
            <a:pPr algn="ctr"/>
            <a:r>
              <a:rPr lang="en-US"/>
              <a:t>Kenai</a:t>
            </a:r>
          </a:p>
          <a:p>
            <a:pPr algn="ctr"/>
            <a:r>
              <a:rPr lang="en-US"/>
              <a:t>Sockeye</a:t>
            </a:r>
          </a:p>
        </p:txBody>
      </p:sp>
      <p:pic>
        <p:nvPicPr>
          <p:cNvPr id="136199" name="Picture 5"/>
          <p:cNvPicPr>
            <a:picLocks noChangeAspect="1" noChangeArrowheads="1"/>
          </p:cNvPicPr>
          <p:nvPr/>
        </p:nvPicPr>
        <p:blipFill>
          <a:blip r:embed="rId3" cstate="print"/>
          <a:srcRect/>
          <a:stretch>
            <a:fillRect/>
          </a:stretch>
        </p:blipFill>
        <p:spPr bwMode="auto">
          <a:xfrm>
            <a:off x="5257800" y="-14288"/>
            <a:ext cx="3886200" cy="2781301"/>
          </a:xfrm>
          <a:prstGeom prst="rect">
            <a:avLst/>
          </a:prstGeom>
          <a:noFill/>
          <a:ln w="9525">
            <a:noFill/>
            <a:miter lim="800000"/>
            <a:headEnd/>
            <a:tailEnd/>
          </a:ln>
        </p:spPr>
      </p:pic>
      <p:pic>
        <p:nvPicPr>
          <p:cNvPr id="136200" name="Picture 6"/>
          <p:cNvPicPr>
            <a:picLocks noChangeAspect="1" noChangeArrowheads="1"/>
          </p:cNvPicPr>
          <p:nvPr/>
        </p:nvPicPr>
        <p:blipFill>
          <a:blip r:embed="rId4" cstate="print"/>
          <a:srcRect b="9647"/>
          <a:stretch>
            <a:fillRect/>
          </a:stretch>
        </p:blipFill>
        <p:spPr bwMode="auto">
          <a:xfrm>
            <a:off x="5410200" y="3276600"/>
            <a:ext cx="3733800" cy="3048000"/>
          </a:xfrm>
          <a:prstGeom prst="rect">
            <a:avLst/>
          </a:prstGeom>
          <a:noFill/>
          <a:ln w="9525">
            <a:noFill/>
            <a:miter lim="800000"/>
            <a:headEnd/>
            <a:tailEnd/>
          </a:ln>
        </p:spPr>
      </p:pic>
      <p:sp>
        <p:nvSpPr>
          <p:cNvPr id="136201" name="Text Box 7"/>
          <p:cNvSpPr txBox="1">
            <a:spLocks noChangeArrowheads="1"/>
          </p:cNvSpPr>
          <p:nvPr/>
        </p:nvSpPr>
        <p:spPr bwMode="auto">
          <a:xfrm>
            <a:off x="7543800" y="457200"/>
            <a:ext cx="1058863" cy="701675"/>
          </a:xfrm>
          <a:prstGeom prst="rect">
            <a:avLst/>
          </a:prstGeom>
          <a:noFill/>
          <a:ln w="9525">
            <a:noFill/>
            <a:miter lim="800000"/>
            <a:headEnd/>
            <a:tailEnd/>
          </a:ln>
        </p:spPr>
        <p:txBody>
          <a:bodyPr wrap="none">
            <a:spAutoFit/>
          </a:bodyPr>
          <a:lstStyle/>
          <a:p>
            <a:pPr algn="ctr"/>
            <a:r>
              <a:rPr lang="en-US" sz="2000" b="1"/>
              <a:t>Kenai</a:t>
            </a:r>
          </a:p>
          <a:p>
            <a:pPr algn="ctr"/>
            <a:r>
              <a:rPr lang="en-US" sz="2000" b="1"/>
              <a:t>Sockeye</a:t>
            </a:r>
          </a:p>
        </p:txBody>
      </p:sp>
      <p:pic>
        <p:nvPicPr>
          <p:cNvPr id="136202" name="Picture 8"/>
          <p:cNvPicPr>
            <a:picLocks noChangeAspect="1" noChangeArrowheads="1"/>
          </p:cNvPicPr>
          <p:nvPr/>
        </p:nvPicPr>
        <p:blipFill>
          <a:blip r:embed="rId5" cstate="print"/>
          <a:srcRect/>
          <a:stretch>
            <a:fillRect/>
          </a:stretch>
        </p:blipFill>
        <p:spPr bwMode="auto">
          <a:xfrm>
            <a:off x="533400" y="3352800"/>
            <a:ext cx="3962400" cy="2894013"/>
          </a:xfrm>
          <a:prstGeom prst="rect">
            <a:avLst/>
          </a:prstGeom>
          <a:noFill/>
          <a:ln w="9525">
            <a:noFill/>
            <a:miter lim="800000"/>
            <a:headEnd/>
            <a:tailEnd/>
          </a:ln>
        </p:spPr>
      </p:pic>
      <p:sp>
        <p:nvSpPr>
          <p:cNvPr id="11" name="Footer Placeholder 4">
            <a:extLst>
              <a:ext uri="{FF2B5EF4-FFF2-40B4-BE49-F238E27FC236}">
                <a16:creationId xmlns:a16="http://schemas.microsoft.com/office/drawing/2014/main" id="{59FD9928-C2B7-40B5-83AA-B805A6A1E82B}"/>
              </a:ext>
            </a:extLst>
          </p:cNvPr>
          <p:cNvSpPr txBox="1">
            <a:spLocks noGrp="1"/>
          </p:cNvSpPr>
          <p:nvPr/>
        </p:nvSpPr>
        <p:spPr bwMode="auto">
          <a:xfrm>
            <a:off x="2133599" y="6420435"/>
            <a:ext cx="4829539" cy="344070"/>
          </a:xfrm>
          <a:prstGeom prst="rect">
            <a:avLst/>
          </a:prstGeom>
          <a:noFill/>
          <a:ln w="9525">
            <a:noFill/>
            <a:miter lim="800000"/>
            <a:headEnd/>
            <a:tailEnd/>
          </a:ln>
        </p:spPr>
        <p:txBody>
          <a:bodyPr/>
          <a:lstStyle/>
          <a:p>
            <a:pPr algn="ctr"/>
            <a:r>
              <a:rPr lang="en-US" sz="1400" dirty="0"/>
              <a:t>SRA - Classic Ricker Estimation – Censoring the impossible (1)</a:t>
            </a:r>
          </a:p>
        </p:txBody>
      </p:sp>
      <p:sp>
        <p:nvSpPr>
          <p:cNvPr id="2" name="TextBox 1">
            <a:extLst>
              <a:ext uri="{FF2B5EF4-FFF2-40B4-BE49-F238E27FC236}">
                <a16:creationId xmlns:a16="http://schemas.microsoft.com/office/drawing/2014/main" id="{CEA992F7-87A8-4933-98C9-C4DA939A02B5}"/>
              </a:ext>
            </a:extLst>
          </p:cNvPr>
          <p:cNvSpPr txBox="1"/>
          <p:nvPr/>
        </p:nvSpPr>
        <p:spPr>
          <a:xfrm rot="16200000">
            <a:off x="265595" y="4381762"/>
            <a:ext cx="1149674" cy="400110"/>
          </a:xfrm>
          <a:prstGeom prst="rect">
            <a:avLst/>
          </a:prstGeom>
          <a:noFill/>
        </p:spPr>
        <p:txBody>
          <a:bodyPr wrap="none" rtlCol="0">
            <a:spAutoFit/>
          </a:bodyPr>
          <a:lstStyle/>
          <a:p>
            <a:r>
              <a:rPr lang="en-US" sz="2000" dirty="0"/>
              <a:t>Iterations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A4599A0E-FB3A-4F24-87FC-179E16791C06}" type="slidenum">
              <a:rPr lang="en-US" sz="1400"/>
              <a:pPr algn="r"/>
              <a:t>23</a:t>
            </a:fld>
            <a:endParaRPr lang="en-US" sz="1400" dirty="0"/>
          </a:p>
        </p:txBody>
      </p:sp>
      <p:sp>
        <p:nvSpPr>
          <p:cNvPr id="37892" name="Rectangle 2"/>
          <p:cNvSpPr>
            <a:spLocks noChangeArrowheads="1"/>
          </p:cNvSpPr>
          <p:nvPr/>
        </p:nvSpPr>
        <p:spPr bwMode="auto">
          <a:xfrm>
            <a:off x="1714500" y="2000250"/>
            <a:ext cx="9144000" cy="0"/>
          </a:xfrm>
          <a:prstGeom prst="rect">
            <a:avLst/>
          </a:prstGeom>
          <a:noFill/>
          <a:ln w="9525">
            <a:noFill/>
            <a:miter lim="800000"/>
            <a:headEnd/>
            <a:tailEnd/>
          </a:ln>
        </p:spPr>
        <p:txBody>
          <a:bodyPr>
            <a:spAutoFit/>
          </a:bodyPr>
          <a:lstStyle/>
          <a:p>
            <a:endParaRPr lang="en-US"/>
          </a:p>
        </p:txBody>
      </p:sp>
      <p:sp>
        <p:nvSpPr>
          <p:cNvPr id="37893" name="Rectangle 3"/>
          <p:cNvSpPr>
            <a:spLocks noChangeArrowheads="1"/>
          </p:cNvSpPr>
          <p:nvPr/>
        </p:nvSpPr>
        <p:spPr bwMode="auto">
          <a:xfrm>
            <a:off x="4057650" y="1995488"/>
            <a:ext cx="9144000" cy="0"/>
          </a:xfrm>
          <a:prstGeom prst="rect">
            <a:avLst/>
          </a:prstGeom>
          <a:noFill/>
          <a:ln w="9525">
            <a:noFill/>
            <a:miter lim="800000"/>
            <a:headEnd/>
            <a:tailEnd/>
          </a:ln>
        </p:spPr>
        <p:txBody>
          <a:bodyPr>
            <a:spAutoFit/>
          </a:bodyPr>
          <a:lstStyle/>
          <a:p>
            <a:endParaRPr lang="en-US"/>
          </a:p>
        </p:txBody>
      </p:sp>
      <p:graphicFrame>
        <p:nvGraphicFramePr>
          <p:cNvPr id="37890" name="Object 4"/>
          <p:cNvGraphicFramePr>
            <a:graphicFrameLocks noChangeAspect="1"/>
          </p:cNvGraphicFramePr>
          <p:nvPr>
            <p:extLst>
              <p:ext uri="{D42A27DB-BD31-4B8C-83A1-F6EECF244321}">
                <p14:modId xmlns:p14="http://schemas.microsoft.com/office/powerpoint/2010/main" val="845769266"/>
              </p:ext>
            </p:extLst>
          </p:nvPr>
        </p:nvGraphicFramePr>
        <p:xfrm>
          <a:off x="3086100" y="646723"/>
          <a:ext cx="2743200" cy="635453"/>
        </p:xfrm>
        <a:graphic>
          <a:graphicData uri="http://schemas.openxmlformats.org/presentationml/2006/ole">
            <mc:AlternateContent xmlns:mc="http://schemas.openxmlformats.org/markup-compatibility/2006">
              <mc:Choice xmlns:v="urn:schemas-microsoft-com:vml" Requires="v">
                <p:oleObj spid="_x0000_s38165" name="Equation" r:id="rId4" imgW="939600" imgH="203040" progId="Equation.3">
                  <p:embed/>
                </p:oleObj>
              </mc:Choice>
              <mc:Fallback>
                <p:oleObj name="Equation" r:id="rId4" imgW="939600" imgH="2030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646723"/>
                        <a:ext cx="2743200" cy="635453"/>
                      </a:xfrm>
                      <a:prstGeom prst="rect">
                        <a:avLst/>
                      </a:prstGeom>
                      <a:solidFill>
                        <a:srgbClr val="FFFFFF"/>
                      </a:solidFill>
                    </p:spPr>
                  </p:pic>
                </p:oleObj>
              </mc:Fallback>
            </mc:AlternateContent>
          </a:graphicData>
        </a:graphic>
      </p:graphicFrame>
      <p:sp>
        <p:nvSpPr>
          <p:cNvPr id="37894" name="Text Box 5"/>
          <p:cNvSpPr txBox="1">
            <a:spLocks noChangeArrowheads="1"/>
          </p:cNvSpPr>
          <p:nvPr/>
        </p:nvSpPr>
        <p:spPr bwMode="auto">
          <a:xfrm>
            <a:off x="7364413" y="1319213"/>
            <a:ext cx="407987" cy="579437"/>
          </a:xfrm>
          <a:prstGeom prst="rect">
            <a:avLst/>
          </a:prstGeom>
          <a:noFill/>
          <a:ln w="9525">
            <a:noFill/>
            <a:miter lim="800000"/>
            <a:headEnd/>
            <a:tailEnd/>
          </a:ln>
        </p:spPr>
        <p:txBody>
          <a:bodyPr wrap="none">
            <a:spAutoFit/>
          </a:bodyPr>
          <a:lstStyle/>
          <a:p>
            <a:r>
              <a:rPr lang="en-US" sz="3200" u="sng">
                <a:latin typeface="Symbol" pitchFamily="18" charset="2"/>
              </a:rPr>
              <a:t>b</a:t>
            </a:r>
            <a:endParaRPr lang="en-US" u="sng"/>
          </a:p>
        </p:txBody>
      </p:sp>
      <p:sp>
        <p:nvSpPr>
          <p:cNvPr id="37895" name="Text Box 6"/>
          <p:cNvSpPr txBox="1">
            <a:spLocks noChangeArrowheads="1"/>
          </p:cNvSpPr>
          <p:nvPr/>
        </p:nvSpPr>
        <p:spPr bwMode="auto">
          <a:xfrm rot="16235356">
            <a:off x="1581450" y="4655621"/>
            <a:ext cx="889987" cy="369332"/>
          </a:xfrm>
          <a:prstGeom prst="rect">
            <a:avLst/>
          </a:prstGeom>
          <a:noFill/>
          <a:ln w="9525">
            <a:noFill/>
            <a:miter lim="800000"/>
            <a:headEnd/>
            <a:tailEnd/>
          </a:ln>
        </p:spPr>
        <p:txBody>
          <a:bodyPr wrap="none">
            <a:spAutoFit/>
          </a:bodyPr>
          <a:lstStyle/>
          <a:p>
            <a:r>
              <a:rPr lang="en-US" sz="1800" b="1" dirty="0"/>
              <a:t>ln(R/S)</a:t>
            </a:r>
          </a:p>
        </p:txBody>
      </p:sp>
      <p:sp>
        <p:nvSpPr>
          <p:cNvPr id="37896" name="Text Box 7"/>
          <p:cNvSpPr txBox="1">
            <a:spLocks noChangeArrowheads="1"/>
          </p:cNvSpPr>
          <p:nvPr/>
        </p:nvSpPr>
        <p:spPr bwMode="auto">
          <a:xfrm>
            <a:off x="4267200" y="5986463"/>
            <a:ext cx="327334" cy="400110"/>
          </a:xfrm>
          <a:prstGeom prst="rect">
            <a:avLst/>
          </a:prstGeom>
          <a:noFill/>
          <a:ln w="9525">
            <a:noFill/>
            <a:miter lim="800000"/>
            <a:headEnd/>
            <a:tailEnd/>
          </a:ln>
        </p:spPr>
        <p:txBody>
          <a:bodyPr wrap="none">
            <a:spAutoFit/>
          </a:bodyPr>
          <a:lstStyle/>
          <a:p>
            <a:r>
              <a:rPr lang="en-US" sz="2000" b="1" dirty="0"/>
              <a:t>S</a:t>
            </a:r>
          </a:p>
        </p:txBody>
      </p:sp>
      <p:sp>
        <p:nvSpPr>
          <p:cNvPr id="37897" name="Text Box 8"/>
          <p:cNvSpPr txBox="1">
            <a:spLocks noChangeArrowheads="1"/>
          </p:cNvSpPr>
          <p:nvPr/>
        </p:nvSpPr>
        <p:spPr bwMode="auto">
          <a:xfrm rot="16178701">
            <a:off x="1704612" y="2629663"/>
            <a:ext cx="370614" cy="400110"/>
          </a:xfrm>
          <a:prstGeom prst="rect">
            <a:avLst/>
          </a:prstGeom>
          <a:noFill/>
          <a:ln w="9525">
            <a:noFill/>
            <a:miter lim="800000"/>
            <a:headEnd/>
            <a:tailEnd/>
          </a:ln>
        </p:spPr>
        <p:txBody>
          <a:bodyPr wrap="none">
            <a:spAutoFit/>
          </a:bodyPr>
          <a:lstStyle/>
          <a:p>
            <a:r>
              <a:rPr lang="en-US" sz="2000" b="1" dirty="0"/>
              <a:t>R</a:t>
            </a:r>
          </a:p>
        </p:txBody>
      </p:sp>
      <p:sp>
        <p:nvSpPr>
          <p:cNvPr id="37898" name="Rectangle 9"/>
          <p:cNvSpPr>
            <a:spLocks noGrp="1" noChangeArrowheads="1"/>
          </p:cNvSpPr>
          <p:nvPr>
            <p:ph type="title" idx="4294967295"/>
          </p:nvPr>
        </p:nvSpPr>
        <p:spPr>
          <a:xfrm>
            <a:off x="685800" y="0"/>
            <a:ext cx="7772400" cy="741362"/>
          </a:xfrm>
        </p:spPr>
        <p:txBody>
          <a:bodyPr/>
          <a:lstStyle/>
          <a:p>
            <a:pPr eaLnBrk="1" hangingPunct="1"/>
            <a:r>
              <a:rPr lang="en-US" sz="3200" dirty="0"/>
              <a:t>Beta </a:t>
            </a:r>
            <a:r>
              <a:rPr lang="en-US" sz="3200" u="sng" dirty="0"/>
              <a:t>must</a:t>
            </a:r>
            <a:r>
              <a:rPr lang="en-US" sz="3200" dirty="0"/>
              <a:t> be greater than zero.</a:t>
            </a:r>
          </a:p>
        </p:txBody>
      </p:sp>
      <p:pic>
        <p:nvPicPr>
          <p:cNvPr id="37899" name="Picture 10"/>
          <p:cNvPicPr>
            <a:picLocks noChangeAspect="1" noChangeArrowheads="1"/>
          </p:cNvPicPr>
          <p:nvPr/>
        </p:nvPicPr>
        <p:blipFill>
          <a:blip r:embed="rId6" cstate="print"/>
          <a:srcRect l="7350" r="20674" b="15218"/>
          <a:stretch>
            <a:fillRect/>
          </a:stretch>
        </p:blipFill>
        <p:spPr bwMode="auto">
          <a:xfrm>
            <a:off x="2286000" y="1143000"/>
            <a:ext cx="4343400" cy="2603500"/>
          </a:xfrm>
          <a:prstGeom prst="rect">
            <a:avLst/>
          </a:prstGeom>
          <a:noFill/>
          <a:ln w="9525">
            <a:noFill/>
            <a:miter lim="800000"/>
            <a:headEnd/>
            <a:tailEnd/>
          </a:ln>
        </p:spPr>
      </p:pic>
      <p:pic>
        <p:nvPicPr>
          <p:cNvPr id="37900" name="Picture 11"/>
          <p:cNvPicPr>
            <a:picLocks noChangeAspect="1" noChangeArrowheads="1"/>
          </p:cNvPicPr>
          <p:nvPr/>
        </p:nvPicPr>
        <p:blipFill>
          <a:blip r:embed="rId7" cstate="print"/>
          <a:srcRect l="82530" t="9113" r="4155" b="26540"/>
          <a:stretch>
            <a:fillRect/>
          </a:stretch>
        </p:blipFill>
        <p:spPr bwMode="auto">
          <a:xfrm>
            <a:off x="6781800" y="2057400"/>
            <a:ext cx="1504950" cy="3657600"/>
          </a:xfrm>
          <a:prstGeom prst="rect">
            <a:avLst/>
          </a:prstGeom>
          <a:noFill/>
          <a:ln w="9525">
            <a:noFill/>
            <a:miter lim="800000"/>
            <a:headEnd/>
            <a:tailEnd/>
          </a:ln>
        </p:spPr>
      </p:pic>
      <p:pic>
        <p:nvPicPr>
          <p:cNvPr id="37901" name="Picture 12"/>
          <p:cNvPicPr>
            <a:picLocks noChangeAspect="1" noChangeArrowheads="1"/>
          </p:cNvPicPr>
          <p:nvPr/>
        </p:nvPicPr>
        <p:blipFill>
          <a:blip r:embed="rId8" cstate="print"/>
          <a:srcRect l="6171" r="21854" b="21848"/>
          <a:stretch>
            <a:fillRect/>
          </a:stretch>
        </p:blipFill>
        <p:spPr bwMode="auto">
          <a:xfrm>
            <a:off x="2241550" y="3581400"/>
            <a:ext cx="4343400" cy="2371725"/>
          </a:xfrm>
          <a:prstGeom prst="rect">
            <a:avLst/>
          </a:prstGeom>
          <a:noFill/>
          <a:ln w="9525">
            <a:noFill/>
            <a:miter lim="800000"/>
            <a:headEnd/>
            <a:tailEnd/>
          </a:ln>
        </p:spPr>
      </p:pic>
      <p:sp>
        <p:nvSpPr>
          <p:cNvPr id="37902" name="AutoShape 13"/>
          <p:cNvSpPr>
            <a:spLocks/>
          </p:cNvSpPr>
          <p:nvPr/>
        </p:nvSpPr>
        <p:spPr bwMode="auto">
          <a:xfrm>
            <a:off x="8077200" y="2057400"/>
            <a:ext cx="304800" cy="1295400"/>
          </a:xfrm>
          <a:prstGeom prst="rightBrace">
            <a:avLst>
              <a:gd name="adj1" fmla="val 35417"/>
              <a:gd name="adj2" fmla="val 50000"/>
            </a:avLst>
          </a:prstGeom>
          <a:noFill/>
          <a:ln w="9525">
            <a:solidFill>
              <a:schemeClr val="tx1"/>
            </a:solidFill>
            <a:round/>
            <a:headEnd/>
            <a:tailEnd/>
          </a:ln>
        </p:spPr>
        <p:txBody>
          <a:bodyPr wrap="none" anchor="ctr"/>
          <a:lstStyle/>
          <a:p>
            <a:endParaRPr lang="en-US"/>
          </a:p>
        </p:txBody>
      </p:sp>
      <p:sp>
        <p:nvSpPr>
          <p:cNvPr id="37903" name="Text Box 14"/>
          <p:cNvSpPr txBox="1">
            <a:spLocks noChangeArrowheads="1"/>
          </p:cNvSpPr>
          <p:nvPr/>
        </p:nvSpPr>
        <p:spPr bwMode="auto">
          <a:xfrm>
            <a:off x="8353425" y="2408238"/>
            <a:ext cx="752475" cy="519112"/>
          </a:xfrm>
          <a:prstGeom prst="rect">
            <a:avLst/>
          </a:prstGeom>
          <a:noFill/>
          <a:ln w="9525">
            <a:noFill/>
            <a:miter lim="800000"/>
            <a:headEnd/>
            <a:tailEnd/>
          </a:ln>
        </p:spPr>
        <p:txBody>
          <a:bodyPr wrap="none">
            <a:spAutoFit/>
          </a:bodyPr>
          <a:lstStyle/>
          <a:p>
            <a:r>
              <a:rPr lang="en-US" sz="2800" b="1">
                <a:solidFill>
                  <a:srgbClr val="FF0000"/>
                </a:solidFill>
                <a:latin typeface="Symbol" pitchFamily="18" charset="2"/>
              </a:rPr>
              <a:t>b</a:t>
            </a:r>
            <a:r>
              <a:rPr lang="en-US" sz="2800" b="1" u="sng">
                <a:solidFill>
                  <a:srgbClr val="FF0000"/>
                </a:solidFill>
                <a:latin typeface="Symbol" pitchFamily="18" charset="2"/>
              </a:rPr>
              <a:t>&lt;</a:t>
            </a:r>
            <a:r>
              <a:rPr lang="en-US" sz="2800" b="1">
                <a:solidFill>
                  <a:srgbClr val="FF0000"/>
                </a:solidFill>
                <a:latin typeface="Symbol" pitchFamily="18" charset="2"/>
              </a:rPr>
              <a:t>0</a:t>
            </a:r>
          </a:p>
        </p:txBody>
      </p:sp>
      <p:sp>
        <p:nvSpPr>
          <p:cNvPr id="37904" name="Text Box 15"/>
          <p:cNvSpPr txBox="1">
            <a:spLocks noChangeArrowheads="1"/>
          </p:cNvSpPr>
          <p:nvPr/>
        </p:nvSpPr>
        <p:spPr bwMode="auto">
          <a:xfrm>
            <a:off x="98425" y="3352800"/>
            <a:ext cx="1450975" cy="1187450"/>
          </a:xfrm>
          <a:prstGeom prst="rect">
            <a:avLst/>
          </a:prstGeom>
          <a:noFill/>
          <a:ln w="9525">
            <a:noFill/>
            <a:miter lim="800000"/>
            <a:headEnd/>
            <a:tailEnd/>
          </a:ln>
        </p:spPr>
        <p:txBody>
          <a:bodyPr wrap="none">
            <a:spAutoFit/>
          </a:bodyPr>
          <a:lstStyle/>
          <a:p>
            <a:pPr algn="ctr"/>
            <a:r>
              <a:rPr lang="en-US"/>
              <a:t>ln(</a:t>
            </a:r>
            <a:r>
              <a:rPr lang="en-US">
                <a:latin typeface="Symbol" pitchFamily="18" charset="2"/>
              </a:rPr>
              <a:t>a</a:t>
            </a:r>
            <a:r>
              <a:rPr lang="en-US"/>
              <a:t>) </a:t>
            </a:r>
          </a:p>
          <a:p>
            <a:pPr algn="ctr"/>
            <a:r>
              <a:rPr lang="en-US"/>
              <a:t>(intercept)</a:t>
            </a:r>
          </a:p>
          <a:p>
            <a:pPr algn="ctr"/>
            <a:r>
              <a:rPr lang="en-US"/>
              <a:t>= 1</a:t>
            </a:r>
          </a:p>
        </p:txBody>
      </p:sp>
      <p:sp>
        <p:nvSpPr>
          <p:cNvPr id="37905" name="Line 16"/>
          <p:cNvSpPr>
            <a:spLocks noChangeShapeType="1"/>
          </p:cNvSpPr>
          <p:nvPr/>
        </p:nvSpPr>
        <p:spPr bwMode="auto">
          <a:xfrm flipV="1">
            <a:off x="1447800" y="4114809"/>
            <a:ext cx="1066800" cy="76191"/>
          </a:xfrm>
          <a:prstGeom prst="line">
            <a:avLst/>
          </a:prstGeom>
          <a:noFill/>
          <a:ln w="9525">
            <a:solidFill>
              <a:schemeClr val="tx1"/>
            </a:solidFill>
            <a:round/>
            <a:headEnd/>
            <a:tailEnd type="triangle" w="med" len="med"/>
          </a:ln>
        </p:spPr>
        <p:txBody>
          <a:bodyPr/>
          <a:lstStyle/>
          <a:p>
            <a:endParaRPr lang="en-US"/>
          </a:p>
        </p:txBody>
      </p:sp>
      <p:sp>
        <p:nvSpPr>
          <p:cNvPr id="37906" name="Text Box 17"/>
          <p:cNvSpPr txBox="1">
            <a:spLocks noChangeArrowheads="1"/>
          </p:cNvSpPr>
          <p:nvPr/>
        </p:nvSpPr>
        <p:spPr bwMode="auto">
          <a:xfrm>
            <a:off x="276697" y="4663224"/>
            <a:ext cx="1214438" cy="1187450"/>
          </a:xfrm>
          <a:prstGeom prst="rect">
            <a:avLst/>
          </a:prstGeom>
          <a:noFill/>
          <a:ln w="9525">
            <a:noFill/>
            <a:miter lim="800000"/>
            <a:headEnd/>
            <a:tailEnd/>
          </a:ln>
        </p:spPr>
        <p:txBody>
          <a:bodyPr wrap="none">
            <a:spAutoFit/>
          </a:bodyPr>
          <a:lstStyle/>
          <a:p>
            <a:pPr algn="ctr"/>
            <a:r>
              <a:rPr lang="en-US" dirty="0">
                <a:latin typeface="Symbol" pitchFamily="18" charset="2"/>
              </a:rPr>
              <a:t>b</a:t>
            </a:r>
            <a:r>
              <a:rPr lang="en-US" dirty="0"/>
              <a:t> is</a:t>
            </a:r>
          </a:p>
          <a:p>
            <a:pPr algn="ctr"/>
            <a:r>
              <a:rPr lang="en-US" dirty="0"/>
              <a:t>negative</a:t>
            </a:r>
          </a:p>
          <a:p>
            <a:pPr algn="ctr"/>
            <a:r>
              <a:rPr lang="en-US" dirty="0"/>
              <a:t>slope</a:t>
            </a:r>
          </a:p>
        </p:txBody>
      </p:sp>
      <p:sp>
        <p:nvSpPr>
          <p:cNvPr id="21" name="Footer Placeholder 4">
            <a:extLst>
              <a:ext uri="{FF2B5EF4-FFF2-40B4-BE49-F238E27FC236}">
                <a16:creationId xmlns:a16="http://schemas.microsoft.com/office/drawing/2014/main" id="{87CE39F0-BD20-4CEB-9B8A-F94E827AEDD4}"/>
              </a:ext>
            </a:extLst>
          </p:cNvPr>
          <p:cNvSpPr txBox="1">
            <a:spLocks noGrp="1"/>
          </p:cNvSpPr>
          <p:nvPr/>
        </p:nvSpPr>
        <p:spPr bwMode="auto">
          <a:xfrm>
            <a:off x="2157230" y="6477000"/>
            <a:ext cx="4829539" cy="344070"/>
          </a:xfrm>
          <a:prstGeom prst="rect">
            <a:avLst/>
          </a:prstGeom>
          <a:noFill/>
          <a:ln w="9525">
            <a:noFill/>
            <a:miter lim="800000"/>
            <a:headEnd/>
            <a:tailEnd/>
          </a:ln>
        </p:spPr>
        <p:txBody>
          <a:bodyPr/>
          <a:lstStyle/>
          <a:p>
            <a:pPr algn="ctr"/>
            <a:r>
              <a:rPr lang="en-US" sz="1400" dirty="0"/>
              <a:t>SRA - Classic Ricker Estimation – Censoring the impossible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Slide Number Placeholder 3"/>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46D3E174-8971-4DC2-B8D8-D2B8494A8D1E}" type="slidenum">
              <a:rPr lang="en-US" sz="1400"/>
              <a:pPr algn="r"/>
              <a:t>24</a:t>
            </a:fld>
            <a:endParaRPr lang="en-US" sz="1400" dirty="0"/>
          </a:p>
        </p:txBody>
      </p:sp>
      <p:grpSp>
        <p:nvGrpSpPr>
          <p:cNvPr id="137220" name="Group 2"/>
          <p:cNvGrpSpPr>
            <a:grpSpLocks/>
          </p:cNvGrpSpPr>
          <p:nvPr/>
        </p:nvGrpSpPr>
        <p:grpSpPr bwMode="auto">
          <a:xfrm>
            <a:off x="2133600" y="1985732"/>
            <a:ext cx="5562600" cy="4034068"/>
            <a:chOff x="864" y="1213"/>
            <a:chExt cx="3888" cy="2964"/>
          </a:xfrm>
        </p:grpSpPr>
        <p:pic>
          <p:nvPicPr>
            <p:cNvPr id="137231" name="Picture 3" descr="Slides for Boot- 50 Bootstrap Curves Kenai Sockeye"/>
            <p:cNvPicPr>
              <a:picLocks noChangeAspect="1" noChangeArrowheads="1"/>
            </p:cNvPicPr>
            <p:nvPr/>
          </p:nvPicPr>
          <p:blipFill>
            <a:blip r:embed="rId3" cstate="print"/>
            <a:srcRect r="10876" b="6873"/>
            <a:stretch>
              <a:fillRect/>
            </a:stretch>
          </p:blipFill>
          <p:spPr bwMode="auto">
            <a:xfrm>
              <a:off x="864" y="1213"/>
              <a:ext cx="3888" cy="2964"/>
            </a:xfrm>
            <a:prstGeom prst="rect">
              <a:avLst/>
            </a:prstGeom>
            <a:noFill/>
            <a:ln w="9525">
              <a:noFill/>
              <a:miter lim="800000"/>
              <a:headEnd/>
              <a:tailEnd/>
            </a:ln>
          </p:spPr>
        </p:pic>
        <p:sp>
          <p:nvSpPr>
            <p:cNvPr id="137232" name="Freeform 4"/>
            <p:cNvSpPr>
              <a:spLocks/>
            </p:cNvSpPr>
            <p:nvPr/>
          </p:nvSpPr>
          <p:spPr bwMode="auto">
            <a:xfrm>
              <a:off x="1523" y="1344"/>
              <a:ext cx="528" cy="2352"/>
            </a:xfrm>
            <a:custGeom>
              <a:avLst/>
              <a:gdLst>
                <a:gd name="T0" fmla="*/ 271 w 624"/>
                <a:gd name="T1" fmla="*/ 0 h 2352"/>
                <a:gd name="T2" fmla="*/ 167 w 624"/>
                <a:gd name="T3" fmla="*/ 1248 h 2352"/>
                <a:gd name="T4" fmla="*/ 0 w 624"/>
                <a:gd name="T5" fmla="*/ 2352 h 2352"/>
                <a:gd name="T6" fmla="*/ 0 60000 65536"/>
                <a:gd name="T7" fmla="*/ 0 60000 65536"/>
                <a:gd name="T8" fmla="*/ 0 60000 65536"/>
                <a:gd name="T9" fmla="*/ 0 w 624"/>
                <a:gd name="T10" fmla="*/ 0 h 2352"/>
                <a:gd name="T11" fmla="*/ 624 w 624"/>
                <a:gd name="T12" fmla="*/ 2352 h 2352"/>
              </a:gdLst>
              <a:ahLst/>
              <a:cxnLst>
                <a:cxn ang="T6">
                  <a:pos x="T0" y="T1"/>
                </a:cxn>
                <a:cxn ang="T7">
                  <a:pos x="T2" y="T3"/>
                </a:cxn>
                <a:cxn ang="T8">
                  <a:pos x="T4" y="T5"/>
                </a:cxn>
              </a:cxnLst>
              <a:rect l="T9" t="T10" r="T11" b="T12"/>
              <a:pathLst>
                <a:path w="624" h="2352">
                  <a:moveTo>
                    <a:pt x="624" y="0"/>
                  </a:moveTo>
                  <a:cubicBezTo>
                    <a:pt x="556" y="428"/>
                    <a:pt x="488" y="856"/>
                    <a:pt x="384" y="1248"/>
                  </a:cubicBezTo>
                  <a:cubicBezTo>
                    <a:pt x="280" y="1640"/>
                    <a:pt x="64" y="2168"/>
                    <a:pt x="0" y="2352"/>
                  </a:cubicBezTo>
                </a:path>
              </a:pathLst>
            </a:custGeom>
            <a:noFill/>
            <a:ln w="9525">
              <a:solidFill>
                <a:srgbClr val="FF0000"/>
              </a:solidFill>
              <a:round/>
              <a:headEnd/>
              <a:tailEnd/>
            </a:ln>
          </p:spPr>
          <p:txBody>
            <a:bodyPr/>
            <a:lstStyle/>
            <a:p>
              <a:endParaRPr lang="en-US"/>
            </a:p>
          </p:txBody>
        </p:sp>
      </p:grpSp>
      <p:sp>
        <p:nvSpPr>
          <p:cNvPr id="137221" name="Rectangle 5"/>
          <p:cNvSpPr>
            <a:spLocks noChangeArrowheads="1"/>
          </p:cNvSpPr>
          <p:nvPr/>
        </p:nvSpPr>
        <p:spPr bwMode="auto">
          <a:xfrm>
            <a:off x="2476500" y="2290763"/>
            <a:ext cx="9144000" cy="0"/>
          </a:xfrm>
          <a:prstGeom prst="rect">
            <a:avLst/>
          </a:prstGeom>
          <a:noFill/>
          <a:ln w="9525">
            <a:noFill/>
            <a:miter lim="800000"/>
            <a:headEnd/>
            <a:tailEnd/>
          </a:ln>
        </p:spPr>
        <p:txBody>
          <a:bodyPr>
            <a:spAutoFit/>
          </a:bodyPr>
          <a:lstStyle/>
          <a:p>
            <a:endParaRPr lang="en-US"/>
          </a:p>
        </p:txBody>
      </p:sp>
      <p:sp>
        <p:nvSpPr>
          <p:cNvPr id="137222" name="Rectangle 6"/>
          <p:cNvSpPr>
            <a:spLocks noGrp="1" noChangeArrowheads="1"/>
          </p:cNvSpPr>
          <p:nvPr>
            <p:ph type="title" idx="4294967295"/>
          </p:nvPr>
        </p:nvSpPr>
        <p:spPr>
          <a:xfrm>
            <a:off x="76200" y="76200"/>
            <a:ext cx="3276600" cy="1371600"/>
          </a:xfrm>
        </p:spPr>
        <p:txBody>
          <a:bodyPr/>
          <a:lstStyle/>
          <a:p>
            <a:pPr eaLnBrk="1" hangingPunct="1"/>
            <a:r>
              <a:rPr lang="en-US" sz="4000"/>
              <a:t>Censor the impossible</a:t>
            </a:r>
          </a:p>
        </p:txBody>
      </p:sp>
      <p:sp>
        <p:nvSpPr>
          <p:cNvPr id="137223" name="Rectangle 7"/>
          <p:cNvSpPr>
            <a:spLocks noChangeArrowheads="1"/>
          </p:cNvSpPr>
          <p:nvPr/>
        </p:nvSpPr>
        <p:spPr bwMode="auto">
          <a:xfrm>
            <a:off x="2976563" y="3219450"/>
            <a:ext cx="9144000" cy="0"/>
          </a:xfrm>
          <a:prstGeom prst="rect">
            <a:avLst/>
          </a:prstGeom>
          <a:noFill/>
          <a:ln w="9525">
            <a:noFill/>
            <a:miter lim="800000"/>
            <a:headEnd/>
            <a:tailEnd/>
          </a:ln>
        </p:spPr>
        <p:txBody>
          <a:bodyPr>
            <a:spAutoFit/>
          </a:bodyPr>
          <a:lstStyle/>
          <a:p>
            <a:endParaRPr lang="en-US"/>
          </a:p>
        </p:txBody>
      </p:sp>
      <p:pic>
        <p:nvPicPr>
          <p:cNvPr id="137224" name="Picture 8"/>
          <p:cNvPicPr>
            <a:picLocks noChangeAspect="1" noChangeArrowheads="1"/>
          </p:cNvPicPr>
          <p:nvPr/>
        </p:nvPicPr>
        <p:blipFill>
          <a:blip r:embed="rId4" cstate="print"/>
          <a:srcRect/>
          <a:stretch>
            <a:fillRect/>
          </a:stretch>
        </p:blipFill>
        <p:spPr bwMode="auto">
          <a:xfrm>
            <a:off x="5791200" y="0"/>
            <a:ext cx="3352800" cy="1692275"/>
          </a:xfrm>
          <a:prstGeom prst="rect">
            <a:avLst/>
          </a:prstGeom>
          <a:noFill/>
          <a:ln w="9525">
            <a:noFill/>
            <a:miter lim="800000"/>
            <a:headEnd/>
            <a:tailEnd/>
          </a:ln>
        </p:spPr>
      </p:pic>
      <p:grpSp>
        <p:nvGrpSpPr>
          <p:cNvPr id="3" name="Group 9"/>
          <p:cNvGrpSpPr>
            <a:grpSpLocks/>
          </p:cNvGrpSpPr>
          <p:nvPr/>
        </p:nvGrpSpPr>
        <p:grpSpPr bwMode="auto">
          <a:xfrm>
            <a:off x="3352800" y="625475"/>
            <a:ext cx="3503613" cy="1431925"/>
            <a:chOff x="2160" y="394"/>
            <a:chExt cx="2159" cy="950"/>
          </a:xfrm>
        </p:grpSpPr>
        <p:sp>
          <p:nvSpPr>
            <p:cNvPr id="137227" name="Text Box 10"/>
            <p:cNvSpPr txBox="1">
              <a:spLocks noChangeArrowheads="1"/>
            </p:cNvSpPr>
            <p:nvPr/>
          </p:nvSpPr>
          <p:spPr bwMode="auto">
            <a:xfrm>
              <a:off x="4080" y="575"/>
              <a:ext cx="239" cy="303"/>
            </a:xfrm>
            <a:prstGeom prst="rect">
              <a:avLst/>
            </a:prstGeom>
            <a:noFill/>
            <a:ln w="9525">
              <a:noFill/>
              <a:miter lim="800000"/>
              <a:headEnd/>
              <a:tailEnd/>
            </a:ln>
          </p:spPr>
          <p:txBody>
            <a:bodyPr wrap="none">
              <a:spAutoFit/>
            </a:bodyPr>
            <a:lstStyle/>
            <a:p>
              <a:r>
                <a:rPr lang="en-US" b="1">
                  <a:solidFill>
                    <a:srgbClr val="FF0000"/>
                  </a:solidFill>
                  <a:latin typeface="Arial" charset="0"/>
                </a:rPr>
                <a:t>X</a:t>
              </a:r>
            </a:p>
          </p:txBody>
        </p:sp>
        <p:sp>
          <p:nvSpPr>
            <p:cNvPr id="137228" name="Line 11"/>
            <p:cNvSpPr>
              <a:spLocks noChangeShapeType="1"/>
            </p:cNvSpPr>
            <p:nvPr/>
          </p:nvSpPr>
          <p:spPr bwMode="auto">
            <a:xfrm flipH="1">
              <a:off x="2160" y="720"/>
              <a:ext cx="720" cy="624"/>
            </a:xfrm>
            <a:prstGeom prst="line">
              <a:avLst/>
            </a:prstGeom>
            <a:noFill/>
            <a:ln w="38100">
              <a:solidFill>
                <a:srgbClr val="FF0000"/>
              </a:solidFill>
              <a:round/>
              <a:headEnd/>
              <a:tailEnd type="triangle" w="med" len="med"/>
            </a:ln>
          </p:spPr>
          <p:txBody>
            <a:bodyPr/>
            <a:lstStyle/>
            <a:p>
              <a:endParaRPr lang="en-US"/>
            </a:p>
          </p:txBody>
        </p:sp>
        <p:sp>
          <p:nvSpPr>
            <p:cNvPr id="137229" name="Text Box 12"/>
            <p:cNvSpPr txBox="1">
              <a:spLocks noChangeArrowheads="1"/>
            </p:cNvSpPr>
            <p:nvPr/>
          </p:nvSpPr>
          <p:spPr bwMode="auto">
            <a:xfrm>
              <a:off x="2744" y="394"/>
              <a:ext cx="761" cy="546"/>
            </a:xfrm>
            <a:prstGeom prst="rect">
              <a:avLst/>
            </a:prstGeom>
            <a:noFill/>
            <a:ln w="9525">
              <a:noFill/>
              <a:miter lim="800000"/>
              <a:headEnd/>
              <a:tailEnd/>
            </a:ln>
          </p:spPr>
          <p:txBody>
            <a:bodyPr wrap="none">
              <a:spAutoFit/>
            </a:bodyPr>
            <a:lstStyle/>
            <a:p>
              <a:pPr algn="ctr"/>
              <a:r>
                <a:rPr lang="en-US" b="1">
                  <a:solidFill>
                    <a:srgbClr val="FF0000"/>
                  </a:solidFill>
                  <a:latin typeface="Arial" charset="0"/>
                </a:rPr>
                <a:t>Censor</a:t>
              </a:r>
            </a:p>
            <a:p>
              <a:pPr algn="ctr"/>
              <a:r>
                <a:rPr lang="en-US" b="1">
                  <a:solidFill>
                    <a:srgbClr val="FF0000"/>
                  </a:solidFill>
                  <a:latin typeface="Symbol" pitchFamily="18" charset="2"/>
                </a:rPr>
                <a:t>b</a:t>
              </a:r>
              <a:r>
                <a:rPr lang="en-US" b="1">
                  <a:solidFill>
                    <a:srgbClr val="FF0000"/>
                  </a:solidFill>
                </a:rPr>
                <a:t>&lt;0</a:t>
              </a:r>
            </a:p>
          </p:txBody>
        </p:sp>
        <p:sp>
          <p:nvSpPr>
            <p:cNvPr id="137230" name="Line 13"/>
            <p:cNvSpPr>
              <a:spLocks noChangeShapeType="1"/>
            </p:cNvSpPr>
            <p:nvPr/>
          </p:nvSpPr>
          <p:spPr bwMode="auto">
            <a:xfrm>
              <a:off x="3456" y="624"/>
              <a:ext cx="576" cy="96"/>
            </a:xfrm>
            <a:prstGeom prst="line">
              <a:avLst/>
            </a:prstGeom>
            <a:noFill/>
            <a:ln w="38100">
              <a:solidFill>
                <a:srgbClr val="FF0000"/>
              </a:solidFill>
              <a:round/>
              <a:headEnd/>
              <a:tailEnd type="triangle" w="med" len="med"/>
            </a:ln>
          </p:spPr>
          <p:txBody>
            <a:bodyPr/>
            <a:lstStyle/>
            <a:p>
              <a:endParaRPr lang="en-US"/>
            </a:p>
          </p:txBody>
        </p:sp>
      </p:grpSp>
      <p:sp>
        <p:nvSpPr>
          <p:cNvPr id="137226" name="Text Box 14"/>
          <p:cNvSpPr txBox="1">
            <a:spLocks noChangeArrowheads="1"/>
          </p:cNvSpPr>
          <p:nvPr/>
        </p:nvSpPr>
        <p:spPr bwMode="auto">
          <a:xfrm>
            <a:off x="6256338" y="2133600"/>
            <a:ext cx="1058862" cy="701675"/>
          </a:xfrm>
          <a:prstGeom prst="rect">
            <a:avLst/>
          </a:prstGeom>
          <a:noFill/>
          <a:ln w="9525">
            <a:noFill/>
            <a:miter lim="800000"/>
            <a:headEnd/>
            <a:tailEnd/>
          </a:ln>
        </p:spPr>
        <p:txBody>
          <a:bodyPr wrap="none">
            <a:spAutoFit/>
          </a:bodyPr>
          <a:lstStyle/>
          <a:p>
            <a:pPr algn="ctr"/>
            <a:r>
              <a:rPr lang="en-US" sz="2000" b="1"/>
              <a:t>Kenai</a:t>
            </a:r>
          </a:p>
          <a:p>
            <a:pPr algn="ctr"/>
            <a:r>
              <a:rPr lang="en-US" sz="2000" b="1"/>
              <a:t>Sockeye</a:t>
            </a:r>
          </a:p>
        </p:txBody>
      </p:sp>
      <p:sp>
        <p:nvSpPr>
          <p:cNvPr id="19" name="Footer Placeholder 4">
            <a:extLst>
              <a:ext uri="{FF2B5EF4-FFF2-40B4-BE49-F238E27FC236}">
                <a16:creationId xmlns:a16="http://schemas.microsoft.com/office/drawing/2014/main" id="{2C8DD065-3F8C-4766-AD1D-B758DC49BAF2}"/>
              </a:ext>
            </a:extLst>
          </p:cNvPr>
          <p:cNvSpPr txBox="1">
            <a:spLocks noGrp="1"/>
          </p:cNvSpPr>
          <p:nvPr/>
        </p:nvSpPr>
        <p:spPr bwMode="auto">
          <a:xfrm>
            <a:off x="2157230" y="6477000"/>
            <a:ext cx="4829539" cy="344070"/>
          </a:xfrm>
          <a:prstGeom prst="rect">
            <a:avLst/>
          </a:prstGeom>
          <a:noFill/>
          <a:ln w="9525">
            <a:noFill/>
            <a:miter lim="800000"/>
            <a:headEnd/>
            <a:tailEnd/>
          </a:ln>
        </p:spPr>
        <p:txBody>
          <a:bodyPr/>
          <a:lstStyle/>
          <a:p>
            <a:pPr algn="ctr"/>
            <a:r>
              <a:rPr lang="en-US" sz="1400" dirty="0"/>
              <a:t>SRA - Classic Ricker Estimation – Censoring the impossible (3)</a:t>
            </a:r>
          </a:p>
        </p:txBody>
      </p:sp>
      <p:sp>
        <p:nvSpPr>
          <p:cNvPr id="2" name="TextBox 1">
            <a:extLst>
              <a:ext uri="{FF2B5EF4-FFF2-40B4-BE49-F238E27FC236}">
                <a16:creationId xmlns:a16="http://schemas.microsoft.com/office/drawing/2014/main" id="{9AE6A441-E115-4995-8E0A-E52B36062BCB}"/>
              </a:ext>
            </a:extLst>
          </p:cNvPr>
          <p:cNvSpPr txBox="1"/>
          <p:nvPr/>
        </p:nvSpPr>
        <p:spPr>
          <a:xfrm>
            <a:off x="4354074" y="5674933"/>
            <a:ext cx="1818126" cy="461665"/>
          </a:xfrm>
          <a:prstGeom prst="rect">
            <a:avLst/>
          </a:prstGeom>
          <a:solidFill>
            <a:schemeClr val="bg1"/>
          </a:solidFill>
        </p:spPr>
        <p:txBody>
          <a:bodyPr wrap="none" rtlCol="0">
            <a:spAutoFit/>
          </a:bodyPr>
          <a:lstStyle/>
          <a:p>
            <a:r>
              <a:rPr lang="en-US" dirty="0"/>
              <a:t>          S         </a:t>
            </a:r>
          </a:p>
        </p:txBody>
      </p:sp>
      <p:sp>
        <p:nvSpPr>
          <p:cNvPr id="18" name="TextBox 17">
            <a:extLst>
              <a:ext uri="{FF2B5EF4-FFF2-40B4-BE49-F238E27FC236}">
                <a16:creationId xmlns:a16="http://schemas.microsoft.com/office/drawing/2014/main" id="{2BD14634-7DDD-4D29-9970-9FB7CFCA70C1}"/>
              </a:ext>
            </a:extLst>
          </p:cNvPr>
          <p:cNvSpPr txBox="1"/>
          <p:nvPr/>
        </p:nvSpPr>
        <p:spPr>
          <a:xfrm rot="16200000">
            <a:off x="1434073" y="3501187"/>
            <a:ext cx="1851789" cy="461665"/>
          </a:xfrm>
          <a:prstGeom prst="rect">
            <a:avLst/>
          </a:prstGeom>
          <a:solidFill>
            <a:schemeClr val="bg1"/>
          </a:solidFill>
        </p:spPr>
        <p:txBody>
          <a:bodyPr wrap="none" rtlCol="0">
            <a:spAutoFit/>
          </a:bodyPr>
          <a:lstStyle/>
          <a:p>
            <a:r>
              <a:rPr lang="en-US" dirty="0"/>
              <a:t>          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F755531-9EF0-400E-8FC3-ED12547C7F25}" type="slidenum">
              <a:rPr lang="en-US" sz="1400"/>
              <a:pPr algn="r"/>
              <a:t>25</a:t>
            </a:fld>
            <a:endParaRPr lang="en-US" sz="1400"/>
          </a:p>
        </p:txBody>
      </p:sp>
      <p:grpSp>
        <p:nvGrpSpPr>
          <p:cNvPr id="138244" name="Group 4"/>
          <p:cNvGrpSpPr>
            <a:grpSpLocks/>
          </p:cNvGrpSpPr>
          <p:nvPr/>
        </p:nvGrpSpPr>
        <p:grpSpPr bwMode="auto">
          <a:xfrm>
            <a:off x="0" y="-31750"/>
            <a:ext cx="6357938" cy="6037263"/>
            <a:chOff x="480" y="-20"/>
            <a:chExt cx="4005" cy="3803"/>
          </a:xfrm>
        </p:grpSpPr>
        <p:pic>
          <p:nvPicPr>
            <p:cNvPr id="138246" name="Picture 5"/>
            <p:cNvPicPr>
              <a:picLocks noChangeAspect="1" noChangeArrowheads="1"/>
            </p:cNvPicPr>
            <p:nvPr/>
          </p:nvPicPr>
          <p:blipFill>
            <a:blip r:embed="rId3" cstate="print"/>
            <a:srcRect l="16054" b="19872"/>
            <a:stretch>
              <a:fillRect/>
            </a:stretch>
          </p:blipFill>
          <p:spPr bwMode="auto">
            <a:xfrm>
              <a:off x="720" y="-20"/>
              <a:ext cx="3765" cy="3476"/>
            </a:xfrm>
            <a:prstGeom prst="rect">
              <a:avLst/>
            </a:prstGeom>
            <a:noFill/>
            <a:ln w="9525">
              <a:noFill/>
              <a:miter lim="800000"/>
              <a:headEnd/>
              <a:tailEnd/>
            </a:ln>
          </p:spPr>
        </p:pic>
        <p:sp>
          <p:nvSpPr>
            <p:cNvPr id="138247" name="Text Box 4"/>
            <p:cNvSpPr txBox="1">
              <a:spLocks noChangeArrowheads="1"/>
            </p:cNvSpPr>
            <p:nvPr/>
          </p:nvSpPr>
          <p:spPr bwMode="auto">
            <a:xfrm>
              <a:off x="1179" y="2688"/>
              <a:ext cx="981" cy="288"/>
            </a:xfrm>
            <a:prstGeom prst="rect">
              <a:avLst/>
            </a:prstGeom>
            <a:noFill/>
            <a:ln w="9525">
              <a:noFill/>
              <a:miter lim="800000"/>
              <a:headEnd/>
              <a:tailEnd/>
            </a:ln>
          </p:spPr>
          <p:txBody>
            <a:bodyPr>
              <a:spAutoFit/>
            </a:bodyPr>
            <a:lstStyle/>
            <a:p>
              <a:pPr algn="ctr"/>
              <a:r>
                <a:rPr lang="en-US" b="1">
                  <a:solidFill>
                    <a:srgbClr val="FF0000"/>
                  </a:solidFill>
                </a:rPr>
                <a:t>ln</a:t>
              </a:r>
              <a:r>
                <a:rPr lang="en-US" b="1">
                  <a:solidFill>
                    <a:srgbClr val="FF0000"/>
                  </a:solidFill>
                  <a:latin typeface="Symbol" pitchFamily="18" charset="2"/>
                </a:rPr>
                <a:t>a</a:t>
              </a:r>
              <a:r>
                <a:rPr lang="en-US" b="1">
                  <a:solidFill>
                    <a:srgbClr val="FF0000"/>
                  </a:solidFill>
                </a:rPr>
                <a:t>=0.0</a:t>
              </a:r>
            </a:p>
          </p:txBody>
        </p:sp>
        <p:sp>
          <p:nvSpPr>
            <p:cNvPr id="138248" name="Text Box 5"/>
            <p:cNvSpPr txBox="1">
              <a:spLocks noChangeArrowheads="1"/>
            </p:cNvSpPr>
            <p:nvPr/>
          </p:nvSpPr>
          <p:spPr bwMode="auto">
            <a:xfrm>
              <a:off x="1164" y="2352"/>
              <a:ext cx="981" cy="288"/>
            </a:xfrm>
            <a:prstGeom prst="rect">
              <a:avLst/>
            </a:prstGeom>
            <a:noFill/>
            <a:ln w="9525">
              <a:noFill/>
              <a:miter lim="800000"/>
              <a:headEnd/>
              <a:tailEnd/>
            </a:ln>
          </p:spPr>
          <p:txBody>
            <a:bodyPr>
              <a:spAutoFit/>
            </a:bodyPr>
            <a:lstStyle/>
            <a:p>
              <a:pPr algn="ctr"/>
              <a:r>
                <a:rPr lang="en-US" b="1"/>
                <a:t>ln</a:t>
              </a:r>
              <a:r>
                <a:rPr lang="en-US" b="1">
                  <a:latin typeface="Symbol" pitchFamily="18" charset="2"/>
                </a:rPr>
                <a:t>a</a:t>
              </a:r>
              <a:r>
                <a:rPr lang="en-US" b="1"/>
                <a:t>=1.0</a:t>
              </a:r>
            </a:p>
          </p:txBody>
        </p:sp>
        <p:sp>
          <p:nvSpPr>
            <p:cNvPr id="138249" name="Text Box 6"/>
            <p:cNvSpPr txBox="1">
              <a:spLocks noChangeArrowheads="1"/>
            </p:cNvSpPr>
            <p:nvPr/>
          </p:nvSpPr>
          <p:spPr bwMode="auto">
            <a:xfrm>
              <a:off x="1179" y="1488"/>
              <a:ext cx="981" cy="288"/>
            </a:xfrm>
            <a:prstGeom prst="rect">
              <a:avLst/>
            </a:prstGeom>
            <a:noFill/>
            <a:ln w="9525">
              <a:noFill/>
              <a:miter lim="800000"/>
              <a:headEnd/>
              <a:tailEnd/>
            </a:ln>
          </p:spPr>
          <p:txBody>
            <a:bodyPr>
              <a:spAutoFit/>
            </a:bodyPr>
            <a:lstStyle/>
            <a:p>
              <a:pPr algn="ctr"/>
              <a:r>
                <a:rPr lang="en-US" b="1"/>
                <a:t>ln</a:t>
              </a:r>
              <a:r>
                <a:rPr lang="en-US" b="1">
                  <a:latin typeface="Symbol" pitchFamily="18" charset="2"/>
                </a:rPr>
                <a:t>a</a:t>
              </a:r>
              <a:r>
                <a:rPr lang="en-US" b="1"/>
                <a:t>=2.0</a:t>
              </a:r>
            </a:p>
          </p:txBody>
        </p:sp>
        <p:sp>
          <p:nvSpPr>
            <p:cNvPr id="138250" name="Text Box 7"/>
            <p:cNvSpPr txBox="1">
              <a:spLocks noChangeArrowheads="1"/>
            </p:cNvSpPr>
            <p:nvPr/>
          </p:nvSpPr>
          <p:spPr bwMode="auto">
            <a:xfrm>
              <a:off x="1164" y="576"/>
              <a:ext cx="981" cy="287"/>
            </a:xfrm>
            <a:prstGeom prst="rect">
              <a:avLst/>
            </a:prstGeom>
            <a:noFill/>
            <a:ln w="9525">
              <a:noFill/>
              <a:miter lim="800000"/>
              <a:headEnd/>
              <a:tailEnd/>
            </a:ln>
          </p:spPr>
          <p:txBody>
            <a:bodyPr>
              <a:spAutoFit/>
            </a:bodyPr>
            <a:lstStyle/>
            <a:p>
              <a:pPr algn="ctr"/>
              <a:r>
                <a:rPr lang="en-US" b="1"/>
                <a:t>ln</a:t>
              </a:r>
              <a:r>
                <a:rPr lang="en-US" b="1">
                  <a:latin typeface="Symbol" pitchFamily="18" charset="2"/>
                </a:rPr>
                <a:t>a</a:t>
              </a:r>
              <a:r>
                <a:rPr lang="en-US" b="1"/>
                <a:t>=2.5</a:t>
              </a:r>
            </a:p>
          </p:txBody>
        </p:sp>
        <p:sp>
          <p:nvSpPr>
            <p:cNvPr id="138251" name="Text Box 10"/>
            <p:cNvSpPr txBox="1">
              <a:spLocks noChangeArrowheads="1"/>
            </p:cNvSpPr>
            <p:nvPr/>
          </p:nvSpPr>
          <p:spPr bwMode="auto">
            <a:xfrm>
              <a:off x="2352" y="3264"/>
              <a:ext cx="330" cy="519"/>
            </a:xfrm>
            <a:prstGeom prst="rect">
              <a:avLst/>
            </a:prstGeom>
            <a:noFill/>
            <a:ln w="9525">
              <a:noFill/>
              <a:miter lim="800000"/>
              <a:headEnd/>
              <a:tailEnd/>
            </a:ln>
          </p:spPr>
          <p:txBody>
            <a:bodyPr wrap="none">
              <a:spAutoFit/>
            </a:bodyPr>
            <a:lstStyle/>
            <a:p>
              <a:r>
                <a:rPr lang="en-US" sz="4800"/>
                <a:t>S</a:t>
              </a:r>
            </a:p>
          </p:txBody>
        </p:sp>
        <p:sp>
          <p:nvSpPr>
            <p:cNvPr id="138252" name="Text Box 11"/>
            <p:cNvSpPr txBox="1">
              <a:spLocks noChangeArrowheads="1"/>
            </p:cNvSpPr>
            <p:nvPr/>
          </p:nvSpPr>
          <p:spPr bwMode="auto">
            <a:xfrm>
              <a:off x="480" y="1440"/>
              <a:ext cx="372" cy="519"/>
            </a:xfrm>
            <a:prstGeom prst="rect">
              <a:avLst/>
            </a:prstGeom>
            <a:noFill/>
            <a:ln w="9525">
              <a:noFill/>
              <a:miter lim="800000"/>
              <a:headEnd/>
              <a:tailEnd/>
            </a:ln>
          </p:spPr>
          <p:txBody>
            <a:bodyPr wrap="none">
              <a:spAutoFit/>
            </a:bodyPr>
            <a:lstStyle/>
            <a:p>
              <a:r>
                <a:rPr lang="en-US" sz="4800"/>
                <a:t>R</a:t>
              </a:r>
            </a:p>
          </p:txBody>
        </p:sp>
      </p:grpSp>
      <p:sp>
        <p:nvSpPr>
          <p:cNvPr id="138245" name="Text Box 12"/>
          <p:cNvSpPr txBox="1">
            <a:spLocks noChangeArrowheads="1"/>
          </p:cNvSpPr>
          <p:nvPr/>
        </p:nvSpPr>
        <p:spPr bwMode="auto">
          <a:xfrm>
            <a:off x="5867400" y="1031875"/>
            <a:ext cx="3276600" cy="3539430"/>
          </a:xfrm>
          <a:prstGeom prst="rect">
            <a:avLst/>
          </a:prstGeom>
          <a:noFill/>
          <a:ln w="9525">
            <a:noFill/>
            <a:miter lim="800000"/>
            <a:headEnd/>
            <a:tailEnd/>
          </a:ln>
        </p:spPr>
        <p:txBody>
          <a:bodyPr>
            <a:spAutoFit/>
          </a:bodyPr>
          <a:lstStyle/>
          <a:p>
            <a:pPr algn="ctr"/>
            <a:r>
              <a:rPr lang="en-US" sz="3200" dirty="0">
                <a:solidFill>
                  <a:schemeClr val="tx2"/>
                </a:solidFill>
                <a:latin typeface="Arial" charset="0"/>
              </a:rPr>
              <a:t>Also impossible:</a:t>
            </a:r>
          </a:p>
          <a:p>
            <a:pPr algn="ctr"/>
            <a:r>
              <a:rPr lang="en-US" sz="3200" dirty="0">
                <a:solidFill>
                  <a:srgbClr val="FF0000"/>
                </a:solidFill>
                <a:latin typeface="Arial" charset="0"/>
              </a:rPr>
              <a:t> </a:t>
            </a:r>
            <a:endParaRPr lang="en-US" sz="3200" dirty="0">
              <a:solidFill>
                <a:schemeClr val="tx2"/>
              </a:solidFill>
              <a:latin typeface="Arial" charset="0"/>
            </a:endParaRPr>
          </a:p>
          <a:p>
            <a:pPr algn="ctr">
              <a:buFont typeface="Symbol" pitchFamily="18" charset="2"/>
              <a:buChar char="a"/>
            </a:pPr>
            <a:r>
              <a:rPr lang="en-US" sz="3200" dirty="0">
                <a:solidFill>
                  <a:schemeClr val="tx2"/>
                </a:solidFill>
              </a:rPr>
              <a:t> &lt; 1</a:t>
            </a:r>
          </a:p>
          <a:p>
            <a:pPr algn="ctr">
              <a:buFont typeface="Symbol" pitchFamily="18" charset="2"/>
              <a:buNone/>
            </a:pPr>
            <a:r>
              <a:rPr lang="en-US" sz="3200" dirty="0"/>
              <a:t>ln(</a:t>
            </a:r>
            <a:r>
              <a:rPr lang="en-US" sz="3200" dirty="0">
                <a:latin typeface="Symbol" pitchFamily="18" charset="2"/>
              </a:rPr>
              <a:t>a</a:t>
            </a:r>
            <a:r>
              <a:rPr lang="en-US" sz="3200" dirty="0"/>
              <a:t>)&lt;0</a:t>
            </a:r>
          </a:p>
          <a:p>
            <a:pPr algn="ctr">
              <a:buFont typeface="Symbol" pitchFamily="18" charset="2"/>
              <a:buNone/>
            </a:pPr>
            <a:endParaRPr lang="en-US" sz="3200" dirty="0"/>
          </a:p>
          <a:p>
            <a:pPr algn="ctr">
              <a:buFont typeface="Symbol" pitchFamily="18" charset="2"/>
              <a:buNone/>
            </a:pPr>
            <a:r>
              <a:rPr lang="en-US" sz="3200" dirty="0">
                <a:solidFill>
                  <a:srgbClr val="FF0000"/>
                </a:solidFill>
                <a:latin typeface="Arial" charset="0"/>
              </a:rPr>
              <a:t>Censor</a:t>
            </a:r>
            <a:r>
              <a:rPr lang="en-US" sz="3200" dirty="0">
                <a:solidFill>
                  <a:srgbClr val="FF0000"/>
                </a:solidFill>
              </a:rPr>
              <a:t> </a:t>
            </a:r>
            <a:r>
              <a:rPr lang="en-US" sz="3200" dirty="0">
                <a:solidFill>
                  <a:srgbClr val="FF0000"/>
                </a:solidFill>
                <a:latin typeface="Arial" charset="0"/>
              </a:rPr>
              <a:t>ln(</a:t>
            </a:r>
            <a:r>
              <a:rPr lang="en-US" sz="3200" dirty="0">
                <a:solidFill>
                  <a:srgbClr val="FF0000"/>
                </a:solidFill>
                <a:latin typeface="Symbol" pitchFamily="18" charset="2"/>
              </a:rPr>
              <a:t>a</a:t>
            </a:r>
            <a:r>
              <a:rPr lang="en-US" sz="3200" dirty="0">
                <a:solidFill>
                  <a:srgbClr val="FF0000"/>
                </a:solidFill>
                <a:latin typeface="Arial" charset="0"/>
              </a:rPr>
              <a:t>)&lt;0</a:t>
            </a:r>
          </a:p>
          <a:p>
            <a:pPr algn="ctr">
              <a:buFont typeface="Symbol" pitchFamily="18" charset="2"/>
              <a:buNone/>
            </a:pPr>
            <a:endParaRPr lang="en-US" sz="3200" dirty="0">
              <a:solidFill>
                <a:schemeClr val="tx2"/>
              </a:solidFill>
              <a:latin typeface="Arial" charset="0"/>
            </a:endParaRPr>
          </a:p>
        </p:txBody>
      </p:sp>
      <p:sp>
        <p:nvSpPr>
          <p:cNvPr id="14" name="Footer Placeholder 4">
            <a:extLst>
              <a:ext uri="{FF2B5EF4-FFF2-40B4-BE49-F238E27FC236}">
                <a16:creationId xmlns:a16="http://schemas.microsoft.com/office/drawing/2014/main" id="{7B867FDC-8BDA-410B-A292-128B0FB588A2}"/>
              </a:ext>
            </a:extLst>
          </p:cNvPr>
          <p:cNvSpPr txBox="1">
            <a:spLocks noGrp="1"/>
          </p:cNvSpPr>
          <p:nvPr/>
        </p:nvSpPr>
        <p:spPr bwMode="auto">
          <a:xfrm>
            <a:off x="2157230" y="6477000"/>
            <a:ext cx="4829539" cy="344070"/>
          </a:xfrm>
          <a:prstGeom prst="rect">
            <a:avLst/>
          </a:prstGeom>
          <a:noFill/>
          <a:ln w="9525">
            <a:noFill/>
            <a:miter lim="800000"/>
            <a:headEnd/>
            <a:tailEnd/>
          </a:ln>
        </p:spPr>
        <p:txBody>
          <a:bodyPr/>
          <a:lstStyle/>
          <a:p>
            <a:pPr algn="ctr"/>
            <a:r>
              <a:rPr lang="en-US" sz="1400" dirty="0"/>
              <a:t>SRA - Classic Ricker Estimation – Censoring the impossible (4)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ABAF6D5-281D-4FBC-B235-9AE02193B73E}" type="slidenum">
              <a:rPr lang="en-US" sz="1400"/>
              <a:pPr algn="r"/>
              <a:t>26</a:t>
            </a:fld>
            <a:endParaRPr lang="en-US" sz="1400"/>
          </a:p>
        </p:txBody>
      </p:sp>
      <p:pic>
        <p:nvPicPr>
          <p:cNvPr id="36870" name="Picture 2"/>
          <p:cNvPicPr>
            <a:picLocks noChangeAspect="1" noChangeArrowheads="1"/>
          </p:cNvPicPr>
          <p:nvPr/>
        </p:nvPicPr>
        <p:blipFill>
          <a:blip r:embed="rId4" cstate="print"/>
          <a:srcRect/>
          <a:stretch>
            <a:fillRect/>
          </a:stretch>
        </p:blipFill>
        <p:spPr bwMode="auto">
          <a:xfrm>
            <a:off x="4953000" y="0"/>
            <a:ext cx="4191000" cy="2276475"/>
          </a:xfrm>
          <a:prstGeom prst="rect">
            <a:avLst/>
          </a:prstGeom>
          <a:noFill/>
          <a:ln w="9525">
            <a:noFill/>
            <a:miter lim="800000"/>
            <a:headEnd/>
            <a:tailEnd/>
          </a:ln>
        </p:spPr>
      </p:pic>
      <p:pic>
        <p:nvPicPr>
          <p:cNvPr id="36871" name="Picture 3"/>
          <p:cNvPicPr>
            <a:picLocks noChangeAspect="1" noChangeArrowheads="1"/>
          </p:cNvPicPr>
          <p:nvPr/>
        </p:nvPicPr>
        <p:blipFill>
          <a:blip r:embed="rId5" cstate="print"/>
          <a:srcRect l="4688" t="5780"/>
          <a:stretch>
            <a:fillRect/>
          </a:stretch>
        </p:blipFill>
        <p:spPr bwMode="auto">
          <a:xfrm>
            <a:off x="0" y="0"/>
            <a:ext cx="4648200" cy="2484438"/>
          </a:xfrm>
          <a:prstGeom prst="rect">
            <a:avLst/>
          </a:prstGeom>
          <a:noFill/>
          <a:ln w="9525">
            <a:noFill/>
            <a:miter lim="800000"/>
            <a:headEnd/>
            <a:tailEnd/>
          </a:ln>
        </p:spPr>
      </p:pic>
      <p:sp>
        <p:nvSpPr>
          <p:cNvPr id="36872" name="Text Box 4"/>
          <p:cNvSpPr txBox="1">
            <a:spLocks noChangeArrowheads="1"/>
          </p:cNvSpPr>
          <p:nvPr/>
        </p:nvSpPr>
        <p:spPr bwMode="auto">
          <a:xfrm>
            <a:off x="1966913" y="152400"/>
            <a:ext cx="2224087" cy="457200"/>
          </a:xfrm>
          <a:prstGeom prst="rect">
            <a:avLst/>
          </a:prstGeom>
          <a:noFill/>
          <a:ln w="9525">
            <a:noFill/>
            <a:miter lim="800000"/>
            <a:headEnd/>
            <a:tailEnd/>
          </a:ln>
        </p:spPr>
        <p:txBody>
          <a:bodyPr wrap="none">
            <a:spAutoFit/>
          </a:bodyPr>
          <a:lstStyle/>
          <a:p>
            <a:r>
              <a:rPr lang="en-US"/>
              <a:t>Deshka Chinook</a:t>
            </a:r>
          </a:p>
        </p:txBody>
      </p:sp>
      <p:sp>
        <p:nvSpPr>
          <p:cNvPr id="36873" name="Text Box 5"/>
          <p:cNvSpPr txBox="1">
            <a:spLocks noChangeArrowheads="1"/>
          </p:cNvSpPr>
          <p:nvPr/>
        </p:nvSpPr>
        <p:spPr bwMode="auto">
          <a:xfrm>
            <a:off x="6781800" y="152400"/>
            <a:ext cx="2019300" cy="457200"/>
          </a:xfrm>
          <a:prstGeom prst="rect">
            <a:avLst/>
          </a:prstGeom>
          <a:noFill/>
          <a:ln w="9525">
            <a:noFill/>
            <a:miter lim="800000"/>
            <a:headEnd/>
            <a:tailEnd/>
          </a:ln>
        </p:spPr>
        <p:txBody>
          <a:bodyPr wrap="none">
            <a:spAutoFit/>
          </a:bodyPr>
          <a:lstStyle/>
          <a:p>
            <a:r>
              <a:rPr lang="en-US"/>
              <a:t>Kenai Sockeye</a:t>
            </a:r>
          </a:p>
        </p:txBody>
      </p:sp>
      <p:pic>
        <p:nvPicPr>
          <p:cNvPr id="36874" name="Picture 6" descr="Slides for Boot- 50 Bootstrap Curves Kenai Sockeye"/>
          <p:cNvPicPr>
            <a:picLocks noChangeAspect="1" noChangeArrowheads="1"/>
          </p:cNvPicPr>
          <p:nvPr/>
        </p:nvPicPr>
        <p:blipFill>
          <a:blip r:embed="rId6" cstate="print"/>
          <a:srcRect r="10876" b="6873"/>
          <a:stretch>
            <a:fillRect/>
          </a:stretch>
        </p:blipFill>
        <p:spPr bwMode="auto">
          <a:xfrm>
            <a:off x="5257800" y="2133600"/>
            <a:ext cx="3124200" cy="1981200"/>
          </a:xfrm>
          <a:prstGeom prst="rect">
            <a:avLst/>
          </a:prstGeom>
          <a:noFill/>
          <a:ln w="9525">
            <a:noFill/>
            <a:miter lim="800000"/>
            <a:headEnd/>
            <a:tailEnd/>
          </a:ln>
        </p:spPr>
      </p:pic>
      <p:pic>
        <p:nvPicPr>
          <p:cNvPr id="36875" name="Picture 7" descr="Slides for Boot- 50 Bootstrap Curves Deshka Chinook"/>
          <p:cNvPicPr>
            <a:picLocks noChangeAspect="1" noChangeArrowheads="1"/>
          </p:cNvPicPr>
          <p:nvPr/>
        </p:nvPicPr>
        <p:blipFill>
          <a:blip r:embed="rId7" cstate="print"/>
          <a:srcRect t="21495" r="10027" b="6873"/>
          <a:stretch>
            <a:fillRect/>
          </a:stretch>
        </p:blipFill>
        <p:spPr bwMode="auto">
          <a:xfrm>
            <a:off x="107950" y="2286000"/>
            <a:ext cx="4235450" cy="2012950"/>
          </a:xfrm>
          <a:prstGeom prst="rect">
            <a:avLst/>
          </a:prstGeom>
          <a:noFill/>
          <a:ln w="9525">
            <a:noFill/>
            <a:miter lim="800000"/>
            <a:headEnd/>
            <a:tailEnd/>
          </a:ln>
        </p:spPr>
      </p:pic>
      <p:pic>
        <p:nvPicPr>
          <p:cNvPr id="36876" name="Picture 8"/>
          <p:cNvPicPr>
            <a:picLocks noChangeAspect="1" noChangeArrowheads="1"/>
          </p:cNvPicPr>
          <p:nvPr/>
        </p:nvPicPr>
        <p:blipFill>
          <a:blip r:embed="rId8" cstate="print"/>
          <a:srcRect/>
          <a:stretch>
            <a:fillRect/>
          </a:stretch>
        </p:blipFill>
        <p:spPr bwMode="auto">
          <a:xfrm>
            <a:off x="533400" y="4343400"/>
            <a:ext cx="2514600" cy="2085975"/>
          </a:xfrm>
          <a:prstGeom prst="rect">
            <a:avLst/>
          </a:prstGeom>
          <a:noFill/>
          <a:ln w="9525">
            <a:noFill/>
            <a:miter lim="800000"/>
            <a:headEnd/>
            <a:tailEnd/>
          </a:ln>
        </p:spPr>
      </p:pic>
      <p:pic>
        <p:nvPicPr>
          <p:cNvPr id="36877" name="Picture 9"/>
          <p:cNvPicPr>
            <a:picLocks noChangeAspect="1" noChangeArrowheads="1"/>
          </p:cNvPicPr>
          <p:nvPr/>
        </p:nvPicPr>
        <p:blipFill>
          <a:blip r:embed="rId9" cstate="print"/>
          <a:srcRect/>
          <a:stretch>
            <a:fillRect/>
          </a:stretch>
        </p:blipFill>
        <p:spPr bwMode="auto">
          <a:xfrm>
            <a:off x="5486400" y="4267200"/>
            <a:ext cx="3048000" cy="2063750"/>
          </a:xfrm>
          <a:prstGeom prst="rect">
            <a:avLst/>
          </a:prstGeom>
          <a:noFill/>
          <a:ln w="9525">
            <a:noFill/>
            <a:miter lim="800000"/>
            <a:headEnd/>
            <a:tailEnd/>
          </a:ln>
        </p:spPr>
      </p:pic>
      <p:sp>
        <p:nvSpPr>
          <p:cNvPr id="36878" name="Text Box 16"/>
          <p:cNvSpPr txBox="1">
            <a:spLocks noChangeArrowheads="1"/>
          </p:cNvSpPr>
          <p:nvPr/>
        </p:nvSpPr>
        <p:spPr bwMode="auto">
          <a:xfrm>
            <a:off x="6319838" y="3962400"/>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36879" name="Text Box 10"/>
          <p:cNvSpPr txBox="1">
            <a:spLocks noChangeArrowheads="1"/>
          </p:cNvSpPr>
          <p:nvPr/>
        </p:nvSpPr>
        <p:spPr bwMode="auto">
          <a:xfrm>
            <a:off x="1828800" y="4572000"/>
            <a:ext cx="1042988" cy="730250"/>
          </a:xfrm>
          <a:prstGeom prst="rect">
            <a:avLst/>
          </a:prstGeom>
          <a:noFill/>
          <a:ln w="9525">
            <a:noFill/>
            <a:miter lim="800000"/>
            <a:headEnd/>
            <a:tailEnd/>
          </a:ln>
        </p:spPr>
        <p:txBody>
          <a:bodyPr wrap="none">
            <a:spAutoFit/>
          </a:bodyPr>
          <a:lstStyle/>
          <a:p>
            <a:pPr algn="ctr"/>
            <a:r>
              <a:rPr lang="en-US" sz="1400"/>
              <a:t>S</a:t>
            </a:r>
            <a:r>
              <a:rPr lang="en-US" sz="1400" baseline="-25000"/>
              <a:t>MSY</a:t>
            </a:r>
          </a:p>
          <a:p>
            <a:pPr algn="ctr"/>
            <a:r>
              <a:rPr lang="en-US" sz="1400"/>
              <a:t>Bootstrap</a:t>
            </a:r>
          </a:p>
          <a:p>
            <a:pPr algn="ctr"/>
            <a:r>
              <a:rPr lang="en-US" sz="1400"/>
              <a:t>Distribution</a:t>
            </a:r>
          </a:p>
        </p:txBody>
      </p:sp>
      <p:graphicFrame>
        <p:nvGraphicFramePr>
          <p:cNvPr id="36866" name="Object 11"/>
          <p:cNvGraphicFramePr>
            <a:graphicFrameLocks noChangeAspect="1"/>
          </p:cNvGraphicFramePr>
          <p:nvPr/>
        </p:nvGraphicFramePr>
        <p:xfrm>
          <a:off x="1524000" y="6172200"/>
          <a:ext cx="609600" cy="322263"/>
        </p:xfrm>
        <a:graphic>
          <a:graphicData uri="http://schemas.openxmlformats.org/presentationml/2006/ole">
            <mc:AlternateContent xmlns:mc="http://schemas.openxmlformats.org/markup-compatibility/2006">
              <mc:Choice xmlns:v="urn:schemas-microsoft-com:vml" Requires="v">
                <p:oleObj spid="_x0000_s37422" name="Equation" r:id="rId10" imgW="342720" imgH="228600" progId="Equation.3">
                  <p:embed/>
                </p:oleObj>
              </mc:Choice>
              <mc:Fallback>
                <p:oleObj name="Equation" r:id="rId10" imgW="342720" imgH="2286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6172200"/>
                        <a:ext cx="609600" cy="322263"/>
                      </a:xfrm>
                      <a:prstGeom prst="rect">
                        <a:avLst/>
                      </a:prstGeom>
                      <a:solidFill>
                        <a:schemeClr val="bg1"/>
                      </a:solidFill>
                    </p:spPr>
                  </p:pic>
                </p:oleObj>
              </mc:Fallback>
            </mc:AlternateContent>
          </a:graphicData>
        </a:graphic>
      </p:graphicFrame>
      <p:graphicFrame>
        <p:nvGraphicFramePr>
          <p:cNvPr id="36867" name="Object 12"/>
          <p:cNvGraphicFramePr>
            <a:graphicFrameLocks noChangeAspect="1"/>
          </p:cNvGraphicFramePr>
          <p:nvPr/>
        </p:nvGraphicFramePr>
        <p:xfrm>
          <a:off x="6781800" y="6078538"/>
          <a:ext cx="609600" cy="322262"/>
        </p:xfrm>
        <a:graphic>
          <a:graphicData uri="http://schemas.openxmlformats.org/presentationml/2006/ole">
            <mc:AlternateContent xmlns:mc="http://schemas.openxmlformats.org/markup-compatibility/2006">
              <mc:Choice xmlns:v="urn:schemas-microsoft-com:vml" Requires="v">
                <p:oleObj spid="_x0000_s37423" name="Equation" r:id="rId12" imgW="342720" imgH="228600" progId="Equation.3">
                  <p:embed/>
                </p:oleObj>
              </mc:Choice>
              <mc:Fallback>
                <p:oleObj name="Equation" r:id="rId12" imgW="342720" imgH="2286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800" y="6078538"/>
                        <a:ext cx="609600" cy="322262"/>
                      </a:xfrm>
                      <a:prstGeom prst="rect">
                        <a:avLst/>
                      </a:prstGeom>
                      <a:solidFill>
                        <a:schemeClr val="bg1"/>
                      </a:solidFill>
                    </p:spPr>
                  </p:pic>
                </p:oleObj>
              </mc:Fallback>
            </mc:AlternateContent>
          </a:graphicData>
        </a:graphic>
      </p:graphicFrame>
      <p:sp>
        <p:nvSpPr>
          <p:cNvPr id="36880" name="Text Box 13"/>
          <p:cNvSpPr txBox="1">
            <a:spLocks noChangeArrowheads="1"/>
          </p:cNvSpPr>
          <p:nvPr/>
        </p:nvSpPr>
        <p:spPr bwMode="auto">
          <a:xfrm>
            <a:off x="1600200" y="4083050"/>
            <a:ext cx="1528763"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36881" name="Text Box 14"/>
          <p:cNvSpPr txBox="1">
            <a:spLocks noChangeArrowheads="1"/>
          </p:cNvSpPr>
          <p:nvPr/>
        </p:nvSpPr>
        <p:spPr bwMode="auto">
          <a:xfrm rot="-5389314">
            <a:off x="-55562" y="5099050"/>
            <a:ext cx="1079500" cy="304800"/>
          </a:xfrm>
          <a:prstGeom prst="rect">
            <a:avLst/>
          </a:prstGeom>
          <a:noFill/>
          <a:ln w="9525">
            <a:noFill/>
            <a:miter lim="800000"/>
            <a:headEnd/>
            <a:tailEnd/>
          </a:ln>
        </p:spPr>
        <p:txBody>
          <a:bodyPr wrap="none">
            <a:spAutoFit/>
          </a:bodyPr>
          <a:lstStyle/>
          <a:p>
            <a:pPr algn="ctr"/>
            <a:r>
              <a:rPr lang="en-US" sz="1400" b="1">
                <a:latin typeface="Arial" charset="0"/>
              </a:rPr>
              <a:t>Frequency</a:t>
            </a:r>
          </a:p>
        </p:txBody>
      </p:sp>
      <p:sp>
        <p:nvSpPr>
          <p:cNvPr id="36882" name="Text Box 15"/>
          <p:cNvSpPr txBox="1">
            <a:spLocks noChangeArrowheads="1"/>
          </p:cNvSpPr>
          <p:nvPr/>
        </p:nvSpPr>
        <p:spPr bwMode="auto">
          <a:xfrm rot="-5389314">
            <a:off x="5092700" y="5099050"/>
            <a:ext cx="1079500" cy="304800"/>
          </a:xfrm>
          <a:prstGeom prst="rect">
            <a:avLst/>
          </a:prstGeom>
          <a:noFill/>
          <a:ln w="9525">
            <a:noFill/>
            <a:miter lim="800000"/>
            <a:headEnd/>
            <a:tailEnd/>
          </a:ln>
        </p:spPr>
        <p:txBody>
          <a:bodyPr wrap="none">
            <a:spAutoFit/>
          </a:bodyPr>
          <a:lstStyle/>
          <a:p>
            <a:pPr algn="ctr"/>
            <a:r>
              <a:rPr lang="en-US" sz="1400" b="1">
                <a:latin typeface="Arial" charset="0"/>
              </a:rPr>
              <a:t>Frequency</a:t>
            </a:r>
          </a:p>
        </p:txBody>
      </p:sp>
      <p:sp>
        <p:nvSpPr>
          <p:cNvPr id="36883" name="Text Box 17"/>
          <p:cNvSpPr txBox="1">
            <a:spLocks noChangeArrowheads="1"/>
          </p:cNvSpPr>
          <p:nvPr/>
        </p:nvSpPr>
        <p:spPr bwMode="auto">
          <a:xfrm rot="-5400000">
            <a:off x="-443706" y="2877344"/>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36884" name="Text Box 18"/>
          <p:cNvSpPr txBox="1">
            <a:spLocks noChangeArrowheads="1"/>
          </p:cNvSpPr>
          <p:nvPr/>
        </p:nvSpPr>
        <p:spPr bwMode="auto">
          <a:xfrm rot="-5400000">
            <a:off x="4553743" y="2958307"/>
            <a:ext cx="1528763"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36885" name="Text Box 19"/>
          <p:cNvSpPr txBox="1">
            <a:spLocks noChangeArrowheads="1"/>
          </p:cNvSpPr>
          <p:nvPr/>
        </p:nvSpPr>
        <p:spPr bwMode="auto">
          <a:xfrm>
            <a:off x="7267575" y="4495800"/>
            <a:ext cx="1042988" cy="730250"/>
          </a:xfrm>
          <a:prstGeom prst="rect">
            <a:avLst/>
          </a:prstGeom>
          <a:noFill/>
          <a:ln w="9525">
            <a:noFill/>
            <a:miter lim="800000"/>
            <a:headEnd/>
            <a:tailEnd/>
          </a:ln>
        </p:spPr>
        <p:txBody>
          <a:bodyPr wrap="none">
            <a:spAutoFit/>
          </a:bodyPr>
          <a:lstStyle/>
          <a:p>
            <a:pPr algn="ctr"/>
            <a:r>
              <a:rPr lang="en-US" sz="1400"/>
              <a:t>S</a:t>
            </a:r>
            <a:r>
              <a:rPr lang="en-US" sz="1400" baseline="-25000"/>
              <a:t>MSY</a:t>
            </a:r>
          </a:p>
          <a:p>
            <a:pPr algn="ctr"/>
            <a:r>
              <a:rPr lang="en-US" sz="1400"/>
              <a:t>Bootstrap</a:t>
            </a:r>
          </a:p>
          <a:p>
            <a:pPr algn="ctr"/>
            <a:r>
              <a:rPr lang="en-US" sz="1400"/>
              <a:t>Distribution</a:t>
            </a:r>
          </a:p>
        </p:txBody>
      </p:sp>
      <p:sp>
        <p:nvSpPr>
          <p:cNvPr id="22" name="Footer Placeholder 4">
            <a:extLst>
              <a:ext uri="{FF2B5EF4-FFF2-40B4-BE49-F238E27FC236}">
                <a16:creationId xmlns:a16="http://schemas.microsoft.com/office/drawing/2014/main" id="{0CB833E1-0710-4B32-BFFA-A056BDA693BE}"/>
              </a:ext>
            </a:extLst>
          </p:cNvPr>
          <p:cNvSpPr txBox="1">
            <a:spLocks noGrp="1"/>
          </p:cNvSpPr>
          <p:nvPr/>
        </p:nvSpPr>
        <p:spPr bwMode="auto">
          <a:xfrm>
            <a:off x="2133600" y="6476832"/>
            <a:ext cx="4829539" cy="344070"/>
          </a:xfrm>
          <a:prstGeom prst="rect">
            <a:avLst/>
          </a:prstGeom>
          <a:noFill/>
          <a:ln w="9525">
            <a:noFill/>
            <a:miter lim="800000"/>
            <a:headEnd/>
            <a:tailEnd/>
          </a:ln>
        </p:spPr>
        <p:txBody>
          <a:bodyPr/>
          <a:lstStyle/>
          <a:p>
            <a:pPr algn="ctr"/>
            <a:r>
              <a:rPr lang="en-US" sz="1400" dirty="0"/>
              <a:t>SRA – Classic Ricker Estimation – Examples</a:t>
            </a:r>
          </a:p>
        </p:txBody>
      </p:sp>
      <p:pic>
        <p:nvPicPr>
          <p:cNvPr id="2" name="Picture 1">
            <a:extLst>
              <a:ext uri="{FF2B5EF4-FFF2-40B4-BE49-F238E27FC236}">
                <a16:creationId xmlns:a16="http://schemas.microsoft.com/office/drawing/2014/main" id="{E29CEC71-3483-40FC-95D5-419C04B2C2BE}"/>
              </a:ext>
            </a:extLst>
          </p:cNvPr>
          <p:cNvPicPr>
            <a:picLocks noChangeAspect="1"/>
          </p:cNvPicPr>
          <p:nvPr/>
        </p:nvPicPr>
        <p:blipFill>
          <a:blip r:embed="rId13"/>
          <a:stretch>
            <a:fillRect/>
          </a:stretch>
        </p:blipFill>
        <p:spPr>
          <a:xfrm>
            <a:off x="1666875" y="904874"/>
            <a:ext cx="3248025" cy="1476375"/>
          </a:xfrm>
          <a:prstGeom prst="rect">
            <a:avLst/>
          </a:prstGeom>
        </p:spPr>
      </p:pic>
      <p:pic>
        <p:nvPicPr>
          <p:cNvPr id="3" name="Picture 2">
            <a:extLst>
              <a:ext uri="{FF2B5EF4-FFF2-40B4-BE49-F238E27FC236}">
                <a16:creationId xmlns:a16="http://schemas.microsoft.com/office/drawing/2014/main" id="{617180CB-23FB-4211-A7B2-51A4970D93A7}"/>
              </a:ext>
            </a:extLst>
          </p:cNvPr>
          <p:cNvPicPr>
            <a:picLocks noChangeAspect="1"/>
          </p:cNvPicPr>
          <p:nvPr/>
        </p:nvPicPr>
        <p:blipFill>
          <a:blip r:embed="rId14"/>
          <a:stretch>
            <a:fillRect/>
          </a:stretch>
        </p:blipFill>
        <p:spPr>
          <a:xfrm>
            <a:off x="5981700" y="909637"/>
            <a:ext cx="3238500" cy="1466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2"/>
          </p:nvPr>
        </p:nvSpPr>
        <p:spPr>
          <a:noFill/>
        </p:spPr>
        <p:txBody>
          <a:bodyPr/>
          <a:lstStyle/>
          <a:p>
            <a:fld id="{806EF23C-4558-45D1-A0FC-3B5C6FB11E4F}" type="slidenum">
              <a:rPr lang="en-US" smtClean="0"/>
              <a:pPr/>
              <a:t>27</a:t>
            </a:fld>
            <a:endParaRPr lang="en-US"/>
          </a:p>
        </p:txBody>
      </p:sp>
      <p:sp>
        <p:nvSpPr>
          <p:cNvPr id="124931" name="Rectangle 3"/>
          <p:cNvSpPr>
            <a:spLocks noGrp="1" noChangeArrowheads="1"/>
          </p:cNvSpPr>
          <p:nvPr>
            <p:ph type="title" idx="4294967295"/>
          </p:nvPr>
        </p:nvSpPr>
        <p:spPr>
          <a:xfrm>
            <a:off x="0" y="152400"/>
            <a:ext cx="9144000" cy="990600"/>
          </a:xfrm>
        </p:spPr>
        <p:txBody>
          <a:bodyPr/>
          <a:lstStyle/>
          <a:p>
            <a:r>
              <a:rPr lang="en-US"/>
              <a:t>Choosing an Escapement Goal </a:t>
            </a:r>
          </a:p>
        </p:txBody>
      </p:sp>
      <p:sp>
        <p:nvSpPr>
          <p:cNvPr id="124932" name="Text Box 84"/>
          <p:cNvSpPr txBox="1">
            <a:spLocks noChangeArrowheads="1"/>
          </p:cNvSpPr>
          <p:nvPr/>
        </p:nvSpPr>
        <p:spPr bwMode="auto">
          <a:xfrm>
            <a:off x="762000" y="1295400"/>
            <a:ext cx="6805837" cy="4351961"/>
          </a:xfrm>
          <a:prstGeom prst="rect">
            <a:avLst/>
          </a:prstGeom>
          <a:noFill/>
          <a:ln w="9525">
            <a:noFill/>
            <a:miter lim="800000"/>
            <a:headEnd/>
            <a:tailEnd/>
          </a:ln>
        </p:spPr>
        <p:txBody>
          <a:bodyPr wrap="none">
            <a:spAutoFit/>
          </a:bodyPr>
          <a:lstStyle/>
          <a:p>
            <a:pPr>
              <a:spcBef>
                <a:spcPct val="20000"/>
              </a:spcBef>
              <a:spcAft>
                <a:spcPct val="20000"/>
              </a:spcAft>
              <a:buFontTx/>
              <a:buChar char="•"/>
            </a:pPr>
            <a:r>
              <a:rPr lang="en-US" sz="4000" dirty="0"/>
              <a:t> DON’T DO THIS:</a:t>
            </a:r>
          </a:p>
          <a:p>
            <a:pPr>
              <a:spcBef>
                <a:spcPct val="20000"/>
              </a:spcBef>
              <a:spcAft>
                <a:spcPct val="20000"/>
              </a:spcAft>
            </a:pPr>
            <a:r>
              <a:rPr lang="en-US" sz="3200" dirty="0"/>
              <a:t>	90% MSY based on point estimate</a:t>
            </a:r>
          </a:p>
          <a:p>
            <a:pPr>
              <a:spcBef>
                <a:spcPct val="20000"/>
              </a:spcBef>
              <a:spcAft>
                <a:spcPct val="20000"/>
              </a:spcAft>
            </a:pPr>
            <a:r>
              <a:rPr lang="en-US" sz="3200" dirty="0"/>
              <a:t>	S</a:t>
            </a:r>
            <a:r>
              <a:rPr lang="en-US" sz="3200" baseline="-25000" dirty="0"/>
              <a:t>MSY</a:t>
            </a:r>
            <a:r>
              <a:rPr lang="en-US" sz="3200" dirty="0"/>
              <a:t> confidence interval</a:t>
            </a:r>
          </a:p>
          <a:p>
            <a:pPr>
              <a:spcBef>
                <a:spcPct val="20000"/>
              </a:spcBef>
              <a:spcAft>
                <a:spcPct val="20000"/>
              </a:spcAft>
              <a:buFontTx/>
              <a:buChar char="•"/>
            </a:pPr>
            <a:r>
              <a:rPr lang="en-US" sz="4000" dirty="0"/>
              <a:t> DO THIS INSTEAD:</a:t>
            </a:r>
            <a:endParaRPr lang="en-US" sz="4000" dirty="0">
              <a:latin typeface="Symbol" pitchFamily="18" charset="2"/>
            </a:endParaRPr>
          </a:p>
          <a:p>
            <a:pPr>
              <a:spcBef>
                <a:spcPct val="20000"/>
              </a:spcBef>
              <a:spcAft>
                <a:spcPct val="20000"/>
              </a:spcAft>
            </a:pPr>
            <a:r>
              <a:rPr lang="en-US" sz="3200" dirty="0"/>
              <a:t>	optimal yield profile</a:t>
            </a:r>
          </a:p>
          <a:p>
            <a:pPr>
              <a:spcBef>
                <a:spcPct val="20000"/>
              </a:spcBef>
              <a:spcAft>
                <a:spcPct val="20000"/>
              </a:spcAft>
            </a:pPr>
            <a:r>
              <a:rPr lang="en-US" sz="3200" dirty="0"/>
              <a:t>	expected yield plot</a:t>
            </a:r>
          </a:p>
        </p:txBody>
      </p:sp>
      <p:sp>
        <p:nvSpPr>
          <p:cNvPr id="5" name="Footer Placeholder 4"/>
          <p:cNvSpPr>
            <a:spLocks noGrp="1"/>
          </p:cNvSpPr>
          <p:nvPr>
            <p:ph type="ftr" sz="quarter" idx="11"/>
          </p:nvPr>
        </p:nvSpPr>
        <p:spPr>
          <a:xfrm>
            <a:off x="1828800" y="6466002"/>
            <a:ext cx="5486400" cy="381000"/>
          </a:xfrm>
        </p:spPr>
        <p:txBody>
          <a:bodyPr/>
          <a:lstStyle/>
          <a:p>
            <a:pPr>
              <a:defRPr/>
            </a:pPr>
            <a:r>
              <a:rPr lang="en-US" dirty="0"/>
              <a:t>SRA - Classic Ricker Estimation – Choosing an Escapement Goal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AD5FBFC-BC0F-4C30-A2E8-67A7B2506C60}" type="slidenum">
              <a:rPr lang="en-US" sz="1400"/>
              <a:pPr algn="r"/>
              <a:t>28</a:t>
            </a:fld>
            <a:endParaRPr lang="en-US" sz="1400"/>
          </a:p>
        </p:txBody>
      </p:sp>
      <p:grpSp>
        <p:nvGrpSpPr>
          <p:cNvPr id="125956" name="Group 3"/>
          <p:cNvGrpSpPr>
            <a:grpSpLocks/>
          </p:cNvGrpSpPr>
          <p:nvPr/>
        </p:nvGrpSpPr>
        <p:grpSpPr bwMode="auto">
          <a:xfrm>
            <a:off x="42863" y="609600"/>
            <a:ext cx="8948737" cy="5683250"/>
            <a:chOff x="-89" y="500"/>
            <a:chExt cx="5781" cy="3580"/>
          </a:xfrm>
        </p:grpSpPr>
        <p:sp>
          <p:nvSpPr>
            <p:cNvPr id="125958" name="Rectangle 4"/>
            <p:cNvSpPr>
              <a:spLocks noChangeArrowheads="1"/>
            </p:cNvSpPr>
            <p:nvPr/>
          </p:nvSpPr>
          <p:spPr bwMode="auto">
            <a:xfrm>
              <a:off x="-89" y="500"/>
              <a:ext cx="5781" cy="3580"/>
            </a:xfrm>
            <a:prstGeom prst="rect">
              <a:avLst/>
            </a:prstGeom>
            <a:solidFill>
              <a:srgbClr val="FFFFFF"/>
            </a:solidFill>
            <a:ln w="9525">
              <a:noFill/>
              <a:miter lim="800000"/>
              <a:headEnd/>
              <a:tailEnd/>
            </a:ln>
          </p:spPr>
          <p:txBody>
            <a:bodyPr/>
            <a:lstStyle/>
            <a:p>
              <a:endParaRPr lang="en-US"/>
            </a:p>
          </p:txBody>
        </p:sp>
        <p:sp>
          <p:nvSpPr>
            <p:cNvPr id="125959" name="Rectangle 5"/>
            <p:cNvSpPr>
              <a:spLocks noChangeArrowheads="1"/>
            </p:cNvSpPr>
            <p:nvPr/>
          </p:nvSpPr>
          <p:spPr bwMode="auto">
            <a:xfrm>
              <a:off x="1039" y="931"/>
              <a:ext cx="4099" cy="2212"/>
            </a:xfrm>
            <a:prstGeom prst="rect">
              <a:avLst/>
            </a:prstGeom>
            <a:solidFill>
              <a:srgbClr val="FFFFCC"/>
            </a:solidFill>
            <a:ln w="9525">
              <a:noFill/>
              <a:miter lim="800000"/>
              <a:headEnd/>
              <a:tailEnd/>
            </a:ln>
          </p:spPr>
          <p:txBody>
            <a:bodyPr/>
            <a:lstStyle/>
            <a:p>
              <a:endParaRPr lang="en-US"/>
            </a:p>
          </p:txBody>
        </p:sp>
        <p:sp>
          <p:nvSpPr>
            <p:cNvPr id="125960" name="Rectangle 6"/>
            <p:cNvSpPr>
              <a:spLocks noChangeArrowheads="1"/>
            </p:cNvSpPr>
            <p:nvPr/>
          </p:nvSpPr>
          <p:spPr bwMode="auto">
            <a:xfrm>
              <a:off x="1039" y="931"/>
              <a:ext cx="4099" cy="2212"/>
            </a:xfrm>
            <a:prstGeom prst="rect">
              <a:avLst/>
            </a:prstGeom>
            <a:noFill/>
            <a:ln w="9525">
              <a:solidFill>
                <a:srgbClr val="808080"/>
              </a:solidFill>
              <a:miter lim="800000"/>
              <a:headEnd/>
              <a:tailEnd/>
            </a:ln>
          </p:spPr>
          <p:txBody>
            <a:bodyPr/>
            <a:lstStyle/>
            <a:p>
              <a:endParaRPr lang="en-US"/>
            </a:p>
          </p:txBody>
        </p:sp>
        <p:sp>
          <p:nvSpPr>
            <p:cNvPr id="125961" name="Line 7"/>
            <p:cNvSpPr>
              <a:spLocks noChangeShapeType="1"/>
            </p:cNvSpPr>
            <p:nvPr/>
          </p:nvSpPr>
          <p:spPr bwMode="auto">
            <a:xfrm>
              <a:off x="1039" y="931"/>
              <a:ext cx="1" cy="2212"/>
            </a:xfrm>
            <a:prstGeom prst="line">
              <a:avLst/>
            </a:prstGeom>
            <a:noFill/>
            <a:ln w="0">
              <a:solidFill>
                <a:srgbClr val="000000"/>
              </a:solidFill>
              <a:round/>
              <a:headEnd/>
              <a:tailEnd/>
            </a:ln>
          </p:spPr>
          <p:txBody>
            <a:bodyPr/>
            <a:lstStyle/>
            <a:p>
              <a:endParaRPr lang="en-US"/>
            </a:p>
          </p:txBody>
        </p:sp>
        <p:sp>
          <p:nvSpPr>
            <p:cNvPr id="125962" name="Line 8"/>
            <p:cNvSpPr>
              <a:spLocks noChangeShapeType="1"/>
            </p:cNvSpPr>
            <p:nvPr/>
          </p:nvSpPr>
          <p:spPr bwMode="auto">
            <a:xfrm>
              <a:off x="952" y="3143"/>
              <a:ext cx="87" cy="1"/>
            </a:xfrm>
            <a:prstGeom prst="line">
              <a:avLst/>
            </a:prstGeom>
            <a:noFill/>
            <a:ln w="0">
              <a:solidFill>
                <a:srgbClr val="000000"/>
              </a:solidFill>
              <a:round/>
              <a:headEnd/>
              <a:tailEnd/>
            </a:ln>
          </p:spPr>
          <p:txBody>
            <a:bodyPr/>
            <a:lstStyle/>
            <a:p>
              <a:endParaRPr lang="en-US"/>
            </a:p>
          </p:txBody>
        </p:sp>
        <p:sp>
          <p:nvSpPr>
            <p:cNvPr id="125963" name="Line 9"/>
            <p:cNvSpPr>
              <a:spLocks noChangeShapeType="1"/>
            </p:cNvSpPr>
            <p:nvPr/>
          </p:nvSpPr>
          <p:spPr bwMode="auto">
            <a:xfrm>
              <a:off x="952" y="2588"/>
              <a:ext cx="87" cy="1"/>
            </a:xfrm>
            <a:prstGeom prst="line">
              <a:avLst/>
            </a:prstGeom>
            <a:noFill/>
            <a:ln w="0">
              <a:solidFill>
                <a:srgbClr val="000000"/>
              </a:solidFill>
              <a:round/>
              <a:headEnd/>
              <a:tailEnd/>
            </a:ln>
          </p:spPr>
          <p:txBody>
            <a:bodyPr/>
            <a:lstStyle/>
            <a:p>
              <a:endParaRPr lang="en-US"/>
            </a:p>
          </p:txBody>
        </p:sp>
        <p:sp>
          <p:nvSpPr>
            <p:cNvPr id="125964" name="Line 10"/>
            <p:cNvSpPr>
              <a:spLocks noChangeShapeType="1"/>
            </p:cNvSpPr>
            <p:nvPr/>
          </p:nvSpPr>
          <p:spPr bwMode="auto">
            <a:xfrm>
              <a:off x="952" y="2040"/>
              <a:ext cx="87" cy="1"/>
            </a:xfrm>
            <a:prstGeom prst="line">
              <a:avLst/>
            </a:prstGeom>
            <a:noFill/>
            <a:ln w="0">
              <a:solidFill>
                <a:srgbClr val="000000"/>
              </a:solidFill>
              <a:round/>
              <a:headEnd/>
              <a:tailEnd/>
            </a:ln>
          </p:spPr>
          <p:txBody>
            <a:bodyPr/>
            <a:lstStyle/>
            <a:p>
              <a:endParaRPr lang="en-US"/>
            </a:p>
          </p:txBody>
        </p:sp>
        <p:sp>
          <p:nvSpPr>
            <p:cNvPr id="125965" name="Line 11"/>
            <p:cNvSpPr>
              <a:spLocks noChangeShapeType="1"/>
            </p:cNvSpPr>
            <p:nvPr/>
          </p:nvSpPr>
          <p:spPr bwMode="auto">
            <a:xfrm>
              <a:off x="952" y="1485"/>
              <a:ext cx="87" cy="1"/>
            </a:xfrm>
            <a:prstGeom prst="line">
              <a:avLst/>
            </a:prstGeom>
            <a:noFill/>
            <a:ln w="0">
              <a:solidFill>
                <a:srgbClr val="000000"/>
              </a:solidFill>
              <a:round/>
              <a:headEnd/>
              <a:tailEnd/>
            </a:ln>
          </p:spPr>
          <p:txBody>
            <a:bodyPr/>
            <a:lstStyle/>
            <a:p>
              <a:endParaRPr lang="en-US"/>
            </a:p>
          </p:txBody>
        </p:sp>
        <p:sp>
          <p:nvSpPr>
            <p:cNvPr id="125966" name="Line 12"/>
            <p:cNvSpPr>
              <a:spLocks noChangeShapeType="1"/>
            </p:cNvSpPr>
            <p:nvPr/>
          </p:nvSpPr>
          <p:spPr bwMode="auto">
            <a:xfrm>
              <a:off x="952" y="931"/>
              <a:ext cx="87" cy="1"/>
            </a:xfrm>
            <a:prstGeom prst="line">
              <a:avLst/>
            </a:prstGeom>
            <a:noFill/>
            <a:ln w="0">
              <a:solidFill>
                <a:srgbClr val="000000"/>
              </a:solidFill>
              <a:round/>
              <a:headEnd/>
              <a:tailEnd/>
            </a:ln>
          </p:spPr>
          <p:txBody>
            <a:bodyPr/>
            <a:lstStyle/>
            <a:p>
              <a:endParaRPr lang="en-US"/>
            </a:p>
          </p:txBody>
        </p:sp>
        <p:sp>
          <p:nvSpPr>
            <p:cNvPr id="125967" name="Line 13"/>
            <p:cNvSpPr>
              <a:spLocks noChangeShapeType="1"/>
            </p:cNvSpPr>
            <p:nvPr/>
          </p:nvSpPr>
          <p:spPr bwMode="auto">
            <a:xfrm>
              <a:off x="1039" y="3143"/>
              <a:ext cx="4099" cy="1"/>
            </a:xfrm>
            <a:prstGeom prst="line">
              <a:avLst/>
            </a:prstGeom>
            <a:noFill/>
            <a:ln w="0">
              <a:solidFill>
                <a:srgbClr val="000000"/>
              </a:solidFill>
              <a:round/>
              <a:headEnd/>
              <a:tailEnd/>
            </a:ln>
          </p:spPr>
          <p:txBody>
            <a:bodyPr/>
            <a:lstStyle/>
            <a:p>
              <a:endParaRPr lang="en-US"/>
            </a:p>
          </p:txBody>
        </p:sp>
        <p:sp>
          <p:nvSpPr>
            <p:cNvPr id="125968" name="Line 14"/>
            <p:cNvSpPr>
              <a:spLocks noChangeShapeType="1"/>
            </p:cNvSpPr>
            <p:nvPr/>
          </p:nvSpPr>
          <p:spPr bwMode="auto">
            <a:xfrm flipV="1">
              <a:off x="1039" y="3143"/>
              <a:ext cx="1" cy="82"/>
            </a:xfrm>
            <a:prstGeom prst="line">
              <a:avLst/>
            </a:prstGeom>
            <a:noFill/>
            <a:ln w="0">
              <a:solidFill>
                <a:srgbClr val="000000"/>
              </a:solidFill>
              <a:round/>
              <a:headEnd/>
              <a:tailEnd/>
            </a:ln>
          </p:spPr>
          <p:txBody>
            <a:bodyPr/>
            <a:lstStyle/>
            <a:p>
              <a:endParaRPr lang="en-US"/>
            </a:p>
          </p:txBody>
        </p:sp>
        <p:sp>
          <p:nvSpPr>
            <p:cNvPr id="125969" name="Line 15"/>
            <p:cNvSpPr>
              <a:spLocks noChangeShapeType="1"/>
            </p:cNvSpPr>
            <p:nvPr/>
          </p:nvSpPr>
          <p:spPr bwMode="auto">
            <a:xfrm flipV="1">
              <a:off x="2062" y="3143"/>
              <a:ext cx="1" cy="82"/>
            </a:xfrm>
            <a:prstGeom prst="line">
              <a:avLst/>
            </a:prstGeom>
            <a:noFill/>
            <a:ln w="0">
              <a:solidFill>
                <a:srgbClr val="000000"/>
              </a:solidFill>
              <a:round/>
              <a:headEnd/>
              <a:tailEnd/>
            </a:ln>
          </p:spPr>
          <p:txBody>
            <a:bodyPr/>
            <a:lstStyle/>
            <a:p>
              <a:endParaRPr lang="en-US"/>
            </a:p>
          </p:txBody>
        </p:sp>
        <p:sp>
          <p:nvSpPr>
            <p:cNvPr id="125970" name="Line 16"/>
            <p:cNvSpPr>
              <a:spLocks noChangeShapeType="1"/>
            </p:cNvSpPr>
            <p:nvPr/>
          </p:nvSpPr>
          <p:spPr bwMode="auto">
            <a:xfrm flipV="1">
              <a:off x="3091" y="3143"/>
              <a:ext cx="1" cy="82"/>
            </a:xfrm>
            <a:prstGeom prst="line">
              <a:avLst/>
            </a:prstGeom>
            <a:noFill/>
            <a:ln w="0">
              <a:solidFill>
                <a:srgbClr val="000000"/>
              </a:solidFill>
              <a:round/>
              <a:headEnd/>
              <a:tailEnd/>
            </a:ln>
          </p:spPr>
          <p:txBody>
            <a:bodyPr/>
            <a:lstStyle/>
            <a:p>
              <a:endParaRPr lang="en-US"/>
            </a:p>
          </p:txBody>
        </p:sp>
        <p:sp>
          <p:nvSpPr>
            <p:cNvPr id="125971" name="Line 17"/>
            <p:cNvSpPr>
              <a:spLocks noChangeShapeType="1"/>
            </p:cNvSpPr>
            <p:nvPr/>
          </p:nvSpPr>
          <p:spPr bwMode="auto">
            <a:xfrm flipV="1">
              <a:off x="4114" y="3143"/>
              <a:ext cx="1" cy="82"/>
            </a:xfrm>
            <a:prstGeom prst="line">
              <a:avLst/>
            </a:prstGeom>
            <a:noFill/>
            <a:ln w="0">
              <a:solidFill>
                <a:srgbClr val="000000"/>
              </a:solidFill>
              <a:round/>
              <a:headEnd/>
              <a:tailEnd/>
            </a:ln>
          </p:spPr>
          <p:txBody>
            <a:bodyPr/>
            <a:lstStyle/>
            <a:p>
              <a:endParaRPr lang="en-US"/>
            </a:p>
          </p:txBody>
        </p:sp>
        <p:sp>
          <p:nvSpPr>
            <p:cNvPr id="125972" name="Line 18"/>
            <p:cNvSpPr>
              <a:spLocks noChangeShapeType="1"/>
            </p:cNvSpPr>
            <p:nvPr/>
          </p:nvSpPr>
          <p:spPr bwMode="auto">
            <a:xfrm flipV="1">
              <a:off x="5138" y="3143"/>
              <a:ext cx="1" cy="82"/>
            </a:xfrm>
            <a:prstGeom prst="line">
              <a:avLst/>
            </a:prstGeom>
            <a:noFill/>
            <a:ln w="0">
              <a:solidFill>
                <a:srgbClr val="000000"/>
              </a:solidFill>
              <a:round/>
              <a:headEnd/>
              <a:tailEnd/>
            </a:ln>
          </p:spPr>
          <p:txBody>
            <a:bodyPr/>
            <a:lstStyle/>
            <a:p>
              <a:endParaRPr lang="en-US"/>
            </a:p>
          </p:txBody>
        </p:sp>
        <p:sp>
          <p:nvSpPr>
            <p:cNvPr id="125973" name="Freeform 19"/>
            <p:cNvSpPr>
              <a:spLocks/>
            </p:cNvSpPr>
            <p:nvPr/>
          </p:nvSpPr>
          <p:spPr bwMode="auto">
            <a:xfrm>
              <a:off x="1039" y="2476"/>
              <a:ext cx="203" cy="667"/>
            </a:xfrm>
            <a:custGeom>
              <a:avLst/>
              <a:gdLst>
                <a:gd name="T0" fmla="*/ 0 w 203"/>
                <a:gd name="T1" fmla="*/ 667 h 667"/>
                <a:gd name="T2" fmla="*/ 49 w 203"/>
                <a:gd name="T3" fmla="*/ 496 h 667"/>
                <a:gd name="T4" fmla="*/ 98 w 203"/>
                <a:gd name="T5" fmla="*/ 319 h 667"/>
                <a:gd name="T6" fmla="*/ 129 w 203"/>
                <a:gd name="T7" fmla="*/ 230 h 667"/>
                <a:gd name="T8" fmla="*/ 154 w 203"/>
                <a:gd name="T9" fmla="*/ 148 h 667"/>
                <a:gd name="T10" fmla="*/ 179 w 203"/>
                <a:gd name="T11" fmla="*/ 71 h 667"/>
                <a:gd name="T12" fmla="*/ 203 w 203"/>
                <a:gd name="T13" fmla="*/ 0 h 667"/>
                <a:gd name="T14" fmla="*/ 0 60000 65536"/>
                <a:gd name="T15" fmla="*/ 0 60000 65536"/>
                <a:gd name="T16" fmla="*/ 0 60000 65536"/>
                <a:gd name="T17" fmla="*/ 0 60000 65536"/>
                <a:gd name="T18" fmla="*/ 0 60000 65536"/>
                <a:gd name="T19" fmla="*/ 0 60000 65536"/>
                <a:gd name="T20" fmla="*/ 0 60000 65536"/>
                <a:gd name="T21" fmla="*/ 0 w 203"/>
                <a:gd name="T22" fmla="*/ 0 h 667"/>
                <a:gd name="T23" fmla="*/ 203 w 203"/>
                <a:gd name="T24" fmla="*/ 667 h 6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667">
                  <a:moveTo>
                    <a:pt x="0" y="667"/>
                  </a:moveTo>
                  <a:lnTo>
                    <a:pt x="49" y="496"/>
                  </a:lnTo>
                  <a:lnTo>
                    <a:pt x="98" y="319"/>
                  </a:lnTo>
                  <a:lnTo>
                    <a:pt x="129" y="230"/>
                  </a:lnTo>
                  <a:lnTo>
                    <a:pt x="154" y="148"/>
                  </a:lnTo>
                  <a:lnTo>
                    <a:pt x="179" y="71"/>
                  </a:lnTo>
                  <a:lnTo>
                    <a:pt x="203" y="0"/>
                  </a:lnTo>
                </a:path>
              </a:pathLst>
            </a:custGeom>
            <a:noFill/>
            <a:ln w="28575">
              <a:solidFill>
                <a:srgbClr val="0000FF"/>
              </a:solidFill>
              <a:round/>
              <a:headEnd/>
              <a:tailEnd/>
            </a:ln>
          </p:spPr>
          <p:txBody>
            <a:bodyPr/>
            <a:lstStyle/>
            <a:p>
              <a:endParaRPr lang="en-US"/>
            </a:p>
          </p:txBody>
        </p:sp>
        <p:sp>
          <p:nvSpPr>
            <p:cNvPr id="125974" name="Freeform 20"/>
            <p:cNvSpPr>
              <a:spLocks/>
            </p:cNvSpPr>
            <p:nvPr/>
          </p:nvSpPr>
          <p:spPr bwMode="auto">
            <a:xfrm>
              <a:off x="1242" y="2046"/>
              <a:ext cx="210" cy="430"/>
            </a:xfrm>
            <a:custGeom>
              <a:avLst/>
              <a:gdLst>
                <a:gd name="T0" fmla="*/ 0 w 210"/>
                <a:gd name="T1" fmla="*/ 430 h 430"/>
                <a:gd name="T2" fmla="*/ 25 w 210"/>
                <a:gd name="T3" fmla="*/ 365 h 430"/>
                <a:gd name="T4" fmla="*/ 49 w 210"/>
                <a:gd name="T5" fmla="*/ 300 h 430"/>
                <a:gd name="T6" fmla="*/ 105 w 210"/>
                <a:gd name="T7" fmla="*/ 188 h 430"/>
                <a:gd name="T8" fmla="*/ 160 w 210"/>
                <a:gd name="T9" fmla="*/ 88 h 430"/>
                <a:gd name="T10" fmla="*/ 210 w 210"/>
                <a:gd name="T11" fmla="*/ 0 h 430"/>
                <a:gd name="T12" fmla="*/ 0 60000 65536"/>
                <a:gd name="T13" fmla="*/ 0 60000 65536"/>
                <a:gd name="T14" fmla="*/ 0 60000 65536"/>
                <a:gd name="T15" fmla="*/ 0 60000 65536"/>
                <a:gd name="T16" fmla="*/ 0 60000 65536"/>
                <a:gd name="T17" fmla="*/ 0 60000 65536"/>
                <a:gd name="T18" fmla="*/ 0 w 210"/>
                <a:gd name="T19" fmla="*/ 0 h 430"/>
                <a:gd name="T20" fmla="*/ 210 w 210"/>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210" h="430">
                  <a:moveTo>
                    <a:pt x="0" y="430"/>
                  </a:moveTo>
                  <a:lnTo>
                    <a:pt x="25" y="365"/>
                  </a:lnTo>
                  <a:lnTo>
                    <a:pt x="49" y="300"/>
                  </a:lnTo>
                  <a:lnTo>
                    <a:pt x="105" y="188"/>
                  </a:lnTo>
                  <a:lnTo>
                    <a:pt x="160" y="88"/>
                  </a:lnTo>
                  <a:lnTo>
                    <a:pt x="210" y="0"/>
                  </a:lnTo>
                </a:path>
              </a:pathLst>
            </a:custGeom>
            <a:noFill/>
            <a:ln w="28575">
              <a:solidFill>
                <a:srgbClr val="0000FF"/>
              </a:solidFill>
              <a:round/>
              <a:headEnd/>
              <a:tailEnd/>
            </a:ln>
          </p:spPr>
          <p:txBody>
            <a:bodyPr/>
            <a:lstStyle/>
            <a:p>
              <a:endParaRPr lang="en-US"/>
            </a:p>
          </p:txBody>
        </p:sp>
        <p:sp>
          <p:nvSpPr>
            <p:cNvPr id="125975" name="Freeform 21"/>
            <p:cNvSpPr>
              <a:spLocks/>
            </p:cNvSpPr>
            <p:nvPr/>
          </p:nvSpPr>
          <p:spPr bwMode="auto">
            <a:xfrm>
              <a:off x="1452" y="1798"/>
              <a:ext cx="203" cy="248"/>
            </a:xfrm>
            <a:custGeom>
              <a:avLst/>
              <a:gdLst>
                <a:gd name="T0" fmla="*/ 0 w 203"/>
                <a:gd name="T1" fmla="*/ 248 h 248"/>
                <a:gd name="T2" fmla="*/ 49 w 203"/>
                <a:gd name="T3" fmla="*/ 171 h 248"/>
                <a:gd name="T4" fmla="*/ 105 w 203"/>
                <a:gd name="T5" fmla="*/ 106 h 248"/>
                <a:gd name="T6" fmla="*/ 154 w 203"/>
                <a:gd name="T7" fmla="*/ 47 h 248"/>
                <a:gd name="T8" fmla="*/ 203 w 203"/>
                <a:gd name="T9" fmla="*/ 0 h 248"/>
                <a:gd name="T10" fmla="*/ 0 60000 65536"/>
                <a:gd name="T11" fmla="*/ 0 60000 65536"/>
                <a:gd name="T12" fmla="*/ 0 60000 65536"/>
                <a:gd name="T13" fmla="*/ 0 60000 65536"/>
                <a:gd name="T14" fmla="*/ 0 60000 65536"/>
                <a:gd name="T15" fmla="*/ 0 w 203"/>
                <a:gd name="T16" fmla="*/ 0 h 248"/>
                <a:gd name="T17" fmla="*/ 203 w 203"/>
                <a:gd name="T18" fmla="*/ 248 h 248"/>
              </a:gdLst>
              <a:ahLst/>
              <a:cxnLst>
                <a:cxn ang="T10">
                  <a:pos x="T0" y="T1"/>
                </a:cxn>
                <a:cxn ang="T11">
                  <a:pos x="T2" y="T3"/>
                </a:cxn>
                <a:cxn ang="T12">
                  <a:pos x="T4" y="T5"/>
                </a:cxn>
                <a:cxn ang="T13">
                  <a:pos x="T6" y="T7"/>
                </a:cxn>
                <a:cxn ang="T14">
                  <a:pos x="T8" y="T9"/>
                </a:cxn>
              </a:cxnLst>
              <a:rect l="T15" t="T16" r="T17" b="T18"/>
              <a:pathLst>
                <a:path w="203" h="248">
                  <a:moveTo>
                    <a:pt x="0" y="248"/>
                  </a:moveTo>
                  <a:lnTo>
                    <a:pt x="49" y="171"/>
                  </a:lnTo>
                  <a:lnTo>
                    <a:pt x="105" y="106"/>
                  </a:lnTo>
                  <a:lnTo>
                    <a:pt x="154" y="47"/>
                  </a:lnTo>
                  <a:lnTo>
                    <a:pt x="203" y="0"/>
                  </a:lnTo>
                </a:path>
              </a:pathLst>
            </a:custGeom>
            <a:noFill/>
            <a:ln w="28575">
              <a:solidFill>
                <a:srgbClr val="0000FF"/>
              </a:solidFill>
              <a:round/>
              <a:headEnd/>
              <a:tailEnd/>
            </a:ln>
          </p:spPr>
          <p:txBody>
            <a:bodyPr/>
            <a:lstStyle/>
            <a:p>
              <a:endParaRPr lang="en-US"/>
            </a:p>
          </p:txBody>
        </p:sp>
        <p:sp>
          <p:nvSpPr>
            <p:cNvPr id="125976" name="Freeform 22"/>
            <p:cNvSpPr>
              <a:spLocks/>
            </p:cNvSpPr>
            <p:nvPr/>
          </p:nvSpPr>
          <p:spPr bwMode="auto">
            <a:xfrm>
              <a:off x="1655" y="1674"/>
              <a:ext cx="204" cy="124"/>
            </a:xfrm>
            <a:custGeom>
              <a:avLst/>
              <a:gdLst>
                <a:gd name="T0" fmla="*/ 0 w 204"/>
                <a:gd name="T1" fmla="*/ 124 h 124"/>
                <a:gd name="T2" fmla="*/ 49 w 204"/>
                <a:gd name="T3" fmla="*/ 83 h 124"/>
                <a:gd name="T4" fmla="*/ 99 w 204"/>
                <a:gd name="T5" fmla="*/ 47 h 124"/>
                <a:gd name="T6" fmla="*/ 154 w 204"/>
                <a:gd name="T7" fmla="*/ 24 h 124"/>
                <a:gd name="T8" fmla="*/ 204 w 204"/>
                <a:gd name="T9" fmla="*/ 0 h 124"/>
                <a:gd name="T10" fmla="*/ 0 60000 65536"/>
                <a:gd name="T11" fmla="*/ 0 60000 65536"/>
                <a:gd name="T12" fmla="*/ 0 60000 65536"/>
                <a:gd name="T13" fmla="*/ 0 60000 65536"/>
                <a:gd name="T14" fmla="*/ 0 60000 65536"/>
                <a:gd name="T15" fmla="*/ 0 w 204"/>
                <a:gd name="T16" fmla="*/ 0 h 124"/>
                <a:gd name="T17" fmla="*/ 204 w 204"/>
                <a:gd name="T18" fmla="*/ 124 h 124"/>
              </a:gdLst>
              <a:ahLst/>
              <a:cxnLst>
                <a:cxn ang="T10">
                  <a:pos x="T0" y="T1"/>
                </a:cxn>
                <a:cxn ang="T11">
                  <a:pos x="T2" y="T3"/>
                </a:cxn>
                <a:cxn ang="T12">
                  <a:pos x="T4" y="T5"/>
                </a:cxn>
                <a:cxn ang="T13">
                  <a:pos x="T6" y="T7"/>
                </a:cxn>
                <a:cxn ang="T14">
                  <a:pos x="T8" y="T9"/>
                </a:cxn>
              </a:cxnLst>
              <a:rect l="T15" t="T16" r="T17" b="T18"/>
              <a:pathLst>
                <a:path w="204" h="124">
                  <a:moveTo>
                    <a:pt x="0" y="124"/>
                  </a:moveTo>
                  <a:lnTo>
                    <a:pt x="49" y="83"/>
                  </a:lnTo>
                  <a:lnTo>
                    <a:pt x="99" y="47"/>
                  </a:lnTo>
                  <a:lnTo>
                    <a:pt x="154" y="24"/>
                  </a:lnTo>
                  <a:lnTo>
                    <a:pt x="204" y="0"/>
                  </a:lnTo>
                </a:path>
              </a:pathLst>
            </a:custGeom>
            <a:noFill/>
            <a:ln w="28575">
              <a:solidFill>
                <a:srgbClr val="0000FF"/>
              </a:solidFill>
              <a:round/>
              <a:headEnd/>
              <a:tailEnd/>
            </a:ln>
          </p:spPr>
          <p:txBody>
            <a:bodyPr/>
            <a:lstStyle/>
            <a:p>
              <a:endParaRPr lang="en-US"/>
            </a:p>
          </p:txBody>
        </p:sp>
        <p:sp>
          <p:nvSpPr>
            <p:cNvPr id="125977" name="Freeform 23"/>
            <p:cNvSpPr>
              <a:spLocks/>
            </p:cNvSpPr>
            <p:nvPr/>
          </p:nvSpPr>
          <p:spPr bwMode="auto">
            <a:xfrm>
              <a:off x="1859" y="1639"/>
              <a:ext cx="203" cy="35"/>
            </a:xfrm>
            <a:custGeom>
              <a:avLst/>
              <a:gdLst>
                <a:gd name="T0" fmla="*/ 0 w 203"/>
                <a:gd name="T1" fmla="*/ 35 h 35"/>
                <a:gd name="T2" fmla="*/ 49 w 203"/>
                <a:gd name="T3" fmla="*/ 17 h 35"/>
                <a:gd name="T4" fmla="*/ 98 w 203"/>
                <a:gd name="T5" fmla="*/ 6 h 35"/>
                <a:gd name="T6" fmla="*/ 154 w 203"/>
                <a:gd name="T7" fmla="*/ 0 h 35"/>
                <a:gd name="T8" fmla="*/ 203 w 203"/>
                <a:gd name="T9" fmla="*/ 0 h 35"/>
                <a:gd name="T10" fmla="*/ 0 60000 65536"/>
                <a:gd name="T11" fmla="*/ 0 60000 65536"/>
                <a:gd name="T12" fmla="*/ 0 60000 65536"/>
                <a:gd name="T13" fmla="*/ 0 60000 65536"/>
                <a:gd name="T14" fmla="*/ 0 60000 65536"/>
                <a:gd name="T15" fmla="*/ 0 w 203"/>
                <a:gd name="T16" fmla="*/ 0 h 35"/>
                <a:gd name="T17" fmla="*/ 203 w 203"/>
                <a:gd name="T18" fmla="*/ 35 h 35"/>
              </a:gdLst>
              <a:ahLst/>
              <a:cxnLst>
                <a:cxn ang="T10">
                  <a:pos x="T0" y="T1"/>
                </a:cxn>
                <a:cxn ang="T11">
                  <a:pos x="T2" y="T3"/>
                </a:cxn>
                <a:cxn ang="T12">
                  <a:pos x="T4" y="T5"/>
                </a:cxn>
                <a:cxn ang="T13">
                  <a:pos x="T6" y="T7"/>
                </a:cxn>
                <a:cxn ang="T14">
                  <a:pos x="T8" y="T9"/>
                </a:cxn>
              </a:cxnLst>
              <a:rect l="T15" t="T16" r="T17" b="T18"/>
              <a:pathLst>
                <a:path w="203" h="35">
                  <a:moveTo>
                    <a:pt x="0" y="35"/>
                  </a:moveTo>
                  <a:lnTo>
                    <a:pt x="49" y="17"/>
                  </a:lnTo>
                  <a:lnTo>
                    <a:pt x="98" y="6"/>
                  </a:lnTo>
                  <a:lnTo>
                    <a:pt x="154" y="0"/>
                  </a:lnTo>
                  <a:lnTo>
                    <a:pt x="203" y="0"/>
                  </a:lnTo>
                </a:path>
              </a:pathLst>
            </a:custGeom>
            <a:noFill/>
            <a:ln w="28575">
              <a:solidFill>
                <a:srgbClr val="0000FF"/>
              </a:solidFill>
              <a:round/>
              <a:headEnd/>
              <a:tailEnd/>
            </a:ln>
          </p:spPr>
          <p:txBody>
            <a:bodyPr/>
            <a:lstStyle/>
            <a:p>
              <a:endParaRPr lang="en-US"/>
            </a:p>
          </p:txBody>
        </p:sp>
        <p:sp>
          <p:nvSpPr>
            <p:cNvPr id="125978" name="Freeform 24"/>
            <p:cNvSpPr>
              <a:spLocks/>
            </p:cNvSpPr>
            <p:nvPr/>
          </p:nvSpPr>
          <p:spPr bwMode="auto">
            <a:xfrm>
              <a:off x="2062" y="1639"/>
              <a:ext cx="210" cy="29"/>
            </a:xfrm>
            <a:custGeom>
              <a:avLst/>
              <a:gdLst>
                <a:gd name="T0" fmla="*/ 0 w 210"/>
                <a:gd name="T1" fmla="*/ 0 h 29"/>
                <a:gd name="T2" fmla="*/ 49 w 210"/>
                <a:gd name="T3" fmla="*/ 0 h 29"/>
                <a:gd name="T4" fmla="*/ 105 w 210"/>
                <a:gd name="T5" fmla="*/ 6 h 29"/>
                <a:gd name="T6" fmla="*/ 210 w 210"/>
                <a:gd name="T7" fmla="*/ 29 h 29"/>
                <a:gd name="T8" fmla="*/ 0 60000 65536"/>
                <a:gd name="T9" fmla="*/ 0 60000 65536"/>
                <a:gd name="T10" fmla="*/ 0 60000 65536"/>
                <a:gd name="T11" fmla="*/ 0 60000 65536"/>
                <a:gd name="T12" fmla="*/ 0 w 210"/>
                <a:gd name="T13" fmla="*/ 0 h 29"/>
                <a:gd name="T14" fmla="*/ 210 w 210"/>
                <a:gd name="T15" fmla="*/ 29 h 29"/>
              </a:gdLst>
              <a:ahLst/>
              <a:cxnLst>
                <a:cxn ang="T8">
                  <a:pos x="T0" y="T1"/>
                </a:cxn>
                <a:cxn ang="T9">
                  <a:pos x="T2" y="T3"/>
                </a:cxn>
                <a:cxn ang="T10">
                  <a:pos x="T4" y="T5"/>
                </a:cxn>
                <a:cxn ang="T11">
                  <a:pos x="T6" y="T7"/>
                </a:cxn>
              </a:cxnLst>
              <a:rect l="T12" t="T13" r="T14" b="T15"/>
              <a:pathLst>
                <a:path w="210" h="29">
                  <a:moveTo>
                    <a:pt x="0" y="0"/>
                  </a:moveTo>
                  <a:lnTo>
                    <a:pt x="49" y="0"/>
                  </a:lnTo>
                  <a:lnTo>
                    <a:pt x="105" y="6"/>
                  </a:lnTo>
                  <a:lnTo>
                    <a:pt x="210" y="29"/>
                  </a:lnTo>
                </a:path>
              </a:pathLst>
            </a:custGeom>
            <a:noFill/>
            <a:ln w="28575">
              <a:solidFill>
                <a:srgbClr val="0000FF"/>
              </a:solidFill>
              <a:round/>
              <a:headEnd/>
              <a:tailEnd/>
            </a:ln>
          </p:spPr>
          <p:txBody>
            <a:bodyPr/>
            <a:lstStyle/>
            <a:p>
              <a:endParaRPr lang="en-US"/>
            </a:p>
          </p:txBody>
        </p:sp>
        <p:sp>
          <p:nvSpPr>
            <p:cNvPr id="125979" name="Freeform 25"/>
            <p:cNvSpPr>
              <a:spLocks/>
            </p:cNvSpPr>
            <p:nvPr/>
          </p:nvSpPr>
          <p:spPr bwMode="auto">
            <a:xfrm>
              <a:off x="2272" y="1668"/>
              <a:ext cx="203" cy="65"/>
            </a:xfrm>
            <a:custGeom>
              <a:avLst/>
              <a:gdLst>
                <a:gd name="T0" fmla="*/ 0 w 203"/>
                <a:gd name="T1" fmla="*/ 0 h 65"/>
                <a:gd name="T2" fmla="*/ 104 w 203"/>
                <a:gd name="T3" fmla="*/ 30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104" y="30"/>
                  </a:lnTo>
                  <a:lnTo>
                    <a:pt x="203" y="65"/>
                  </a:lnTo>
                </a:path>
              </a:pathLst>
            </a:custGeom>
            <a:noFill/>
            <a:ln w="28575">
              <a:solidFill>
                <a:srgbClr val="0000FF"/>
              </a:solidFill>
              <a:round/>
              <a:headEnd/>
              <a:tailEnd/>
            </a:ln>
          </p:spPr>
          <p:txBody>
            <a:bodyPr/>
            <a:lstStyle/>
            <a:p>
              <a:endParaRPr lang="en-US"/>
            </a:p>
          </p:txBody>
        </p:sp>
        <p:sp>
          <p:nvSpPr>
            <p:cNvPr id="125980" name="Freeform 26"/>
            <p:cNvSpPr>
              <a:spLocks/>
            </p:cNvSpPr>
            <p:nvPr/>
          </p:nvSpPr>
          <p:spPr bwMode="auto">
            <a:xfrm>
              <a:off x="2475" y="1733"/>
              <a:ext cx="203" cy="89"/>
            </a:xfrm>
            <a:custGeom>
              <a:avLst/>
              <a:gdLst>
                <a:gd name="T0" fmla="*/ 0 w 203"/>
                <a:gd name="T1" fmla="*/ 0 h 89"/>
                <a:gd name="T2" fmla="*/ 99 w 203"/>
                <a:gd name="T3" fmla="*/ 41 h 89"/>
                <a:gd name="T4" fmla="*/ 203 w 203"/>
                <a:gd name="T5" fmla="*/ 89 h 89"/>
                <a:gd name="T6" fmla="*/ 0 60000 65536"/>
                <a:gd name="T7" fmla="*/ 0 60000 65536"/>
                <a:gd name="T8" fmla="*/ 0 60000 65536"/>
                <a:gd name="T9" fmla="*/ 0 w 203"/>
                <a:gd name="T10" fmla="*/ 0 h 89"/>
                <a:gd name="T11" fmla="*/ 203 w 203"/>
                <a:gd name="T12" fmla="*/ 89 h 89"/>
              </a:gdLst>
              <a:ahLst/>
              <a:cxnLst>
                <a:cxn ang="T6">
                  <a:pos x="T0" y="T1"/>
                </a:cxn>
                <a:cxn ang="T7">
                  <a:pos x="T2" y="T3"/>
                </a:cxn>
                <a:cxn ang="T8">
                  <a:pos x="T4" y="T5"/>
                </a:cxn>
              </a:cxnLst>
              <a:rect l="T9" t="T10" r="T11" b="T12"/>
              <a:pathLst>
                <a:path w="203" h="89">
                  <a:moveTo>
                    <a:pt x="0" y="0"/>
                  </a:moveTo>
                  <a:lnTo>
                    <a:pt x="99" y="41"/>
                  </a:lnTo>
                  <a:lnTo>
                    <a:pt x="203" y="89"/>
                  </a:lnTo>
                </a:path>
              </a:pathLst>
            </a:custGeom>
            <a:noFill/>
            <a:ln w="28575">
              <a:solidFill>
                <a:srgbClr val="0000FF"/>
              </a:solidFill>
              <a:round/>
              <a:headEnd/>
              <a:tailEnd/>
            </a:ln>
          </p:spPr>
          <p:txBody>
            <a:bodyPr/>
            <a:lstStyle/>
            <a:p>
              <a:endParaRPr lang="en-US"/>
            </a:p>
          </p:txBody>
        </p:sp>
        <p:sp>
          <p:nvSpPr>
            <p:cNvPr id="125981" name="Freeform 27"/>
            <p:cNvSpPr>
              <a:spLocks/>
            </p:cNvSpPr>
            <p:nvPr/>
          </p:nvSpPr>
          <p:spPr bwMode="auto">
            <a:xfrm>
              <a:off x="2678" y="1822"/>
              <a:ext cx="204" cy="106"/>
            </a:xfrm>
            <a:custGeom>
              <a:avLst/>
              <a:gdLst>
                <a:gd name="T0" fmla="*/ 0 w 204"/>
                <a:gd name="T1" fmla="*/ 0 h 106"/>
                <a:gd name="T2" fmla="*/ 99 w 204"/>
                <a:gd name="T3" fmla="*/ 53 h 106"/>
                <a:gd name="T4" fmla="*/ 204 w 204"/>
                <a:gd name="T5" fmla="*/ 106 h 106"/>
                <a:gd name="T6" fmla="*/ 0 60000 65536"/>
                <a:gd name="T7" fmla="*/ 0 60000 65536"/>
                <a:gd name="T8" fmla="*/ 0 60000 65536"/>
                <a:gd name="T9" fmla="*/ 0 w 204"/>
                <a:gd name="T10" fmla="*/ 0 h 106"/>
                <a:gd name="T11" fmla="*/ 204 w 204"/>
                <a:gd name="T12" fmla="*/ 106 h 106"/>
              </a:gdLst>
              <a:ahLst/>
              <a:cxnLst>
                <a:cxn ang="T6">
                  <a:pos x="T0" y="T1"/>
                </a:cxn>
                <a:cxn ang="T7">
                  <a:pos x="T2" y="T3"/>
                </a:cxn>
                <a:cxn ang="T8">
                  <a:pos x="T4" y="T5"/>
                </a:cxn>
              </a:cxnLst>
              <a:rect l="T9" t="T10" r="T11" b="T12"/>
              <a:pathLst>
                <a:path w="204" h="106">
                  <a:moveTo>
                    <a:pt x="0" y="0"/>
                  </a:moveTo>
                  <a:lnTo>
                    <a:pt x="99" y="53"/>
                  </a:lnTo>
                  <a:lnTo>
                    <a:pt x="204" y="106"/>
                  </a:lnTo>
                </a:path>
              </a:pathLst>
            </a:custGeom>
            <a:noFill/>
            <a:ln w="28575">
              <a:solidFill>
                <a:srgbClr val="0000FF"/>
              </a:solidFill>
              <a:round/>
              <a:headEnd/>
              <a:tailEnd/>
            </a:ln>
          </p:spPr>
          <p:txBody>
            <a:bodyPr/>
            <a:lstStyle/>
            <a:p>
              <a:endParaRPr lang="en-US"/>
            </a:p>
          </p:txBody>
        </p:sp>
        <p:sp>
          <p:nvSpPr>
            <p:cNvPr id="125982" name="Freeform 28"/>
            <p:cNvSpPr>
              <a:spLocks/>
            </p:cNvSpPr>
            <p:nvPr/>
          </p:nvSpPr>
          <p:spPr bwMode="auto">
            <a:xfrm>
              <a:off x="2882" y="1928"/>
              <a:ext cx="209" cy="112"/>
            </a:xfrm>
            <a:custGeom>
              <a:avLst/>
              <a:gdLst>
                <a:gd name="T0" fmla="*/ 0 w 209"/>
                <a:gd name="T1" fmla="*/ 0 h 112"/>
                <a:gd name="T2" fmla="*/ 104 w 209"/>
                <a:gd name="T3" fmla="*/ 53 h 112"/>
                <a:gd name="T4" fmla="*/ 209 w 209"/>
                <a:gd name="T5" fmla="*/ 112 h 112"/>
                <a:gd name="T6" fmla="*/ 0 60000 65536"/>
                <a:gd name="T7" fmla="*/ 0 60000 65536"/>
                <a:gd name="T8" fmla="*/ 0 60000 65536"/>
                <a:gd name="T9" fmla="*/ 0 w 209"/>
                <a:gd name="T10" fmla="*/ 0 h 112"/>
                <a:gd name="T11" fmla="*/ 209 w 209"/>
                <a:gd name="T12" fmla="*/ 112 h 112"/>
              </a:gdLst>
              <a:ahLst/>
              <a:cxnLst>
                <a:cxn ang="T6">
                  <a:pos x="T0" y="T1"/>
                </a:cxn>
                <a:cxn ang="T7">
                  <a:pos x="T2" y="T3"/>
                </a:cxn>
                <a:cxn ang="T8">
                  <a:pos x="T4" y="T5"/>
                </a:cxn>
              </a:cxnLst>
              <a:rect l="T9" t="T10" r="T11" b="T12"/>
              <a:pathLst>
                <a:path w="209" h="112">
                  <a:moveTo>
                    <a:pt x="0" y="0"/>
                  </a:moveTo>
                  <a:lnTo>
                    <a:pt x="104" y="53"/>
                  </a:lnTo>
                  <a:lnTo>
                    <a:pt x="209" y="112"/>
                  </a:lnTo>
                </a:path>
              </a:pathLst>
            </a:custGeom>
            <a:noFill/>
            <a:ln w="28575">
              <a:solidFill>
                <a:srgbClr val="0000FF"/>
              </a:solidFill>
              <a:round/>
              <a:headEnd/>
              <a:tailEnd/>
            </a:ln>
          </p:spPr>
          <p:txBody>
            <a:bodyPr/>
            <a:lstStyle/>
            <a:p>
              <a:endParaRPr lang="en-US"/>
            </a:p>
          </p:txBody>
        </p:sp>
        <p:sp>
          <p:nvSpPr>
            <p:cNvPr id="125983" name="Line 29"/>
            <p:cNvSpPr>
              <a:spLocks noChangeShapeType="1"/>
            </p:cNvSpPr>
            <p:nvPr/>
          </p:nvSpPr>
          <p:spPr bwMode="auto">
            <a:xfrm>
              <a:off x="3091" y="2040"/>
              <a:ext cx="204" cy="106"/>
            </a:xfrm>
            <a:prstGeom prst="line">
              <a:avLst/>
            </a:prstGeom>
            <a:noFill/>
            <a:ln w="28575">
              <a:solidFill>
                <a:srgbClr val="0000FF"/>
              </a:solidFill>
              <a:round/>
              <a:headEnd/>
              <a:tailEnd/>
            </a:ln>
          </p:spPr>
          <p:txBody>
            <a:bodyPr/>
            <a:lstStyle/>
            <a:p>
              <a:endParaRPr lang="en-US"/>
            </a:p>
          </p:txBody>
        </p:sp>
        <p:sp>
          <p:nvSpPr>
            <p:cNvPr id="125984" name="Line 30"/>
            <p:cNvSpPr>
              <a:spLocks noChangeShapeType="1"/>
            </p:cNvSpPr>
            <p:nvPr/>
          </p:nvSpPr>
          <p:spPr bwMode="auto">
            <a:xfrm>
              <a:off x="3295" y="2146"/>
              <a:ext cx="203" cy="106"/>
            </a:xfrm>
            <a:prstGeom prst="line">
              <a:avLst/>
            </a:prstGeom>
            <a:noFill/>
            <a:ln w="28575">
              <a:solidFill>
                <a:srgbClr val="0000FF"/>
              </a:solidFill>
              <a:round/>
              <a:headEnd/>
              <a:tailEnd/>
            </a:ln>
          </p:spPr>
          <p:txBody>
            <a:bodyPr/>
            <a:lstStyle/>
            <a:p>
              <a:endParaRPr lang="en-US"/>
            </a:p>
          </p:txBody>
        </p:sp>
        <p:sp>
          <p:nvSpPr>
            <p:cNvPr id="125985" name="Line 31"/>
            <p:cNvSpPr>
              <a:spLocks noChangeShapeType="1"/>
            </p:cNvSpPr>
            <p:nvPr/>
          </p:nvSpPr>
          <p:spPr bwMode="auto">
            <a:xfrm>
              <a:off x="3498" y="2252"/>
              <a:ext cx="203" cy="100"/>
            </a:xfrm>
            <a:prstGeom prst="line">
              <a:avLst/>
            </a:prstGeom>
            <a:noFill/>
            <a:ln w="28575">
              <a:solidFill>
                <a:srgbClr val="0000FF"/>
              </a:solidFill>
              <a:round/>
              <a:headEnd/>
              <a:tailEnd/>
            </a:ln>
          </p:spPr>
          <p:txBody>
            <a:bodyPr/>
            <a:lstStyle/>
            <a:p>
              <a:endParaRPr lang="en-US"/>
            </a:p>
          </p:txBody>
        </p:sp>
        <p:sp>
          <p:nvSpPr>
            <p:cNvPr id="125986" name="Freeform 32"/>
            <p:cNvSpPr>
              <a:spLocks/>
            </p:cNvSpPr>
            <p:nvPr/>
          </p:nvSpPr>
          <p:spPr bwMode="auto">
            <a:xfrm>
              <a:off x="3701" y="2352"/>
              <a:ext cx="210" cy="95"/>
            </a:xfrm>
            <a:custGeom>
              <a:avLst/>
              <a:gdLst>
                <a:gd name="T0" fmla="*/ 0 w 210"/>
                <a:gd name="T1" fmla="*/ 0 h 95"/>
                <a:gd name="T2" fmla="*/ 105 w 210"/>
                <a:gd name="T3" fmla="*/ 48 h 95"/>
                <a:gd name="T4" fmla="*/ 210 w 210"/>
                <a:gd name="T5" fmla="*/ 95 h 95"/>
                <a:gd name="T6" fmla="*/ 0 60000 65536"/>
                <a:gd name="T7" fmla="*/ 0 60000 65536"/>
                <a:gd name="T8" fmla="*/ 0 60000 65536"/>
                <a:gd name="T9" fmla="*/ 0 w 210"/>
                <a:gd name="T10" fmla="*/ 0 h 95"/>
                <a:gd name="T11" fmla="*/ 210 w 210"/>
                <a:gd name="T12" fmla="*/ 95 h 95"/>
              </a:gdLst>
              <a:ahLst/>
              <a:cxnLst>
                <a:cxn ang="T6">
                  <a:pos x="T0" y="T1"/>
                </a:cxn>
                <a:cxn ang="T7">
                  <a:pos x="T2" y="T3"/>
                </a:cxn>
                <a:cxn ang="T8">
                  <a:pos x="T4" y="T5"/>
                </a:cxn>
              </a:cxnLst>
              <a:rect l="T9" t="T10" r="T11" b="T12"/>
              <a:pathLst>
                <a:path w="210" h="95">
                  <a:moveTo>
                    <a:pt x="0" y="0"/>
                  </a:moveTo>
                  <a:lnTo>
                    <a:pt x="105" y="48"/>
                  </a:lnTo>
                  <a:lnTo>
                    <a:pt x="210" y="95"/>
                  </a:lnTo>
                </a:path>
              </a:pathLst>
            </a:custGeom>
            <a:noFill/>
            <a:ln w="28575">
              <a:solidFill>
                <a:srgbClr val="0000FF"/>
              </a:solidFill>
              <a:round/>
              <a:headEnd/>
              <a:tailEnd/>
            </a:ln>
          </p:spPr>
          <p:txBody>
            <a:bodyPr/>
            <a:lstStyle/>
            <a:p>
              <a:endParaRPr lang="en-US"/>
            </a:p>
          </p:txBody>
        </p:sp>
        <p:sp>
          <p:nvSpPr>
            <p:cNvPr id="125987" name="Freeform 33"/>
            <p:cNvSpPr>
              <a:spLocks/>
            </p:cNvSpPr>
            <p:nvPr/>
          </p:nvSpPr>
          <p:spPr bwMode="auto">
            <a:xfrm>
              <a:off x="3911" y="2447"/>
              <a:ext cx="203" cy="88"/>
            </a:xfrm>
            <a:custGeom>
              <a:avLst/>
              <a:gdLst>
                <a:gd name="T0" fmla="*/ 0 w 203"/>
                <a:gd name="T1" fmla="*/ 0 h 88"/>
                <a:gd name="T2" fmla="*/ 105 w 203"/>
                <a:gd name="T3" fmla="*/ 47 h 88"/>
                <a:gd name="T4" fmla="*/ 203 w 203"/>
                <a:gd name="T5" fmla="*/ 88 h 88"/>
                <a:gd name="T6" fmla="*/ 0 60000 65536"/>
                <a:gd name="T7" fmla="*/ 0 60000 65536"/>
                <a:gd name="T8" fmla="*/ 0 60000 65536"/>
                <a:gd name="T9" fmla="*/ 0 w 203"/>
                <a:gd name="T10" fmla="*/ 0 h 88"/>
                <a:gd name="T11" fmla="*/ 203 w 203"/>
                <a:gd name="T12" fmla="*/ 88 h 88"/>
              </a:gdLst>
              <a:ahLst/>
              <a:cxnLst>
                <a:cxn ang="T6">
                  <a:pos x="T0" y="T1"/>
                </a:cxn>
                <a:cxn ang="T7">
                  <a:pos x="T2" y="T3"/>
                </a:cxn>
                <a:cxn ang="T8">
                  <a:pos x="T4" y="T5"/>
                </a:cxn>
              </a:cxnLst>
              <a:rect l="T9" t="T10" r="T11" b="T12"/>
              <a:pathLst>
                <a:path w="203" h="88">
                  <a:moveTo>
                    <a:pt x="0" y="0"/>
                  </a:moveTo>
                  <a:lnTo>
                    <a:pt x="105" y="47"/>
                  </a:lnTo>
                  <a:lnTo>
                    <a:pt x="203" y="88"/>
                  </a:lnTo>
                </a:path>
              </a:pathLst>
            </a:custGeom>
            <a:noFill/>
            <a:ln w="28575">
              <a:solidFill>
                <a:srgbClr val="0000FF"/>
              </a:solidFill>
              <a:round/>
              <a:headEnd/>
              <a:tailEnd/>
            </a:ln>
          </p:spPr>
          <p:txBody>
            <a:bodyPr/>
            <a:lstStyle/>
            <a:p>
              <a:endParaRPr lang="en-US"/>
            </a:p>
          </p:txBody>
        </p:sp>
        <p:sp>
          <p:nvSpPr>
            <p:cNvPr id="125988" name="Line 34"/>
            <p:cNvSpPr>
              <a:spLocks noChangeShapeType="1"/>
            </p:cNvSpPr>
            <p:nvPr/>
          </p:nvSpPr>
          <p:spPr bwMode="auto">
            <a:xfrm>
              <a:off x="4114" y="2535"/>
              <a:ext cx="204" cy="77"/>
            </a:xfrm>
            <a:prstGeom prst="line">
              <a:avLst/>
            </a:prstGeom>
            <a:noFill/>
            <a:ln w="28575">
              <a:solidFill>
                <a:srgbClr val="0000FF"/>
              </a:solidFill>
              <a:round/>
              <a:headEnd/>
              <a:tailEnd/>
            </a:ln>
          </p:spPr>
          <p:txBody>
            <a:bodyPr/>
            <a:lstStyle/>
            <a:p>
              <a:endParaRPr lang="en-US"/>
            </a:p>
          </p:txBody>
        </p:sp>
        <p:sp>
          <p:nvSpPr>
            <p:cNvPr id="125989" name="Freeform 35"/>
            <p:cNvSpPr>
              <a:spLocks/>
            </p:cNvSpPr>
            <p:nvPr/>
          </p:nvSpPr>
          <p:spPr bwMode="auto">
            <a:xfrm>
              <a:off x="4318" y="2612"/>
              <a:ext cx="203" cy="65"/>
            </a:xfrm>
            <a:custGeom>
              <a:avLst/>
              <a:gdLst>
                <a:gd name="T0" fmla="*/ 0 w 203"/>
                <a:gd name="T1" fmla="*/ 0 h 65"/>
                <a:gd name="T2" fmla="*/ 98 w 203"/>
                <a:gd name="T3" fmla="*/ 35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98" y="35"/>
                  </a:lnTo>
                  <a:lnTo>
                    <a:pt x="203" y="65"/>
                  </a:lnTo>
                </a:path>
              </a:pathLst>
            </a:custGeom>
            <a:noFill/>
            <a:ln w="28575">
              <a:solidFill>
                <a:srgbClr val="0000FF"/>
              </a:solidFill>
              <a:round/>
              <a:headEnd/>
              <a:tailEnd/>
            </a:ln>
          </p:spPr>
          <p:txBody>
            <a:bodyPr/>
            <a:lstStyle/>
            <a:p>
              <a:endParaRPr lang="en-US"/>
            </a:p>
          </p:txBody>
        </p:sp>
        <p:sp>
          <p:nvSpPr>
            <p:cNvPr id="125990" name="Freeform 36"/>
            <p:cNvSpPr>
              <a:spLocks/>
            </p:cNvSpPr>
            <p:nvPr/>
          </p:nvSpPr>
          <p:spPr bwMode="auto">
            <a:xfrm>
              <a:off x="4521" y="2677"/>
              <a:ext cx="210" cy="65"/>
            </a:xfrm>
            <a:custGeom>
              <a:avLst/>
              <a:gdLst>
                <a:gd name="T0" fmla="*/ 0 w 210"/>
                <a:gd name="T1" fmla="*/ 0 h 65"/>
                <a:gd name="T2" fmla="*/ 105 w 210"/>
                <a:gd name="T3" fmla="*/ 35 h 65"/>
                <a:gd name="T4" fmla="*/ 210 w 210"/>
                <a:gd name="T5" fmla="*/ 65 h 65"/>
                <a:gd name="T6" fmla="*/ 0 60000 65536"/>
                <a:gd name="T7" fmla="*/ 0 60000 65536"/>
                <a:gd name="T8" fmla="*/ 0 60000 65536"/>
                <a:gd name="T9" fmla="*/ 0 w 210"/>
                <a:gd name="T10" fmla="*/ 0 h 65"/>
                <a:gd name="T11" fmla="*/ 210 w 210"/>
                <a:gd name="T12" fmla="*/ 65 h 65"/>
              </a:gdLst>
              <a:ahLst/>
              <a:cxnLst>
                <a:cxn ang="T6">
                  <a:pos x="T0" y="T1"/>
                </a:cxn>
                <a:cxn ang="T7">
                  <a:pos x="T2" y="T3"/>
                </a:cxn>
                <a:cxn ang="T8">
                  <a:pos x="T4" y="T5"/>
                </a:cxn>
              </a:cxnLst>
              <a:rect l="T9" t="T10" r="T11" b="T12"/>
              <a:pathLst>
                <a:path w="210" h="65">
                  <a:moveTo>
                    <a:pt x="0" y="0"/>
                  </a:moveTo>
                  <a:lnTo>
                    <a:pt x="105" y="35"/>
                  </a:lnTo>
                  <a:lnTo>
                    <a:pt x="210" y="65"/>
                  </a:lnTo>
                </a:path>
              </a:pathLst>
            </a:custGeom>
            <a:noFill/>
            <a:ln w="28575">
              <a:solidFill>
                <a:srgbClr val="0000FF"/>
              </a:solidFill>
              <a:round/>
              <a:headEnd/>
              <a:tailEnd/>
            </a:ln>
          </p:spPr>
          <p:txBody>
            <a:bodyPr/>
            <a:lstStyle/>
            <a:p>
              <a:endParaRPr lang="en-US"/>
            </a:p>
          </p:txBody>
        </p:sp>
        <p:sp>
          <p:nvSpPr>
            <p:cNvPr id="125991" name="Line 37"/>
            <p:cNvSpPr>
              <a:spLocks noChangeShapeType="1"/>
            </p:cNvSpPr>
            <p:nvPr/>
          </p:nvSpPr>
          <p:spPr bwMode="auto">
            <a:xfrm>
              <a:off x="4731" y="2742"/>
              <a:ext cx="203" cy="53"/>
            </a:xfrm>
            <a:prstGeom prst="line">
              <a:avLst/>
            </a:prstGeom>
            <a:noFill/>
            <a:ln w="28575">
              <a:solidFill>
                <a:srgbClr val="0000FF"/>
              </a:solidFill>
              <a:round/>
              <a:headEnd/>
              <a:tailEnd/>
            </a:ln>
          </p:spPr>
          <p:txBody>
            <a:bodyPr/>
            <a:lstStyle/>
            <a:p>
              <a:endParaRPr lang="en-US"/>
            </a:p>
          </p:txBody>
        </p:sp>
        <p:sp>
          <p:nvSpPr>
            <p:cNvPr id="125992" name="Line 38"/>
            <p:cNvSpPr>
              <a:spLocks noChangeShapeType="1"/>
            </p:cNvSpPr>
            <p:nvPr/>
          </p:nvSpPr>
          <p:spPr bwMode="auto">
            <a:xfrm>
              <a:off x="4934" y="2795"/>
              <a:ext cx="204" cy="47"/>
            </a:xfrm>
            <a:prstGeom prst="line">
              <a:avLst/>
            </a:prstGeom>
            <a:noFill/>
            <a:ln w="28575">
              <a:solidFill>
                <a:srgbClr val="0000FF"/>
              </a:solidFill>
              <a:round/>
              <a:headEnd/>
              <a:tailEnd/>
            </a:ln>
          </p:spPr>
          <p:txBody>
            <a:bodyPr/>
            <a:lstStyle/>
            <a:p>
              <a:endParaRPr lang="en-US"/>
            </a:p>
          </p:txBody>
        </p:sp>
        <p:sp>
          <p:nvSpPr>
            <p:cNvPr id="125993" name="Line 39"/>
            <p:cNvSpPr>
              <a:spLocks noChangeShapeType="1"/>
            </p:cNvSpPr>
            <p:nvPr/>
          </p:nvSpPr>
          <p:spPr bwMode="auto">
            <a:xfrm flipV="1">
              <a:off x="1039" y="931"/>
              <a:ext cx="4105" cy="2212"/>
            </a:xfrm>
            <a:prstGeom prst="line">
              <a:avLst/>
            </a:prstGeom>
            <a:noFill/>
            <a:ln w="9525">
              <a:solidFill>
                <a:srgbClr val="969696"/>
              </a:solidFill>
              <a:round/>
              <a:headEnd/>
              <a:tailEnd/>
            </a:ln>
          </p:spPr>
          <p:txBody>
            <a:bodyPr/>
            <a:lstStyle/>
            <a:p>
              <a:endParaRPr lang="en-US"/>
            </a:p>
          </p:txBody>
        </p:sp>
        <p:sp>
          <p:nvSpPr>
            <p:cNvPr id="125994" name="Freeform 40"/>
            <p:cNvSpPr>
              <a:spLocks/>
            </p:cNvSpPr>
            <p:nvPr/>
          </p:nvSpPr>
          <p:spPr bwMode="auto">
            <a:xfrm>
              <a:off x="1039" y="2582"/>
              <a:ext cx="203" cy="561"/>
            </a:xfrm>
            <a:custGeom>
              <a:avLst/>
              <a:gdLst>
                <a:gd name="T0" fmla="*/ 0 w 203"/>
                <a:gd name="T1" fmla="*/ 561 h 561"/>
                <a:gd name="T2" fmla="*/ 49 w 203"/>
                <a:gd name="T3" fmla="*/ 413 h 561"/>
                <a:gd name="T4" fmla="*/ 98 w 203"/>
                <a:gd name="T5" fmla="*/ 266 h 561"/>
                <a:gd name="T6" fmla="*/ 129 w 203"/>
                <a:gd name="T7" fmla="*/ 195 h 561"/>
                <a:gd name="T8" fmla="*/ 154 w 203"/>
                <a:gd name="T9" fmla="*/ 124 h 561"/>
                <a:gd name="T10" fmla="*/ 179 w 203"/>
                <a:gd name="T11" fmla="*/ 59 h 561"/>
                <a:gd name="T12" fmla="*/ 203 w 203"/>
                <a:gd name="T13" fmla="*/ 0 h 561"/>
                <a:gd name="T14" fmla="*/ 0 60000 65536"/>
                <a:gd name="T15" fmla="*/ 0 60000 65536"/>
                <a:gd name="T16" fmla="*/ 0 60000 65536"/>
                <a:gd name="T17" fmla="*/ 0 60000 65536"/>
                <a:gd name="T18" fmla="*/ 0 60000 65536"/>
                <a:gd name="T19" fmla="*/ 0 60000 65536"/>
                <a:gd name="T20" fmla="*/ 0 60000 65536"/>
                <a:gd name="T21" fmla="*/ 0 w 203"/>
                <a:gd name="T22" fmla="*/ 0 h 561"/>
                <a:gd name="T23" fmla="*/ 203 w 203"/>
                <a:gd name="T24" fmla="*/ 561 h 5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561">
                  <a:moveTo>
                    <a:pt x="0" y="561"/>
                  </a:moveTo>
                  <a:lnTo>
                    <a:pt x="49" y="413"/>
                  </a:lnTo>
                  <a:lnTo>
                    <a:pt x="98" y="266"/>
                  </a:lnTo>
                  <a:lnTo>
                    <a:pt x="129" y="195"/>
                  </a:lnTo>
                  <a:lnTo>
                    <a:pt x="154" y="124"/>
                  </a:lnTo>
                  <a:lnTo>
                    <a:pt x="179" y="59"/>
                  </a:lnTo>
                  <a:lnTo>
                    <a:pt x="203" y="0"/>
                  </a:lnTo>
                </a:path>
              </a:pathLst>
            </a:custGeom>
            <a:noFill/>
            <a:ln w="28575">
              <a:solidFill>
                <a:srgbClr val="339966"/>
              </a:solidFill>
              <a:round/>
              <a:headEnd/>
              <a:tailEnd/>
            </a:ln>
          </p:spPr>
          <p:txBody>
            <a:bodyPr/>
            <a:lstStyle/>
            <a:p>
              <a:endParaRPr lang="en-US"/>
            </a:p>
          </p:txBody>
        </p:sp>
        <p:sp>
          <p:nvSpPr>
            <p:cNvPr id="125995" name="Freeform 41"/>
            <p:cNvSpPr>
              <a:spLocks/>
            </p:cNvSpPr>
            <p:nvPr/>
          </p:nvSpPr>
          <p:spPr bwMode="auto">
            <a:xfrm>
              <a:off x="1242" y="2270"/>
              <a:ext cx="210" cy="312"/>
            </a:xfrm>
            <a:custGeom>
              <a:avLst/>
              <a:gdLst>
                <a:gd name="T0" fmla="*/ 0 w 210"/>
                <a:gd name="T1" fmla="*/ 312 h 312"/>
                <a:gd name="T2" fmla="*/ 25 w 210"/>
                <a:gd name="T3" fmla="*/ 259 h 312"/>
                <a:gd name="T4" fmla="*/ 49 w 210"/>
                <a:gd name="T5" fmla="*/ 212 h 312"/>
                <a:gd name="T6" fmla="*/ 105 w 210"/>
                <a:gd name="T7" fmla="*/ 130 h 312"/>
                <a:gd name="T8" fmla="*/ 160 w 210"/>
                <a:gd name="T9" fmla="*/ 59 h 312"/>
                <a:gd name="T10" fmla="*/ 210 w 210"/>
                <a:gd name="T11" fmla="*/ 0 h 312"/>
                <a:gd name="T12" fmla="*/ 0 60000 65536"/>
                <a:gd name="T13" fmla="*/ 0 60000 65536"/>
                <a:gd name="T14" fmla="*/ 0 60000 65536"/>
                <a:gd name="T15" fmla="*/ 0 60000 65536"/>
                <a:gd name="T16" fmla="*/ 0 60000 65536"/>
                <a:gd name="T17" fmla="*/ 0 60000 65536"/>
                <a:gd name="T18" fmla="*/ 0 w 210"/>
                <a:gd name="T19" fmla="*/ 0 h 312"/>
                <a:gd name="T20" fmla="*/ 210 w 210"/>
                <a:gd name="T21" fmla="*/ 312 h 312"/>
              </a:gdLst>
              <a:ahLst/>
              <a:cxnLst>
                <a:cxn ang="T12">
                  <a:pos x="T0" y="T1"/>
                </a:cxn>
                <a:cxn ang="T13">
                  <a:pos x="T2" y="T3"/>
                </a:cxn>
                <a:cxn ang="T14">
                  <a:pos x="T4" y="T5"/>
                </a:cxn>
                <a:cxn ang="T15">
                  <a:pos x="T6" y="T7"/>
                </a:cxn>
                <a:cxn ang="T16">
                  <a:pos x="T8" y="T9"/>
                </a:cxn>
                <a:cxn ang="T17">
                  <a:pos x="T10" y="T11"/>
                </a:cxn>
              </a:cxnLst>
              <a:rect l="T18" t="T19" r="T20" b="T21"/>
              <a:pathLst>
                <a:path w="210" h="312">
                  <a:moveTo>
                    <a:pt x="0" y="312"/>
                  </a:moveTo>
                  <a:lnTo>
                    <a:pt x="25" y="259"/>
                  </a:lnTo>
                  <a:lnTo>
                    <a:pt x="49" y="212"/>
                  </a:lnTo>
                  <a:lnTo>
                    <a:pt x="105" y="130"/>
                  </a:lnTo>
                  <a:lnTo>
                    <a:pt x="160" y="59"/>
                  </a:lnTo>
                  <a:lnTo>
                    <a:pt x="210" y="0"/>
                  </a:lnTo>
                </a:path>
              </a:pathLst>
            </a:custGeom>
            <a:noFill/>
            <a:ln w="28575">
              <a:solidFill>
                <a:srgbClr val="339966"/>
              </a:solidFill>
              <a:round/>
              <a:headEnd/>
              <a:tailEnd/>
            </a:ln>
          </p:spPr>
          <p:txBody>
            <a:bodyPr/>
            <a:lstStyle/>
            <a:p>
              <a:endParaRPr lang="en-US"/>
            </a:p>
          </p:txBody>
        </p:sp>
        <p:sp>
          <p:nvSpPr>
            <p:cNvPr id="125996" name="Freeform 42"/>
            <p:cNvSpPr>
              <a:spLocks/>
            </p:cNvSpPr>
            <p:nvPr/>
          </p:nvSpPr>
          <p:spPr bwMode="auto">
            <a:xfrm>
              <a:off x="1452" y="2128"/>
              <a:ext cx="203" cy="142"/>
            </a:xfrm>
            <a:custGeom>
              <a:avLst/>
              <a:gdLst>
                <a:gd name="T0" fmla="*/ 0 w 203"/>
                <a:gd name="T1" fmla="*/ 142 h 142"/>
                <a:gd name="T2" fmla="*/ 49 w 203"/>
                <a:gd name="T3" fmla="*/ 89 h 142"/>
                <a:gd name="T4" fmla="*/ 105 w 203"/>
                <a:gd name="T5" fmla="*/ 53 h 142"/>
                <a:gd name="T6" fmla="*/ 154 w 203"/>
                <a:gd name="T7" fmla="*/ 24 h 142"/>
                <a:gd name="T8" fmla="*/ 203 w 203"/>
                <a:gd name="T9" fmla="*/ 0 h 142"/>
                <a:gd name="T10" fmla="*/ 0 60000 65536"/>
                <a:gd name="T11" fmla="*/ 0 60000 65536"/>
                <a:gd name="T12" fmla="*/ 0 60000 65536"/>
                <a:gd name="T13" fmla="*/ 0 60000 65536"/>
                <a:gd name="T14" fmla="*/ 0 60000 65536"/>
                <a:gd name="T15" fmla="*/ 0 w 203"/>
                <a:gd name="T16" fmla="*/ 0 h 142"/>
                <a:gd name="T17" fmla="*/ 203 w 203"/>
                <a:gd name="T18" fmla="*/ 142 h 142"/>
              </a:gdLst>
              <a:ahLst/>
              <a:cxnLst>
                <a:cxn ang="T10">
                  <a:pos x="T0" y="T1"/>
                </a:cxn>
                <a:cxn ang="T11">
                  <a:pos x="T2" y="T3"/>
                </a:cxn>
                <a:cxn ang="T12">
                  <a:pos x="T4" y="T5"/>
                </a:cxn>
                <a:cxn ang="T13">
                  <a:pos x="T6" y="T7"/>
                </a:cxn>
                <a:cxn ang="T14">
                  <a:pos x="T8" y="T9"/>
                </a:cxn>
              </a:cxnLst>
              <a:rect l="T15" t="T16" r="T17" b="T18"/>
              <a:pathLst>
                <a:path w="203" h="142">
                  <a:moveTo>
                    <a:pt x="0" y="142"/>
                  </a:moveTo>
                  <a:lnTo>
                    <a:pt x="49" y="89"/>
                  </a:lnTo>
                  <a:lnTo>
                    <a:pt x="105" y="53"/>
                  </a:lnTo>
                  <a:lnTo>
                    <a:pt x="154" y="24"/>
                  </a:lnTo>
                  <a:lnTo>
                    <a:pt x="203" y="0"/>
                  </a:lnTo>
                </a:path>
              </a:pathLst>
            </a:custGeom>
            <a:noFill/>
            <a:ln w="28575">
              <a:solidFill>
                <a:srgbClr val="339966"/>
              </a:solidFill>
              <a:round/>
              <a:headEnd/>
              <a:tailEnd/>
            </a:ln>
          </p:spPr>
          <p:txBody>
            <a:bodyPr/>
            <a:lstStyle/>
            <a:p>
              <a:endParaRPr lang="en-US"/>
            </a:p>
          </p:txBody>
        </p:sp>
        <p:sp>
          <p:nvSpPr>
            <p:cNvPr id="125997" name="Freeform 43"/>
            <p:cNvSpPr>
              <a:spLocks/>
            </p:cNvSpPr>
            <p:nvPr/>
          </p:nvSpPr>
          <p:spPr bwMode="auto">
            <a:xfrm>
              <a:off x="1655" y="2111"/>
              <a:ext cx="204" cy="17"/>
            </a:xfrm>
            <a:custGeom>
              <a:avLst/>
              <a:gdLst>
                <a:gd name="T0" fmla="*/ 0 w 204"/>
                <a:gd name="T1" fmla="*/ 17 h 17"/>
                <a:gd name="T2" fmla="*/ 49 w 204"/>
                <a:gd name="T3" fmla="*/ 5 h 17"/>
                <a:gd name="T4" fmla="*/ 99 w 204"/>
                <a:gd name="T5" fmla="*/ 0 h 17"/>
                <a:gd name="T6" fmla="*/ 154 w 204"/>
                <a:gd name="T7" fmla="*/ 0 h 17"/>
                <a:gd name="T8" fmla="*/ 204 w 204"/>
                <a:gd name="T9" fmla="*/ 5 h 17"/>
                <a:gd name="T10" fmla="*/ 0 60000 65536"/>
                <a:gd name="T11" fmla="*/ 0 60000 65536"/>
                <a:gd name="T12" fmla="*/ 0 60000 65536"/>
                <a:gd name="T13" fmla="*/ 0 60000 65536"/>
                <a:gd name="T14" fmla="*/ 0 60000 65536"/>
                <a:gd name="T15" fmla="*/ 0 w 204"/>
                <a:gd name="T16" fmla="*/ 0 h 17"/>
                <a:gd name="T17" fmla="*/ 204 w 204"/>
                <a:gd name="T18" fmla="*/ 17 h 17"/>
              </a:gdLst>
              <a:ahLst/>
              <a:cxnLst>
                <a:cxn ang="T10">
                  <a:pos x="T0" y="T1"/>
                </a:cxn>
                <a:cxn ang="T11">
                  <a:pos x="T2" y="T3"/>
                </a:cxn>
                <a:cxn ang="T12">
                  <a:pos x="T4" y="T5"/>
                </a:cxn>
                <a:cxn ang="T13">
                  <a:pos x="T6" y="T7"/>
                </a:cxn>
                <a:cxn ang="T14">
                  <a:pos x="T8" y="T9"/>
                </a:cxn>
              </a:cxnLst>
              <a:rect l="T15" t="T16" r="T17" b="T18"/>
              <a:pathLst>
                <a:path w="204" h="17">
                  <a:moveTo>
                    <a:pt x="0" y="17"/>
                  </a:moveTo>
                  <a:lnTo>
                    <a:pt x="49" y="5"/>
                  </a:lnTo>
                  <a:lnTo>
                    <a:pt x="99" y="0"/>
                  </a:lnTo>
                  <a:lnTo>
                    <a:pt x="154" y="0"/>
                  </a:lnTo>
                  <a:lnTo>
                    <a:pt x="204" y="5"/>
                  </a:lnTo>
                </a:path>
              </a:pathLst>
            </a:custGeom>
            <a:noFill/>
            <a:ln w="28575">
              <a:solidFill>
                <a:srgbClr val="339966"/>
              </a:solidFill>
              <a:round/>
              <a:headEnd/>
              <a:tailEnd/>
            </a:ln>
          </p:spPr>
          <p:txBody>
            <a:bodyPr/>
            <a:lstStyle/>
            <a:p>
              <a:endParaRPr lang="en-US"/>
            </a:p>
          </p:txBody>
        </p:sp>
        <p:sp>
          <p:nvSpPr>
            <p:cNvPr id="125998" name="Freeform 44"/>
            <p:cNvSpPr>
              <a:spLocks/>
            </p:cNvSpPr>
            <p:nvPr/>
          </p:nvSpPr>
          <p:spPr bwMode="auto">
            <a:xfrm>
              <a:off x="1859" y="2116"/>
              <a:ext cx="203" cy="77"/>
            </a:xfrm>
            <a:custGeom>
              <a:avLst/>
              <a:gdLst>
                <a:gd name="T0" fmla="*/ 0 w 203"/>
                <a:gd name="T1" fmla="*/ 0 h 77"/>
                <a:gd name="T2" fmla="*/ 49 w 203"/>
                <a:gd name="T3" fmla="*/ 12 h 77"/>
                <a:gd name="T4" fmla="*/ 98 w 203"/>
                <a:gd name="T5" fmla="*/ 30 h 77"/>
                <a:gd name="T6" fmla="*/ 154 w 203"/>
                <a:gd name="T7" fmla="*/ 53 h 77"/>
                <a:gd name="T8" fmla="*/ 203 w 203"/>
                <a:gd name="T9" fmla="*/ 77 h 77"/>
                <a:gd name="T10" fmla="*/ 0 60000 65536"/>
                <a:gd name="T11" fmla="*/ 0 60000 65536"/>
                <a:gd name="T12" fmla="*/ 0 60000 65536"/>
                <a:gd name="T13" fmla="*/ 0 60000 65536"/>
                <a:gd name="T14" fmla="*/ 0 60000 65536"/>
                <a:gd name="T15" fmla="*/ 0 w 203"/>
                <a:gd name="T16" fmla="*/ 0 h 77"/>
                <a:gd name="T17" fmla="*/ 203 w 203"/>
                <a:gd name="T18" fmla="*/ 77 h 77"/>
              </a:gdLst>
              <a:ahLst/>
              <a:cxnLst>
                <a:cxn ang="T10">
                  <a:pos x="T0" y="T1"/>
                </a:cxn>
                <a:cxn ang="T11">
                  <a:pos x="T2" y="T3"/>
                </a:cxn>
                <a:cxn ang="T12">
                  <a:pos x="T4" y="T5"/>
                </a:cxn>
                <a:cxn ang="T13">
                  <a:pos x="T6" y="T7"/>
                </a:cxn>
                <a:cxn ang="T14">
                  <a:pos x="T8" y="T9"/>
                </a:cxn>
              </a:cxnLst>
              <a:rect l="T15" t="T16" r="T17" b="T18"/>
              <a:pathLst>
                <a:path w="203" h="77">
                  <a:moveTo>
                    <a:pt x="0" y="0"/>
                  </a:moveTo>
                  <a:lnTo>
                    <a:pt x="49" y="12"/>
                  </a:lnTo>
                  <a:lnTo>
                    <a:pt x="98" y="30"/>
                  </a:lnTo>
                  <a:lnTo>
                    <a:pt x="154" y="53"/>
                  </a:lnTo>
                  <a:lnTo>
                    <a:pt x="203" y="77"/>
                  </a:lnTo>
                </a:path>
              </a:pathLst>
            </a:custGeom>
            <a:noFill/>
            <a:ln w="28575">
              <a:solidFill>
                <a:srgbClr val="339966"/>
              </a:solidFill>
              <a:round/>
              <a:headEnd/>
              <a:tailEnd/>
            </a:ln>
          </p:spPr>
          <p:txBody>
            <a:bodyPr/>
            <a:lstStyle/>
            <a:p>
              <a:endParaRPr lang="en-US"/>
            </a:p>
          </p:txBody>
        </p:sp>
        <p:sp>
          <p:nvSpPr>
            <p:cNvPr id="125999" name="Freeform 45"/>
            <p:cNvSpPr>
              <a:spLocks/>
            </p:cNvSpPr>
            <p:nvPr/>
          </p:nvSpPr>
          <p:spPr bwMode="auto">
            <a:xfrm>
              <a:off x="2062" y="2193"/>
              <a:ext cx="210" cy="136"/>
            </a:xfrm>
            <a:custGeom>
              <a:avLst/>
              <a:gdLst>
                <a:gd name="T0" fmla="*/ 0 w 210"/>
                <a:gd name="T1" fmla="*/ 0 h 136"/>
                <a:gd name="T2" fmla="*/ 49 w 210"/>
                <a:gd name="T3" fmla="*/ 30 h 136"/>
                <a:gd name="T4" fmla="*/ 105 w 210"/>
                <a:gd name="T5" fmla="*/ 59 h 136"/>
                <a:gd name="T6" fmla="*/ 210 w 210"/>
                <a:gd name="T7" fmla="*/ 136 h 136"/>
                <a:gd name="T8" fmla="*/ 0 60000 65536"/>
                <a:gd name="T9" fmla="*/ 0 60000 65536"/>
                <a:gd name="T10" fmla="*/ 0 60000 65536"/>
                <a:gd name="T11" fmla="*/ 0 60000 65536"/>
                <a:gd name="T12" fmla="*/ 0 w 210"/>
                <a:gd name="T13" fmla="*/ 0 h 136"/>
                <a:gd name="T14" fmla="*/ 210 w 210"/>
                <a:gd name="T15" fmla="*/ 136 h 136"/>
              </a:gdLst>
              <a:ahLst/>
              <a:cxnLst>
                <a:cxn ang="T8">
                  <a:pos x="T0" y="T1"/>
                </a:cxn>
                <a:cxn ang="T9">
                  <a:pos x="T2" y="T3"/>
                </a:cxn>
                <a:cxn ang="T10">
                  <a:pos x="T4" y="T5"/>
                </a:cxn>
                <a:cxn ang="T11">
                  <a:pos x="T6" y="T7"/>
                </a:cxn>
              </a:cxnLst>
              <a:rect l="T12" t="T13" r="T14" b="T15"/>
              <a:pathLst>
                <a:path w="210" h="136">
                  <a:moveTo>
                    <a:pt x="0" y="0"/>
                  </a:moveTo>
                  <a:lnTo>
                    <a:pt x="49" y="30"/>
                  </a:lnTo>
                  <a:lnTo>
                    <a:pt x="105" y="59"/>
                  </a:lnTo>
                  <a:lnTo>
                    <a:pt x="210" y="136"/>
                  </a:lnTo>
                </a:path>
              </a:pathLst>
            </a:custGeom>
            <a:noFill/>
            <a:ln w="28575">
              <a:solidFill>
                <a:srgbClr val="339966"/>
              </a:solidFill>
              <a:round/>
              <a:headEnd/>
              <a:tailEnd/>
            </a:ln>
          </p:spPr>
          <p:txBody>
            <a:bodyPr/>
            <a:lstStyle/>
            <a:p>
              <a:endParaRPr lang="en-US"/>
            </a:p>
          </p:txBody>
        </p:sp>
        <p:sp>
          <p:nvSpPr>
            <p:cNvPr id="126000" name="Freeform 46"/>
            <p:cNvSpPr>
              <a:spLocks/>
            </p:cNvSpPr>
            <p:nvPr/>
          </p:nvSpPr>
          <p:spPr bwMode="auto">
            <a:xfrm>
              <a:off x="2272" y="2329"/>
              <a:ext cx="203" cy="177"/>
            </a:xfrm>
            <a:custGeom>
              <a:avLst/>
              <a:gdLst>
                <a:gd name="T0" fmla="*/ 0 w 203"/>
                <a:gd name="T1" fmla="*/ 0 h 177"/>
                <a:gd name="T2" fmla="*/ 104 w 203"/>
                <a:gd name="T3" fmla="*/ 82 h 177"/>
                <a:gd name="T4" fmla="*/ 203 w 203"/>
                <a:gd name="T5" fmla="*/ 177 h 177"/>
                <a:gd name="T6" fmla="*/ 0 60000 65536"/>
                <a:gd name="T7" fmla="*/ 0 60000 65536"/>
                <a:gd name="T8" fmla="*/ 0 60000 65536"/>
                <a:gd name="T9" fmla="*/ 0 w 203"/>
                <a:gd name="T10" fmla="*/ 0 h 177"/>
                <a:gd name="T11" fmla="*/ 203 w 203"/>
                <a:gd name="T12" fmla="*/ 177 h 177"/>
              </a:gdLst>
              <a:ahLst/>
              <a:cxnLst>
                <a:cxn ang="T6">
                  <a:pos x="T0" y="T1"/>
                </a:cxn>
                <a:cxn ang="T7">
                  <a:pos x="T2" y="T3"/>
                </a:cxn>
                <a:cxn ang="T8">
                  <a:pos x="T4" y="T5"/>
                </a:cxn>
              </a:cxnLst>
              <a:rect l="T9" t="T10" r="T11" b="T12"/>
              <a:pathLst>
                <a:path w="203" h="177">
                  <a:moveTo>
                    <a:pt x="0" y="0"/>
                  </a:moveTo>
                  <a:lnTo>
                    <a:pt x="104" y="82"/>
                  </a:lnTo>
                  <a:lnTo>
                    <a:pt x="203" y="177"/>
                  </a:lnTo>
                </a:path>
              </a:pathLst>
            </a:custGeom>
            <a:noFill/>
            <a:ln w="28575">
              <a:solidFill>
                <a:srgbClr val="339966"/>
              </a:solidFill>
              <a:round/>
              <a:headEnd/>
              <a:tailEnd/>
            </a:ln>
          </p:spPr>
          <p:txBody>
            <a:bodyPr/>
            <a:lstStyle/>
            <a:p>
              <a:endParaRPr lang="en-US"/>
            </a:p>
          </p:txBody>
        </p:sp>
        <p:sp>
          <p:nvSpPr>
            <p:cNvPr id="126001" name="Freeform 47"/>
            <p:cNvSpPr>
              <a:spLocks/>
            </p:cNvSpPr>
            <p:nvPr/>
          </p:nvSpPr>
          <p:spPr bwMode="auto">
            <a:xfrm>
              <a:off x="2475" y="2506"/>
              <a:ext cx="203" cy="200"/>
            </a:xfrm>
            <a:custGeom>
              <a:avLst/>
              <a:gdLst>
                <a:gd name="T0" fmla="*/ 0 w 203"/>
                <a:gd name="T1" fmla="*/ 0 h 200"/>
                <a:gd name="T2" fmla="*/ 99 w 203"/>
                <a:gd name="T3" fmla="*/ 100 h 200"/>
                <a:gd name="T4" fmla="*/ 203 w 203"/>
                <a:gd name="T5" fmla="*/ 200 h 200"/>
                <a:gd name="T6" fmla="*/ 0 60000 65536"/>
                <a:gd name="T7" fmla="*/ 0 60000 65536"/>
                <a:gd name="T8" fmla="*/ 0 60000 65536"/>
                <a:gd name="T9" fmla="*/ 0 w 203"/>
                <a:gd name="T10" fmla="*/ 0 h 200"/>
                <a:gd name="T11" fmla="*/ 203 w 203"/>
                <a:gd name="T12" fmla="*/ 200 h 200"/>
              </a:gdLst>
              <a:ahLst/>
              <a:cxnLst>
                <a:cxn ang="T6">
                  <a:pos x="T0" y="T1"/>
                </a:cxn>
                <a:cxn ang="T7">
                  <a:pos x="T2" y="T3"/>
                </a:cxn>
                <a:cxn ang="T8">
                  <a:pos x="T4" y="T5"/>
                </a:cxn>
              </a:cxnLst>
              <a:rect l="T9" t="T10" r="T11" b="T12"/>
              <a:pathLst>
                <a:path w="203" h="200">
                  <a:moveTo>
                    <a:pt x="0" y="0"/>
                  </a:moveTo>
                  <a:lnTo>
                    <a:pt x="99" y="100"/>
                  </a:lnTo>
                  <a:lnTo>
                    <a:pt x="203" y="200"/>
                  </a:lnTo>
                </a:path>
              </a:pathLst>
            </a:custGeom>
            <a:noFill/>
            <a:ln w="28575">
              <a:solidFill>
                <a:srgbClr val="339966"/>
              </a:solidFill>
              <a:round/>
              <a:headEnd/>
              <a:tailEnd/>
            </a:ln>
          </p:spPr>
          <p:txBody>
            <a:bodyPr/>
            <a:lstStyle/>
            <a:p>
              <a:endParaRPr lang="en-US"/>
            </a:p>
          </p:txBody>
        </p:sp>
        <p:sp>
          <p:nvSpPr>
            <p:cNvPr id="126002" name="Freeform 48"/>
            <p:cNvSpPr>
              <a:spLocks/>
            </p:cNvSpPr>
            <p:nvPr/>
          </p:nvSpPr>
          <p:spPr bwMode="auto">
            <a:xfrm>
              <a:off x="2678" y="2706"/>
              <a:ext cx="204" cy="218"/>
            </a:xfrm>
            <a:custGeom>
              <a:avLst/>
              <a:gdLst>
                <a:gd name="T0" fmla="*/ 0 w 204"/>
                <a:gd name="T1" fmla="*/ 0 h 218"/>
                <a:gd name="T2" fmla="*/ 99 w 204"/>
                <a:gd name="T3" fmla="*/ 106 h 218"/>
                <a:gd name="T4" fmla="*/ 204 w 204"/>
                <a:gd name="T5" fmla="*/ 218 h 218"/>
                <a:gd name="T6" fmla="*/ 0 60000 65536"/>
                <a:gd name="T7" fmla="*/ 0 60000 65536"/>
                <a:gd name="T8" fmla="*/ 0 60000 65536"/>
                <a:gd name="T9" fmla="*/ 0 w 204"/>
                <a:gd name="T10" fmla="*/ 0 h 218"/>
                <a:gd name="T11" fmla="*/ 204 w 204"/>
                <a:gd name="T12" fmla="*/ 218 h 218"/>
              </a:gdLst>
              <a:ahLst/>
              <a:cxnLst>
                <a:cxn ang="T6">
                  <a:pos x="T0" y="T1"/>
                </a:cxn>
                <a:cxn ang="T7">
                  <a:pos x="T2" y="T3"/>
                </a:cxn>
                <a:cxn ang="T8">
                  <a:pos x="T4" y="T5"/>
                </a:cxn>
              </a:cxnLst>
              <a:rect l="T9" t="T10" r="T11" b="T12"/>
              <a:pathLst>
                <a:path w="204" h="218">
                  <a:moveTo>
                    <a:pt x="0" y="0"/>
                  </a:moveTo>
                  <a:lnTo>
                    <a:pt x="99" y="106"/>
                  </a:lnTo>
                  <a:lnTo>
                    <a:pt x="204" y="218"/>
                  </a:lnTo>
                </a:path>
              </a:pathLst>
            </a:custGeom>
            <a:noFill/>
            <a:ln w="28575">
              <a:solidFill>
                <a:srgbClr val="339966"/>
              </a:solidFill>
              <a:round/>
              <a:headEnd/>
              <a:tailEnd/>
            </a:ln>
          </p:spPr>
          <p:txBody>
            <a:bodyPr/>
            <a:lstStyle/>
            <a:p>
              <a:endParaRPr lang="en-US"/>
            </a:p>
          </p:txBody>
        </p:sp>
        <p:sp>
          <p:nvSpPr>
            <p:cNvPr id="126003" name="Line 49"/>
            <p:cNvSpPr>
              <a:spLocks noChangeShapeType="1"/>
            </p:cNvSpPr>
            <p:nvPr/>
          </p:nvSpPr>
          <p:spPr bwMode="auto">
            <a:xfrm>
              <a:off x="2882" y="2924"/>
              <a:ext cx="209" cy="219"/>
            </a:xfrm>
            <a:prstGeom prst="line">
              <a:avLst/>
            </a:prstGeom>
            <a:noFill/>
            <a:ln w="28575">
              <a:solidFill>
                <a:srgbClr val="339966"/>
              </a:solidFill>
              <a:round/>
              <a:headEnd/>
              <a:tailEnd/>
            </a:ln>
          </p:spPr>
          <p:txBody>
            <a:bodyPr/>
            <a:lstStyle/>
            <a:p>
              <a:endParaRPr lang="en-US"/>
            </a:p>
          </p:txBody>
        </p:sp>
        <p:sp>
          <p:nvSpPr>
            <p:cNvPr id="126004" name="Rectangle 50"/>
            <p:cNvSpPr>
              <a:spLocks noChangeArrowheads="1"/>
            </p:cNvSpPr>
            <p:nvPr/>
          </p:nvSpPr>
          <p:spPr bwMode="auto">
            <a:xfrm>
              <a:off x="681" y="3007"/>
              <a:ext cx="146"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0</a:t>
              </a:r>
              <a:endParaRPr lang="en-US"/>
            </a:p>
          </p:txBody>
        </p:sp>
        <p:sp>
          <p:nvSpPr>
            <p:cNvPr id="126005" name="Rectangle 51"/>
            <p:cNvSpPr>
              <a:spLocks noChangeArrowheads="1"/>
            </p:cNvSpPr>
            <p:nvPr/>
          </p:nvSpPr>
          <p:spPr bwMode="auto">
            <a:xfrm>
              <a:off x="237" y="2453"/>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1000</a:t>
              </a:r>
              <a:endParaRPr lang="en-US"/>
            </a:p>
          </p:txBody>
        </p:sp>
        <p:sp>
          <p:nvSpPr>
            <p:cNvPr id="126006" name="Rectangle 52"/>
            <p:cNvSpPr>
              <a:spLocks noChangeArrowheads="1"/>
            </p:cNvSpPr>
            <p:nvPr/>
          </p:nvSpPr>
          <p:spPr bwMode="auto">
            <a:xfrm>
              <a:off x="237" y="1904"/>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2000</a:t>
              </a:r>
              <a:endParaRPr lang="en-US"/>
            </a:p>
          </p:txBody>
        </p:sp>
        <p:sp>
          <p:nvSpPr>
            <p:cNvPr id="126007" name="Rectangle 53"/>
            <p:cNvSpPr>
              <a:spLocks noChangeArrowheads="1"/>
            </p:cNvSpPr>
            <p:nvPr/>
          </p:nvSpPr>
          <p:spPr bwMode="auto">
            <a:xfrm>
              <a:off x="237" y="1350"/>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3000</a:t>
              </a:r>
              <a:endParaRPr lang="en-US"/>
            </a:p>
          </p:txBody>
        </p:sp>
        <p:sp>
          <p:nvSpPr>
            <p:cNvPr id="126008" name="Rectangle 54"/>
            <p:cNvSpPr>
              <a:spLocks noChangeArrowheads="1"/>
            </p:cNvSpPr>
            <p:nvPr/>
          </p:nvSpPr>
          <p:spPr bwMode="auto">
            <a:xfrm>
              <a:off x="237" y="795"/>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4000</a:t>
              </a:r>
              <a:endParaRPr lang="en-US"/>
            </a:p>
          </p:txBody>
        </p:sp>
        <p:sp>
          <p:nvSpPr>
            <p:cNvPr id="126009" name="Rectangle 55"/>
            <p:cNvSpPr>
              <a:spLocks noChangeArrowheads="1"/>
            </p:cNvSpPr>
            <p:nvPr/>
          </p:nvSpPr>
          <p:spPr bwMode="auto">
            <a:xfrm>
              <a:off x="965" y="3390"/>
              <a:ext cx="147"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0</a:t>
              </a:r>
              <a:endParaRPr lang="en-US"/>
            </a:p>
          </p:txBody>
        </p:sp>
        <p:sp>
          <p:nvSpPr>
            <p:cNvPr id="126010" name="Rectangle 56"/>
            <p:cNvSpPr>
              <a:spLocks noChangeArrowheads="1"/>
            </p:cNvSpPr>
            <p:nvPr/>
          </p:nvSpPr>
          <p:spPr bwMode="auto">
            <a:xfrm>
              <a:off x="1766" y="3390"/>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1000</a:t>
              </a:r>
              <a:endParaRPr lang="en-US"/>
            </a:p>
          </p:txBody>
        </p:sp>
        <p:sp>
          <p:nvSpPr>
            <p:cNvPr id="126011" name="Rectangle 57"/>
            <p:cNvSpPr>
              <a:spLocks noChangeArrowheads="1"/>
            </p:cNvSpPr>
            <p:nvPr/>
          </p:nvSpPr>
          <p:spPr bwMode="auto">
            <a:xfrm>
              <a:off x="2795" y="3390"/>
              <a:ext cx="582"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2000</a:t>
              </a:r>
              <a:endParaRPr lang="en-US"/>
            </a:p>
          </p:txBody>
        </p:sp>
        <p:sp>
          <p:nvSpPr>
            <p:cNvPr id="126012" name="Rectangle 58"/>
            <p:cNvSpPr>
              <a:spLocks noChangeArrowheads="1"/>
            </p:cNvSpPr>
            <p:nvPr/>
          </p:nvSpPr>
          <p:spPr bwMode="auto">
            <a:xfrm>
              <a:off x="3819" y="3390"/>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3000</a:t>
              </a:r>
              <a:endParaRPr lang="en-US"/>
            </a:p>
          </p:txBody>
        </p:sp>
        <p:sp>
          <p:nvSpPr>
            <p:cNvPr id="126013" name="Rectangle 59"/>
            <p:cNvSpPr>
              <a:spLocks noChangeArrowheads="1"/>
            </p:cNvSpPr>
            <p:nvPr/>
          </p:nvSpPr>
          <p:spPr bwMode="auto">
            <a:xfrm>
              <a:off x="4842" y="3390"/>
              <a:ext cx="582"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4000</a:t>
              </a:r>
              <a:endParaRPr lang="en-US"/>
            </a:p>
          </p:txBody>
        </p:sp>
        <p:sp>
          <p:nvSpPr>
            <p:cNvPr id="126014" name="Rectangle 60"/>
            <p:cNvSpPr>
              <a:spLocks noChangeArrowheads="1"/>
            </p:cNvSpPr>
            <p:nvPr/>
          </p:nvSpPr>
          <p:spPr bwMode="auto">
            <a:xfrm>
              <a:off x="2993" y="3685"/>
              <a:ext cx="180" cy="317"/>
            </a:xfrm>
            <a:prstGeom prst="rect">
              <a:avLst/>
            </a:prstGeom>
            <a:noFill/>
            <a:ln w="9525">
              <a:noFill/>
              <a:miter lim="800000"/>
              <a:headEnd/>
              <a:tailEnd/>
            </a:ln>
          </p:spPr>
          <p:txBody>
            <a:bodyPr wrap="none" lIns="0" tIns="0" rIns="0" bIns="0">
              <a:spAutoFit/>
            </a:bodyPr>
            <a:lstStyle/>
            <a:p>
              <a:r>
                <a:rPr lang="en-US" sz="3300" b="1">
                  <a:solidFill>
                    <a:srgbClr val="000000"/>
                  </a:solidFill>
                  <a:latin typeface="Arial" charset="0"/>
                </a:rPr>
                <a:t>S</a:t>
              </a:r>
              <a:endParaRPr lang="en-US"/>
            </a:p>
          </p:txBody>
        </p:sp>
        <p:sp>
          <p:nvSpPr>
            <p:cNvPr id="126015" name="Rectangle 61"/>
            <p:cNvSpPr>
              <a:spLocks noChangeArrowheads="1"/>
            </p:cNvSpPr>
            <p:nvPr/>
          </p:nvSpPr>
          <p:spPr bwMode="auto">
            <a:xfrm>
              <a:off x="2506" y="1385"/>
              <a:ext cx="333" cy="383"/>
            </a:xfrm>
            <a:prstGeom prst="rect">
              <a:avLst/>
            </a:prstGeom>
            <a:noFill/>
            <a:ln w="9525">
              <a:noFill/>
              <a:miter lim="800000"/>
              <a:headEnd/>
              <a:tailEnd/>
            </a:ln>
          </p:spPr>
          <p:txBody>
            <a:bodyPr/>
            <a:lstStyle/>
            <a:p>
              <a:endParaRPr lang="en-US"/>
            </a:p>
          </p:txBody>
        </p:sp>
        <p:sp>
          <p:nvSpPr>
            <p:cNvPr id="126016" name="Rectangle 62"/>
            <p:cNvSpPr>
              <a:spLocks noChangeArrowheads="1"/>
            </p:cNvSpPr>
            <p:nvPr/>
          </p:nvSpPr>
          <p:spPr bwMode="auto">
            <a:xfrm>
              <a:off x="2555" y="1409"/>
              <a:ext cx="207" cy="336"/>
            </a:xfrm>
            <a:prstGeom prst="rect">
              <a:avLst/>
            </a:prstGeom>
            <a:noFill/>
            <a:ln w="9525">
              <a:noFill/>
              <a:miter lim="800000"/>
              <a:headEnd/>
              <a:tailEnd/>
            </a:ln>
          </p:spPr>
          <p:txBody>
            <a:bodyPr wrap="none" lIns="0" tIns="0" rIns="0" bIns="0">
              <a:spAutoFit/>
            </a:bodyPr>
            <a:lstStyle/>
            <a:p>
              <a:r>
                <a:rPr lang="en-US" sz="3500" b="1">
                  <a:solidFill>
                    <a:srgbClr val="0000FF"/>
                  </a:solidFill>
                  <a:latin typeface="Arial" charset="0"/>
                </a:rPr>
                <a:t>R</a:t>
              </a:r>
              <a:endParaRPr lang="en-US"/>
            </a:p>
          </p:txBody>
        </p:sp>
        <p:sp>
          <p:nvSpPr>
            <p:cNvPr id="126017" name="Rectangle 63"/>
            <p:cNvSpPr>
              <a:spLocks noChangeArrowheads="1"/>
            </p:cNvSpPr>
            <p:nvPr/>
          </p:nvSpPr>
          <p:spPr bwMode="auto">
            <a:xfrm>
              <a:off x="2050" y="1804"/>
              <a:ext cx="517" cy="383"/>
            </a:xfrm>
            <a:prstGeom prst="rect">
              <a:avLst/>
            </a:prstGeom>
            <a:noFill/>
            <a:ln w="9525">
              <a:noFill/>
              <a:miter lim="800000"/>
              <a:headEnd/>
              <a:tailEnd/>
            </a:ln>
          </p:spPr>
          <p:txBody>
            <a:bodyPr/>
            <a:lstStyle/>
            <a:p>
              <a:endParaRPr lang="en-US"/>
            </a:p>
          </p:txBody>
        </p:sp>
        <p:sp>
          <p:nvSpPr>
            <p:cNvPr id="126018" name="Rectangle 64"/>
            <p:cNvSpPr>
              <a:spLocks noChangeArrowheads="1"/>
            </p:cNvSpPr>
            <p:nvPr/>
          </p:nvSpPr>
          <p:spPr bwMode="auto">
            <a:xfrm>
              <a:off x="2688" y="2448"/>
              <a:ext cx="384" cy="336"/>
            </a:xfrm>
            <a:prstGeom prst="rect">
              <a:avLst/>
            </a:prstGeom>
            <a:noFill/>
            <a:ln w="9525">
              <a:noFill/>
              <a:miter lim="800000"/>
              <a:headEnd/>
              <a:tailEnd/>
            </a:ln>
          </p:spPr>
          <p:txBody>
            <a:bodyPr wrap="none" lIns="0" tIns="0" rIns="0" bIns="0">
              <a:spAutoFit/>
            </a:bodyPr>
            <a:lstStyle/>
            <a:p>
              <a:r>
                <a:rPr lang="en-US" sz="3500" b="1">
                  <a:solidFill>
                    <a:srgbClr val="339966"/>
                  </a:solidFill>
                  <a:latin typeface="Arial" charset="0"/>
                </a:rPr>
                <a:t>SY</a:t>
              </a:r>
              <a:endParaRPr lang="en-US"/>
            </a:p>
          </p:txBody>
        </p:sp>
        <p:grpSp>
          <p:nvGrpSpPr>
            <p:cNvPr id="126019" name="Group 65"/>
            <p:cNvGrpSpPr>
              <a:grpSpLocks/>
            </p:cNvGrpSpPr>
            <p:nvPr/>
          </p:nvGrpSpPr>
          <p:grpSpPr bwMode="auto">
            <a:xfrm>
              <a:off x="1488" y="2208"/>
              <a:ext cx="624" cy="960"/>
              <a:chOff x="1584" y="2352"/>
              <a:chExt cx="624" cy="960"/>
            </a:xfrm>
          </p:grpSpPr>
          <p:sp>
            <p:nvSpPr>
              <p:cNvPr id="126025" name="Line 66"/>
              <p:cNvSpPr>
                <a:spLocks noChangeShapeType="1"/>
              </p:cNvSpPr>
              <p:nvPr/>
            </p:nvSpPr>
            <p:spPr bwMode="auto">
              <a:xfrm>
                <a:off x="1584" y="2352"/>
                <a:ext cx="624" cy="0"/>
              </a:xfrm>
              <a:prstGeom prst="line">
                <a:avLst/>
              </a:prstGeom>
              <a:noFill/>
              <a:ln w="9525">
                <a:solidFill>
                  <a:schemeClr val="tx1"/>
                </a:solidFill>
                <a:round/>
                <a:headEnd/>
                <a:tailEnd/>
              </a:ln>
            </p:spPr>
            <p:txBody>
              <a:bodyPr/>
              <a:lstStyle/>
              <a:p>
                <a:endParaRPr lang="en-US"/>
              </a:p>
            </p:txBody>
          </p:sp>
          <p:sp>
            <p:nvSpPr>
              <p:cNvPr id="126026" name="Line 67"/>
              <p:cNvSpPr>
                <a:spLocks noChangeShapeType="1"/>
              </p:cNvSpPr>
              <p:nvPr/>
            </p:nvSpPr>
            <p:spPr bwMode="auto">
              <a:xfrm>
                <a:off x="1593" y="2352"/>
                <a:ext cx="0" cy="960"/>
              </a:xfrm>
              <a:prstGeom prst="line">
                <a:avLst/>
              </a:prstGeom>
              <a:noFill/>
              <a:ln w="9525">
                <a:solidFill>
                  <a:schemeClr val="tx1"/>
                </a:solidFill>
                <a:round/>
                <a:headEnd/>
                <a:tailEnd type="arrow" w="lg" len="lg"/>
              </a:ln>
            </p:spPr>
            <p:txBody>
              <a:bodyPr/>
              <a:lstStyle/>
              <a:p>
                <a:endParaRPr lang="en-US"/>
              </a:p>
            </p:txBody>
          </p:sp>
          <p:sp>
            <p:nvSpPr>
              <p:cNvPr id="126027" name="Line 68"/>
              <p:cNvSpPr>
                <a:spLocks noChangeShapeType="1"/>
              </p:cNvSpPr>
              <p:nvPr/>
            </p:nvSpPr>
            <p:spPr bwMode="auto">
              <a:xfrm>
                <a:off x="2195" y="2352"/>
                <a:ext cx="0" cy="960"/>
              </a:xfrm>
              <a:prstGeom prst="line">
                <a:avLst/>
              </a:prstGeom>
              <a:noFill/>
              <a:ln w="9525">
                <a:solidFill>
                  <a:schemeClr val="tx1"/>
                </a:solidFill>
                <a:round/>
                <a:headEnd/>
                <a:tailEnd type="arrow" w="lg" len="lg"/>
              </a:ln>
            </p:spPr>
            <p:txBody>
              <a:bodyPr/>
              <a:lstStyle/>
              <a:p>
                <a:endParaRPr lang="en-US"/>
              </a:p>
            </p:txBody>
          </p:sp>
        </p:grpSp>
        <p:sp>
          <p:nvSpPr>
            <p:cNvPr id="126020" name="Line 69"/>
            <p:cNvSpPr>
              <a:spLocks noChangeShapeType="1"/>
            </p:cNvSpPr>
            <p:nvPr/>
          </p:nvSpPr>
          <p:spPr bwMode="auto">
            <a:xfrm>
              <a:off x="1800" y="2088"/>
              <a:ext cx="1920" cy="0"/>
            </a:xfrm>
            <a:prstGeom prst="line">
              <a:avLst/>
            </a:prstGeom>
            <a:noFill/>
            <a:ln w="9525">
              <a:solidFill>
                <a:schemeClr val="folHlink"/>
              </a:solidFill>
              <a:round/>
              <a:headEnd/>
              <a:tailEnd/>
            </a:ln>
          </p:spPr>
          <p:txBody>
            <a:bodyPr/>
            <a:lstStyle/>
            <a:p>
              <a:endParaRPr lang="en-US"/>
            </a:p>
          </p:txBody>
        </p:sp>
        <p:grpSp>
          <p:nvGrpSpPr>
            <p:cNvPr id="126021" name="Group 70"/>
            <p:cNvGrpSpPr>
              <a:grpSpLocks/>
            </p:cNvGrpSpPr>
            <p:nvPr/>
          </p:nvGrpSpPr>
          <p:grpSpPr bwMode="auto">
            <a:xfrm>
              <a:off x="3408" y="2064"/>
              <a:ext cx="586" cy="1104"/>
              <a:chOff x="3350" y="2256"/>
              <a:chExt cx="586" cy="1056"/>
            </a:xfrm>
          </p:grpSpPr>
          <p:sp>
            <p:nvSpPr>
              <p:cNvPr id="126022" name="Line 71"/>
              <p:cNvSpPr>
                <a:spLocks noChangeShapeType="1"/>
              </p:cNvSpPr>
              <p:nvPr/>
            </p:nvSpPr>
            <p:spPr bwMode="auto">
              <a:xfrm>
                <a:off x="3648" y="2928"/>
                <a:ext cx="0" cy="384"/>
              </a:xfrm>
              <a:prstGeom prst="line">
                <a:avLst/>
              </a:prstGeom>
              <a:noFill/>
              <a:ln w="9525">
                <a:solidFill>
                  <a:schemeClr val="folHlink"/>
                </a:solidFill>
                <a:round/>
                <a:headEnd/>
                <a:tailEnd type="triangle" w="med" len="med"/>
              </a:ln>
            </p:spPr>
            <p:txBody>
              <a:bodyPr/>
              <a:lstStyle/>
              <a:p>
                <a:endParaRPr lang="en-US"/>
              </a:p>
            </p:txBody>
          </p:sp>
          <p:sp>
            <p:nvSpPr>
              <p:cNvPr id="126023" name="Line 72"/>
              <p:cNvSpPr>
                <a:spLocks noChangeShapeType="1"/>
              </p:cNvSpPr>
              <p:nvPr/>
            </p:nvSpPr>
            <p:spPr bwMode="auto">
              <a:xfrm flipV="1">
                <a:off x="3648" y="2256"/>
                <a:ext cx="0" cy="336"/>
              </a:xfrm>
              <a:prstGeom prst="line">
                <a:avLst/>
              </a:prstGeom>
              <a:noFill/>
              <a:ln w="9525">
                <a:solidFill>
                  <a:schemeClr val="folHlink"/>
                </a:solidFill>
                <a:round/>
                <a:headEnd/>
                <a:tailEnd type="triangle" w="med" len="med"/>
              </a:ln>
            </p:spPr>
            <p:txBody>
              <a:bodyPr/>
              <a:lstStyle/>
              <a:p>
                <a:endParaRPr lang="en-US"/>
              </a:p>
            </p:txBody>
          </p:sp>
          <p:sp>
            <p:nvSpPr>
              <p:cNvPr id="126024" name="Text Box 73"/>
              <p:cNvSpPr txBox="1">
                <a:spLocks noChangeArrowheads="1"/>
              </p:cNvSpPr>
              <p:nvPr/>
            </p:nvSpPr>
            <p:spPr bwMode="auto">
              <a:xfrm>
                <a:off x="3350" y="2640"/>
                <a:ext cx="586" cy="275"/>
              </a:xfrm>
              <a:prstGeom prst="rect">
                <a:avLst/>
              </a:prstGeom>
              <a:noFill/>
              <a:ln w="9525">
                <a:noFill/>
                <a:miter lim="800000"/>
                <a:headEnd/>
                <a:tailEnd/>
              </a:ln>
            </p:spPr>
            <p:txBody>
              <a:bodyPr>
                <a:spAutoFit/>
              </a:bodyPr>
              <a:lstStyle/>
              <a:p>
                <a:pPr algn="ctr"/>
                <a:r>
                  <a:rPr lang="en-US" b="1"/>
                  <a:t>MSY</a:t>
                </a:r>
                <a:endParaRPr lang="en-US" b="1" baseline="-25000"/>
              </a:p>
            </p:txBody>
          </p:sp>
        </p:grpSp>
      </p:grpSp>
      <p:sp>
        <p:nvSpPr>
          <p:cNvPr id="125957" name="Rectangle 2"/>
          <p:cNvSpPr>
            <a:spLocks noGrp="1" noChangeArrowheads="1"/>
          </p:cNvSpPr>
          <p:nvPr>
            <p:ph type="title" idx="4294967295"/>
          </p:nvPr>
        </p:nvSpPr>
        <p:spPr>
          <a:xfrm>
            <a:off x="0" y="152400"/>
            <a:ext cx="9144000" cy="1219200"/>
          </a:xfrm>
        </p:spPr>
        <p:txBody>
          <a:bodyPr/>
          <a:lstStyle/>
          <a:p>
            <a:pPr eaLnBrk="1" hangingPunct="1"/>
            <a:r>
              <a:rPr lang="en-US"/>
              <a:t>Finding an Escapement Goal Range </a:t>
            </a:r>
            <a:br>
              <a:rPr lang="en-US"/>
            </a:br>
            <a:r>
              <a:rPr lang="en-US">
                <a:solidFill>
                  <a:srgbClr val="0000FF"/>
                </a:solidFill>
                <a:latin typeface="Symbol" pitchFamily="18" charset="2"/>
              </a:rPr>
              <a:t>a, b</a:t>
            </a:r>
            <a:r>
              <a:rPr lang="en-US">
                <a:solidFill>
                  <a:srgbClr val="0000FF"/>
                </a:solidFill>
              </a:rPr>
              <a:t> known</a:t>
            </a:r>
            <a:endParaRPr lang="en-US"/>
          </a:p>
        </p:txBody>
      </p:sp>
      <p:sp>
        <p:nvSpPr>
          <p:cNvPr id="76" name="Footer Placeholder 4">
            <a:extLst>
              <a:ext uri="{FF2B5EF4-FFF2-40B4-BE49-F238E27FC236}">
                <a16:creationId xmlns:a16="http://schemas.microsoft.com/office/drawing/2014/main" id="{3252C55D-B5B1-4A0D-8B32-ED100A836129}"/>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677589-EEA3-45F6-B10E-486982E18033}"/>
              </a:ext>
            </a:extLst>
          </p:cNvPr>
          <p:cNvPicPr>
            <a:picLocks noChangeAspect="1"/>
          </p:cNvPicPr>
          <p:nvPr/>
        </p:nvPicPr>
        <p:blipFill>
          <a:blip r:embed="rId3"/>
          <a:stretch>
            <a:fillRect/>
          </a:stretch>
        </p:blipFill>
        <p:spPr>
          <a:xfrm>
            <a:off x="3648074" y="900624"/>
            <a:ext cx="5334462" cy="5334462"/>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29</a:t>
            </a:fld>
            <a:endParaRPr lang="en-US" sz="1400" dirty="0"/>
          </a:p>
        </p:txBody>
      </p:sp>
      <p:sp>
        <p:nvSpPr>
          <p:cNvPr id="128012" name="Rectangle 57"/>
          <p:cNvSpPr>
            <a:spLocks noGrp="1" noChangeArrowheads="1"/>
          </p:cNvSpPr>
          <p:nvPr>
            <p:ph type="title" idx="4294967295"/>
          </p:nvPr>
        </p:nvSpPr>
        <p:spPr>
          <a:xfrm>
            <a:off x="0" y="0"/>
            <a:ext cx="9144000" cy="838200"/>
          </a:xfrm>
        </p:spPr>
        <p:txBody>
          <a:bodyPr/>
          <a:lstStyle/>
          <a:p>
            <a:pPr eaLnBrk="1" hangingPunct="1"/>
            <a:r>
              <a:rPr lang="en-US" sz="2800" dirty="0"/>
              <a:t>Finding an Escapement Goal Range: </a:t>
            </a:r>
            <a:r>
              <a:rPr lang="en-US" sz="2800" b="1" dirty="0"/>
              <a:t>Optimal Yield Profile</a:t>
            </a:r>
          </a:p>
        </p:txBody>
      </p:sp>
      <p:sp>
        <p:nvSpPr>
          <p:cNvPr id="5" name="TextBox 4">
            <a:extLst>
              <a:ext uri="{FF2B5EF4-FFF2-40B4-BE49-F238E27FC236}">
                <a16:creationId xmlns:a16="http://schemas.microsoft.com/office/drawing/2014/main" id="{589F1B21-3F1A-4C60-9181-5DCE611C62B4}"/>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F6DE2BE6-F9CB-46E9-ACE9-E40CCBC44983}"/>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0" name="TextBox 9">
            <a:extLst>
              <a:ext uri="{FF2B5EF4-FFF2-40B4-BE49-F238E27FC236}">
                <a16:creationId xmlns:a16="http://schemas.microsoft.com/office/drawing/2014/main" id="{A3E703E6-7557-4404-B51D-D15707E095BE}"/>
              </a:ext>
            </a:extLst>
          </p:cNvPr>
          <p:cNvSpPr txBox="1"/>
          <p:nvPr/>
        </p:nvSpPr>
        <p:spPr>
          <a:xfrm rot="16200000">
            <a:off x="2504014" y="5104157"/>
            <a:ext cx="2307170" cy="400110"/>
          </a:xfrm>
          <a:prstGeom prst="rect">
            <a:avLst/>
          </a:prstGeom>
          <a:solidFill>
            <a:schemeClr val="bg1"/>
          </a:solidFill>
        </p:spPr>
        <p:txBody>
          <a:bodyPr wrap="none" rtlCol="0">
            <a:spAutoFit/>
          </a:bodyPr>
          <a:lstStyle/>
          <a:p>
            <a:r>
              <a:rPr lang="en-US" sz="2000" dirty="0" err="1"/>
              <a:t>Pr</a:t>
            </a:r>
            <a:r>
              <a:rPr lang="en-US" sz="2000" dirty="0"/>
              <a:t>(SY &gt; 0.9*MSY) </a:t>
            </a:r>
          </a:p>
        </p:txBody>
      </p:sp>
      <p:sp>
        <p:nvSpPr>
          <p:cNvPr id="7" name="TextBox 6">
            <a:extLst>
              <a:ext uri="{FF2B5EF4-FFF2-40B4-BE49-F238E27FC236}">
                <a16:creationId xmlns:a16="http://schemas.microsoft.com/office/drawing/2014/main" id="{59597031-404A-4A35-826C-CD43DE96005C}"/>
              </a:ext>
            </a:extLst>
          </p:cNvPr>
          <p:cNvSpPr txBox="1"/>
          <p:nvPr/>
        </p:nvSpPr>
        <p:spPr>
          <a:xfrm>
            <a:off x="151938" y="880228"/>
            <a:ext cx="3305606" cy="4708981"/>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optimal yield ranges are intersected?</a:t>
            </a:r>
          </a:p>
        </p:txBody>
      </p:sp>
      <p:sp>
        <p:nvSpPr>
          <p:cNvPr id="12" name="TextBox 11">
            <a:extLst>
              <a:ext uri="{FF2B5EF4-FFF2-40B4-BE49-F238E27FC236}">
                <a16:creationId xmlns:a16="http://schemas.microsoft.com/office/drawing/2014/main" id="{9724ABB1-A8C9-446E-B094-0E4AE9A0F22D}"/>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1" name="Footer Placeholder 4">
            <a:extLst>
              <a:ext uri="{FF2B5EF4-FFF2-40B4-BE49-F238E27FC236}">
                <a16:creationId xmlns:a16="http://schemas.microsoft.com/office/drawing/2014/main" id="{D7540B81-6B24-438F-B86E-10E1E00D2554}"/>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3</a:t>
            </a:fld>
            <a:endParaRPr lang="en-US" sz="1400"/>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pic>
        <p:nvPicPr>
          <p:cNvPr id="17" name="Picture 16">
            <a:extLst>
              <a:ext uri="{FF2B5EF4-FFF2-40B4-BE49-F238E27FC236}">
                <a16:creationId xmlns:a16="http://schemas.microsoft.com/office/drawing/2014/main" id="{F368AD08-EFA0-4207-9534-6CFF99ACE1FD}"/>
              </a:ext>
            </a:extLst>
          </p:cNvPr>
          <p:cNvPicPr>
            <a:picLocks noChangeAspect="1"/>
          </p:cNvPicPr>
          <p:nvPr/>
        </p:nvPicPr>
        <p:blipFill>
          <a:blip r:embed="rId4"/>
          <a:stretch>
            <a:fillRect/>
          </a:stretch>
        </p:blipFill>
        <p:spPr>
          <a:xfrm>
            <a:off x="4190604" y="2209694"/>
            <a:ext cx="4572396" cy="2438611"/>
          </a:xfrm>
          <a:prstGeom prst="rect">
            <a:avLst/>
          </a:prstGeom>
        </p:spPr>
      </p:pic>
      <p:sp>
        <p:nvSpPr>
          <p:cNvPr id="29699" name="Footer Placeholder 2"/>
          <p:cNvSpPr txBox="1">
            <a:spLocks noGrp="1"/>
          </p:cNvSpPr>
          <p:nvPr/>
        </p:nvSpPr>
        <p:spPr bwMode="auto">
          <a:xfrm>
            <a:off x="3124200" y="6553200"/>
            <a:ext cx="3657600" cy="304800"/>
          </a:xfrm>
          <a:prstGeom prst="rect">
            <a:avLst/>
          </a:prstGeom>
          <a:noFill/>
          <a:ln w="9525">
            <a:noFill/>
            <a:miter lim="800000"/>
            <a:headEnd/>
            <a:tailEnd/>
          </a:ln>
        </p:spPr>
        <p:txBody>
          <a:bodyPr/>
          <a:lstStyle/>
          <a:p>
            <a:pPr algn="ctr"/>
            <a:r>
              <a:rPr lang="en-US" sz="1400" dirty="0"/>
              <a:t>SRA - Ricker S-R Relationship - parameters (2)</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5"/>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6"/>
                <a:stretch>
                  <a:fillRect l="-13738" t="-110667" b="-164000"/>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0DA94936-9692-4235-BBB1-2292A8C0F964}"/>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0" name="Rectangle 2">
            <a:extLst>
              <a:ext uri="{FF2B5EF4-FFF2-40B4-BE49-F238E27FC236}">
                <a16:creationId xmlns:a16="http://schemas.microsoft.com/office/drawing/2014/main" id="{D7764DB8-8B83-449B-8826-4FD796DE16C3}"/>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97228585-2BA7-4288-8F4C-88AC0BD97606}"/>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3" name="TextBox 12">
            <a:extLst>
              <a:ext uri="{FF2B5EF4-FFF2-40B4-BE49-F238E27FC236}">
                <a16:creationId xmlns:a16="http://schemas.microsoft.com/office/drawing/2014/main" id="{24DB260F-84E1-4BAC-B683-6D2C799DF7E6}"/>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4" name="TextBox 13">
            <a:extLst>
              <a:ext uri="{FF2B5EF4-FFF2-40B4-BE49-F238E27FC236}">
                <a16:creationId xmlns:a16="http://schemas.microsoft.com/office/drawing/2014/main" id="{9EEEDC38-EA5F-4D80-BC7C-A69C1B29E357}"/>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700481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5FCE0D-E509-405D-9988-318EE9B05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596" y="914400"/>
            <a:ext cx="5388204" cy="5388204"/>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30</a:t>
            </a:fld>
            <a:endParaRPr lang="en-US" sz="1400" dirty="0"/>
          </a:p>
        </p:txBody>
      </p:sp>
      <p:sp>
        <p:nvSpPr>
          <p:cNvPr id="128012" name="Rectangle 57"/>
          <p:cNvSpPr>
            <a:spLocks noGrp="1" noChangeArrowheads="1"/>
          </p:cNvSpPr>
          <p:nvPr>
            <p:ph type="title" idx="4294967295"/>
          </p:nvPr>
        </p:nvSpPr>
        <p:spPr>
          <a:xfrm>
            <a:off x="0" y="0"/>
            <a:ext cx="9144000" cy="838200"/>
          </a:xfrm>
        </p:spPr>
        <p:txBody>
          <a:bodyPr/>
          <a:lstStyle/>
          <a:p>
            <a:pPr eaLnBrk="1" hangingPunct="1"/>
            <a:r>
              <a:rPr lang="en-US" sz="2800" dirty="0"/>
              <a:t>Finding an Escapement Goal Range: </a:t>
            </a:r>
            <a:r>
              <a:rPr lang="en-US" sz="2800" b="1" dirty="0"/>
              <a:t>Optimal Yield Profile</a:t>
            </a:r>
          </a:p>
        </p:txBody>
      </p:sp>
      <p:sp>
        <p:nvSpPr>
          <p:cNvPr id="7" name="TextBox 6">
            <a:extLst>
              <a:ext uri="{FF2B5EF4-FFF2-40B4-BE49-F238E27FC236}">
                <a16:creationId xmlns:a16="http://schemas.microsoft.com/office/drawing/2014/main" id="{59597031-404A-4A35-826C-CD43DE96005C}"/>
              </a:ext>
            </a:extLst>
          </p:cNvPr>
          <p:cNvSpPr txBox="1"/>
          <p:nvPr/>
        </p:nvSpPr>
        <p:spPr>
          <a:xfrm>
            <a:off x="151938" y="880228"/>
            <a:ext cx="3305606" cy="4708981"/>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optimal yield ranges are intersected?</a:t>
            </a:r>
          </a:p>
        </p:txBody>
      </p:sp>
      <p:sp>
        <p:nvSpPr>
          <p:cNvPr id="12" name="TextBox 11">
            <a:extLst>
              <a:ext uri="{FF2B5EF4-FFF2-40B4-BE49-F238E27FC236}">
                <a16:creationId xmlns:a16="http://schemas.microsoft.com/office/drawing/2014/main" id="{29E138E5-CC05-42B6-8827-8BDA7A296162}"/>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pic>
        <p:nvPicPr>
          <p:cNvPr id="3" name="Picture 2">
            <a:extLst>
              <a:ext uri="{FF2B5EF4-FFF2-40B4-BE49-F238E27FC236}">
                <a16:creationId xmlns:a16="http://schemas.microsoft.com/office/drawing/2014/main" id="{A8B40D0B-5A75-49F8-A1D7-8CCAF13F1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412" y="914400"/>
            <a:ext cx="5386388" cy="5386388"/>
          </a:xfrm>
          <a:prstGeom prst="rect">
            <a:avLst/>
          </a:prstGeom>
        </p:spPr>
      </p:pic>
      <p:sp>
        <p:nvSpPr>
          <p:cNvPr id="5" name="TextBox 4">
            <a:extLst>
              <a:ext uri="{FF2B5EF4-FFF2-40B4-BE49-F238E27FC236}">
                <a16:creationId xmlns:a16="http://schemas.microsoft.com/office/drawing/2014/main" id="{589F1B21-3F1A-4C60-9181-5DCE611C62B4}"/>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F6DE2BE6-F9CB-46E9-ACE9-E40CCBC44983}"/>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0" name="TextBox 9">
            <a:extLst>
              <a:ext uri="{FF2B5EF4-FFF2-40B4-BE49-F238E27FC236}">
                <a16:creationId xmlns:a16="http://schemas.microsoft.com/office/drawing/2014/main" id="{A3E703E6-7557-4404-B51D-D15707E095BE}"/>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&gt; 0.9*MSY)</a:t>
            </a:r>
          </a:p>
        </p:txBody>
      </p:sp>
      <p:sp>
        <p:nvSpPr>
          <p:cNvPr id="13" name="Footer Placeholder 4">
            <a:extLst>
              <a:ext uri="{FF2B5EF4-FFF2-40B4-BE49-F238E27FC236}">
                <a16:creationId xmlns:a16="http://schemas.microsoft.com/office/drawing/2014/main" id="{71A2B407-B396-4556-8322-D063D490C946}"/>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(3)</a:t>
            </a:r>
          </a:p>
        </p:txBody>
      </p:sp>
    </p:spTree>
    <p:extLst>
      <p:ext uri="{BB962C8B-B14F-4D97-AF65-F5344CB8AC3E}">
        <p14:creationId xmlns:p14="http://schemas.microsoft.com/office/powerpoint/2010/main" val="327591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1D412-C1D4-4A2F-BDE1-930B7F165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596" y="914400"/>
            <a:ext cx="5312466" cy="5312466"/>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31</a:t>
            </a:fld>
            <a:endParaRPr lang="en-US" sz="1400"/>
          </a:p>
        </p:txBody>
      </p:sp>
      <p:sp>
        <p:nvSpPr>
          <p:cNvPr id="8" name="TextBox 7">
            <a:extLst>
              <a:ext uri="{FF2B5EF4-FFF2-40B4-BE49-F238E27FC236}">
                <a16:creationId xmlns:a16="http://schemas.microsoft.com/office/drawing/2014/main" id="{A4377472-2A7C-4E2F-A525-8F96579918A9}"/>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261F8715-AFBD-4E28-A05A-E108C8B736FF}"/>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Rectangle 57">
            <a:extLst>
              <a:ext uri="{FF2B5EF4-FFF2-40B4-BE49-F238E27FC236}">
                <a16:creationId xmlns:a16="http://schemas.microsoft.com/office/drawing/2014/main" id="{77667CD4-1351-48E0-88F6-62C249557769}"/>
              </a:ext>
            </a:extLst>
          </p:cNvPr>
          <p:cNvSpPr txBox="1">
            <a:spLocks noChangeArrowheads="1"/>
          </p:cNvSpPr>
          <p:nvPr/>
        </p:nvSpPr>
        <p:spPr bwMode="auto">
          <a:xfrm>
            <a:off x="0" y="0"/>
            <a:ext cx="9144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t>Finding an Escapement Goal Range: </a:t>
            </a:r>
            <a:r>
              <a:rPr lang="en-US" sz="2800" b="1" kern="0"/>
              <a:t>Optimal Yield Profile</a:t>
            </a:r>
            <a:endParaRPr lang="en-US" sz="2800" b="1" kern="0" dirty="0"/>
          </a:p>
        </p:txBody>
      </p:sp>
      <p:sp>
        <p:nvSpPr>
          <p:cNvPr id="14" name="TextBox 13">
            <a:extLst>
              <a:ext uri="{FF2B5EF4-FFF2-40B4-BE49-F238E27FC236}">
                <a16:creationId xmlns:a16="http://schemas.microsoft.com/office/drawing/2014/main" id="{9716CA84-FB78-4ABE-BC71-D5C5BFB4FE3C}"/>
              </a:ext>
            </a:extLst>
          </p:cNvPr>
          <p:cNvSpPr txBox="1"/>
          <p:nvPr/>
        </p:nvSpPr>
        <p:spPr>
          <a:xfrm>
            <a:off x="151938" y="880228"/>
            <a:ext cx="3305606" cy="4708981"/>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optimal yield ranges are intersected?</a:t>
            </a:r>
          </a:p>
        </p:txBody>
      </p:sp>
      <p:sp>
        <p:nvSpPr>
          <p:cNvPr id="11" name="TextBox 10">
            <a:extLst>
              <a:ext uri="{FF2B5EF4-FFF2-40B4-BE49-F238E27FC236}">
                <a16:creationId xmlns:a16="http://schemas.microsoft.com/office/drawing/2014/main" id="{7DFE5C0E-EA37-4D82-8B2D-10235332C14F}"/>
              </a:ext>
            </a:extLst>
          </p:cNvPr>
          <p:cNvSpPr txBox="1"/>
          <p:nvPr/>
        </p:nvSpPr>
        <p:spPr>
          <a:xfrm>
            <a:off x="1447800" y="5505271"/>
            <a:ext cx="1895475" cy="1200329"/>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16" name="Arrow: Bent-Up 15">
            <a:extLst>
              <a:ext uri="{FF2B5EF4-FFF2-40B4-BE49-F238E27FC236}">
                <a16:creationId xmlns:a16="http://schemas.microsoft.com/office/drawing/2014/main" id="{CC27DB5D-477C-46EE-A41F-035CEC410760}"/>
              </a:ext>
            </a:extLst>
          </p:cNvPr>
          <p:cNvSpPr/>
          <p:nvPr/>
        </p:nvSpPr>
        <p:spPr>
          <a:xfrm rot="5400000">
            <a:off x="823503" y="5653497"/>
            <a:ext cx="410394"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9340D8-A95A-49E6-AF9F-D3104169A726}"/>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7" name="TextBox 16">
            <a:extLst>
              <a:ext uri="{FF2B5EF4-FFF2-40B4-BE49-F238E27FC236}">
                <a16:creationId xmlns:a16="http://schemas.microsoft.com/office/drawing/2014/main" id="{CB566CDD-ED3A-4367-BB05-1246B684B7DA}"/>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&gt; 0.9*MSY)</a:t>
            </a:r>
          </a:p>
        </p:txBody>
      </p:sp>
      <p:sp>
        <p:nvSpPr>
          <p:cNvPr id="18" name="Footer Placeholder 4">
            <a:extLst>
              <a:ext uri="{FF2B5EF4-FFF2-40B4-BE49-F238E27FC236}">
                <a16:creationId xmlns:a16="http://schemas.microsoft.com/office/drawing/2014/main" id="{B8EB4314-147A-46FC-ADDD-7713CD87AE53}"/>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(4)</a:t>
            </a:r>
          </a:p>
        </p:txBody>
      </p:sp>
    </p:spTree>
    <p:extLst>
      <p:ext uri="{BB962C8B-B14F-4D97-AF65-F5344CB8AC3E}">
        <p14:creationId xmlns:p14="http://schemas.microsoft.com/office/powerpoint/2010/main" val="75584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0BC67B-F5B2-4038-B236-047662A00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195" y="914400"/>
            <a:ext cx="5332605" cy="5332605"/>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32</a:t>
            </a:fld>
            <a:endParaRPr lang="en-US" sz="1400"/>
          </a:p>
        </p:txBody>
      </p:sp>
      <p:sp>
        <p:nvSpPr>
          <p:cNvPr id="8" name="TextBox 7">
            <a:extLst>
              <a:ext uri="{FF2B5EF4-FFF2-40B4-BE49-F238E27FC236}">
                <a16:creationId xmlns:a16="http://schemas.microsoft.com/office/drawing/2014/main" id="{A4377472-2A7C-4E2F-A525-8F96579918A9}"/>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261F8715-AFBD-4E28-A05A-E108C8B736FF}"/>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Rectangle 57">
            <a:extLst>
              <a:ext uri="{FF2B5EF4-FFF2-40B4-BE49-F238E27FC236}">
                <a16:creationId xmlns:a16="http://schemas.microsoft.com/office/drawing/2014/main" id="{77667CD4-1351-48E0-88F6-62C249557769}"/>
              </a:ext>
            </a:extLst>
          </p:cNvPr>
          <p:cNvSpPr txBox="1">
            <a:spLocks noChangeArrowheads="1"/>
          </p:cNvSpPr>
          <p:nvPr/>
        </p:nvSpPr>
        <p:spPr bwMode="auto">
          <a:xfrm>
            <a:off x="0" y="0"/>
            <a:ext cx="9144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t>Finding an Escapement Goal Range: </a:t>
            </a:r>
            <a:r>
              <a:rPr lang="en-US" sz="2800" b="1" kern="0"/>
              <a:t>Optimal Yield Profile</a:t>
            </a:r>
            <a:endParaRPr lang="en-US" sz="2800" b="1" kern="0" dirty="0"/>
          </a:p>
        </p:txBody>
      </p:sp>
      <p:sp>
        <p:nvSpPr>
          <p:cNvPr id="14" name="TextBox 13">
            <a:extLst>
              <a:ext uri="{FF2B5EF4-FFF2-40B4-BE49-F238E27FC236}">
                <a16:creationId xmlns:a16="http://schemas.microsoft.com/office/drawing/2014/main" id="{9716CA84-FB78-4ABE-BC71-D5C5BFB4FE3C}"/>
              </a:ext>
            </a:extLst>
          </p:cNvPr>
          <p:cNvSpPr txBox="1"/>
          <p:nvPr/>
        </p:nvSpPr>
        <p:spPr>
          <a:xfrm>
            <a:off x="151938" y="880228"/>
            <a:ext cx="3305606" cy="4708981"/>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optimal yield ranges are intersected?</a:t>
            </a:r>
          </a:p>
        </p:txBody>
      </p:sp>
      <p:sp>
        <p:nvSpPr>
          <p:cNvPr id="16" name="Arrow: Bent-Up 15">
            <a:extLst>
              <a:ext uri="{FF2B5EF4-FFF2-40B4-BE49-F238E27FC236}">
                <a16:creationId xmlns:a16="http://schemas.microsoft.com/office/drawing/2014/main" id="{CC27DB5D-477C-46EE-A41F-035CEC410760}"/>
              </a:ext>
            </a:extLst>
          </p:cNvPr>
          <p:cNvSpPr/>
          <p:nvPr/>
        </p:nvSpPr>
        <p:spPr>
          <a:xfrm rot="5400000">
            <a:off x="823503" y="5653497"/>
            <a:ext cx="410394"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FBAC576-AE71-4E40-9AA6-4ECC3CA9D77D}"/>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7" name="TextBox 16">
            <a:extLst>
              <a:ext uri="{FF2B5EF4-FFF2-40B4-BE49-F238E27FC236}">
                <a16:creationId xmlns:a16="http://schemas.microsoft.com/office/drawing/2014/main" id="{7BFE216A-C225-4DCD-A9EA-CCC6233E6847}"/>
              </a:ext>
            </a:extLst>
          </p:cNvPr>
          <p:cNvSpPr txBox="1"/>
          <p:nvPr/>
        </p:nvSpPr>
        <p:spPr>
          <a:xfrm>
            <a:off x="1447800" y="5505271"/>
            <a:ext cx="1895475" cy="1200329"/>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18" name="TextBox 17">
            <a:extLst>
              <a:ext uri="{FF2B5EF4-FFF2-40B4-BE49-F238E27FC236}">
                <a16:creationId xmlns:a16="http://schemas.microsoft.com/office/drawing/2014/main" id="{BE8CDC84-2EF9-45B1-B4A6-CE6B7FCF154A}"/>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&gt; 0.9*MSY)</a:t>
            </a:r>
          </a:p>
        </p:txBody>
      </p:sp>
      <p:sp>
        <p:nvSpPr>
          <p:cNvPr id="19" name="Footer Placeholder 4">
            <a:extLst>
              <a:ext uri="{FF2B5EF4-FFF2-40B4-BE49-F238E27FC236}">
                <a16:creationId xmlns:a16="http://schemas.microsoft.com/office/drawing/2014/main" id="{C695C1D3-6DC5-46F7-9CFF-811C7EE0C509}"/>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(5)</a:t>
            </a:r>
          </a:p>
        </p:txBody>
      </p:sp>
    </p:spTree>
    <p:extLst>
      <p:ext uri="{BB962C8B-B14F-4D97-AF65-F5344CB8AC3E}">
        <p14:creationId xmlns:p14="http://schemas.microsoft.com/office/powerpoint/2010/main" val="3807026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FD8DACC-0B30-44E6-9AD1-320AB3630F25}" type="slidenum">
              <a:rPr lang="en-US" sz="1400"/>
              <a:pPr algn="r"/>
              <a:t>33</a:t>
            </a:fld>
            <a:endParaRPr lang="en-US" sz="1400"/>
          </a:p>
        </p:txBody>
      </p:sp>
      <p:sp>
        <p:nvSpPr>
          <p:cNvPr id="129028" name="Rectangle 2"/>
          <p:cNvSpPr>
            <a:spLocks noGrp="1" noChangeArrowheads="1"/>
          </p:cNvSpPr>
          <p:nvPr>
            <p:ph type="title" idx="4294967295"/>
          </p:nvPr>
        </p:nvSpPr>
        <p:spPr>
          <a:xfrm>
            <a:off x="685800" y="304800"/>
            <a:ext cx="7772400" cy="1143000"/>
          </a:xfrm>
        </p:spPr>
        <p:txBody>
          <a:bodyPr/>
          <a:lstStyle/>
          <a:p>
            <a:pPr eaLnBrk="1" hangingPunct="1"/>
            <a:r>
              <a:rPr lang="en-US" sz="4000" b="1" dirty="0"/>
              <a:t>Optimal Yield Profile</a:t>
            </a:r>
            <a:r>
              <a:rPr lang="en-US" sz="4000" dirty="0"/>
              <a:t> </a:t>
            </a:r>
            <a:endParaRPr lang="en-US" sz="1800" dirty="0">
              <a:solidFill>
                <a:srgbClr val="FF0000"/>
              </a:solidFill>
            </a:endParaRPr>
          </a:p>
        </p:txBody>
      </p:sp>
      <p:pic>
        <p:nvPicPr>
          <p:cNvPr id="129029" name="Picture 3"/>
          <p:cNvPicPr>
            <a:picLocks noChangeAspect="1" noChangeArrowheads="1"/>
          </p:cNvPicPr>
          <p:nvPr/>
        </p:nvPicPr>
        <p:blipFill>
          <a:blip r:embed="rId3" cstate="print"/>
          <a:srcRect l="2702" t="1631" r="1802" b="3804"/>
          <a:stretch>
            <a:fillRect/>
          </a:stretch>
        </p:blipFill>
        <p:spPr bwMode="auto">
          <a:xfrm>
            <a:off x="533400" y="1752600"/>
            <a:ext cx="8077200" cy="4419600"/>
          </a:xfrm>
          <a:prstGeom prst="rect">
            <a:avLst/>
          </a:prstGeom>
          <a:noFill/>
          <a:ln w="9525">
            <a:noFill/>
            <a:miter lim="800000"/>
            <a:headEnd/>
            <a:tailEnd/>
          </a:ln>
        </p:spPr>
      </p:pic>
      <p:sp>
        <p:nvSpPr>
          <p:cNvPr id="129030" name="Text Box 4"/>
          <p:cNvSpPr txBox="1">
            <a:spLocks noChangeArrowheads="1"/>
          </p:cNvSpPr>
          <p:nvPr/>
        </p:nvSpPr>
        <p:spPr bwMode="auto">
          <a:xfrm>
            <a:off x="2847975" y="1295400"/>
            <a:ext cx="3271838" cy="584200"/>
          </a:xfrm>
          <a:prstGeom prst="rect">
            <a:avLst/>
          </a:prstGeom>
          <a:noFill/>
          <a:ln w="9525">
            <a:noFill/>
            <a:miter lim="800000"/>
            <a:headEnd/>
            <a:tailEnd/>
          </a:ln>
        </p:spPr>
        <p:txBody>
          <a:bodyPr wrap="none">
            <a:spAutoFit/>
          </a:bodyPr>
          <a:lstStyle/>
          <a:p>
            <a:r>
              <a:rPr lang="en-US" sz="3200">
                <a:solidFill>
                  <a:schemeClr val="tx2"/>
                </a:solidFill>
              </a:rPr>
              <a:t>Pr(SY &gt; 0.9 MSY)</a:t>
            </a:r>
          </a:p>
        </p:txBody>
      </p:sp>
      <p:sp>
        <p:nvSpPr>
          <p:cNvPr id="129031" name="Line 5"/>
          <p:cNvSpPr>
            <a:spLocks noChangeShapeType="1"/>
          </p:cNvSpPr>
          <p:nvPr/>
        </p:nvSpPr>
        <p:spPr bwMode="auto">
          <a:xfrm>
            <a:off x="3124200" y="3962400"/>
            <a:ext cx="2438400" cy="0"/>
          </a:xfrm>
          <a:prstGeom prst="line">
            <a:avLst/>
          </a:prstGeom>
          <a:noFill/>
          <a:ln w="38100">
            <a:solidFill>
              <a:srgbClr val="FF0000"/>
            </a:solidFill>
            <a:round/>
            <a:headEnd type="arrow" w="med" len="med"/>
            <a:tailEnd type="arrow" w="med" len="med"/>
          </a:ln>
        </p:spPr>
        <p:txBody>
          <a:bodyPr/>
          <a:lstStyle/>
          <a:p>
            <a:endParaRPr lang="en-US"/>
          </a:p>
        </p:txBody>
      </p:sp>
      <p:sp>
        <p:nvSpPr>
          <p:cNvPr id="129032" name="Line 6"/>
          <p:cNvSpPr>
            <a:spLocks noChangeShapeType="1"/>
          </p:cNvSpPr>
          <p:nvPr/>
        </p:nvSpPr>
        <p:spPr bwMode="auto">
          <a:xfrm>
            <a:off x="3505200" y="2971800"/>
            <a:ext cx="1143000" cy="0"/>
          </a:xfrm>
          <a:prstGeom prst="line">
            <a:avLst/>
          </a:prstGeom>
          <a:noFill/>
          <a:ln w="38100">
            <a:solidFill>
              <a:srgbClr val="FF0000"/>
            </a:solidFill>
            <a:round/>
            <a:headEnd type="arrow" w="med" len="med"/>
            <a:tailEnd type="arrow" w="med" len="med"/>
          </a:ln>
        </p:spPr>
        <p:txBody>
          <a:bodyPr/>
          <a:lstStyle/>
          <a:p>
            <a:endParaRPr lang="en-US"/>
          </a:p>
        </p:txBody>
      </p:sp>
      <p:sp>
        <p:nvSpPr>
          <p:cNvPr id="129033" name="Text Box 7"/>
          <p:cNvSpPr txBox="1">
            <a:spLocks noChangeArrowheads="1"/>
          </p:cNvSpPr>
          <p:nvPr/>
        </p:nvSpPr>
        <p:spPr bwMode="auto">
          <a:xfrm>
            <a:off x="914400" y="5943600"/>
            <a:ext cx="2005013" cy="457200"/>
          </a:xfrm>
          <a:prstGeom prst="rect">
            <a:avLst/>
          </a:prstGeom>
          <a:noFill/>
          <a:ln w="9525">
            <a:noFill/>
            <a:miter lim="800000"/>
            <a:headEnd/>
            <a:tailEnd/>
          </a:ln>
        </p:spPr>
        <p:txBody>
          <a:bodyPr wrap="none">
            <a:spAutoFit/>
          </a:bodyPr>
          <a:lstStyle/>
          <a:p>
            <a:r>
              <a:rPr lang="en-US">
                <a:solidFill>
                  <a:srgbClr val="FF0000"/>
                </a:solidFill>
              </a:rPr>
              <a:t>Possible BEGs</a:t>
            </a:r>
          </a:p>
        </p:txBody>
      </p:sp>
      <p:sp>
        <p:nvSpPr>
          <p:cNvPr id="129034" name="Line 8"/>
          <p:cNvSpPr>
            <a:spLocks noChangeShapeType="1"/>
          </p:cNvSpPr>
          <p:nvPr/>
        </p:nvSpPr>
        <p:spPr bwMode="auto">
          <a:xfrm flipV="1">
            <a:off x="1828800" y="4038600"/>
            <a:ext cx="2438400" cy="1905000"/>
          </a:xfrm>
          <a:prstGeom prst="line">
            <a:avLst/>
          </a:prstGeom>
          <a:noFill/>
          <a:ln w="19050">
            <a:solidFill>
              <a:schemeClr val="bg2"/>
            </a:solidFill>
            <a:round/>
            <a:headEnd/>
            <a:tailEnd/>
          </a:ln>
        </p:spPr>
        <p:txBody>
          <a:bodyPr/>
          <a:lstStyle/>
          <a:p>
            <a:endParaRPr lang="en-US"/>
          </a:p>
        </p:txBody>
      </p:sp>
      <p:sp>
        <p:nvSpPr>
          <p:cNvPr id="129035" name="Line 9"/>
          <p:cNvSpPr>
            <a:spLocks noChangeShapeType="1"/>
          </p:cNvSpPr>
          <p:nvPr/>
        </p:nvSpPr>
        <p:spPr bwMode="auto">
          <a:xfrm flipV="1">
            <a:off x="1828800" y="2971800"/>
            <a:ext cx="2286000" cy="2971800"/>
          </a:xfrm>
          <a:prstGeom prst="line">
            <a:avLst/>
          </a:prstGeom>
          <a:noFill/>
          <a:ln w="19050">
            <a:solidFill>
              <a:schemeClr val="bg2"/>
            </a:solidFill>
            <a:round/>
            <a:headEnd/>
            <a:tailEnd/>
          </a:ln>
        </p:spPr>
        <p:txBody>
          <a:bodyPr/>
          <a:lstStyle/>
          <a:p>
            <a:endParaRPr lang="en-US"/>
          </a:p>
        </p:txBody>
      </p:sp>
      <p:sp>
        <p:nvSpPr>
          <p:cNvPr id="129036" name="Line 10"/>
          <p:cNvSpPr>
            <a:spLocks noChangeShapeType="1"/>
          </p:cNvSpPr>
          <p:nvPr/>
        </p:nvSpPr>
        <p:spPr bwMode="auto">
          <a:xfrm flipV="1">
            <a:off x="1828800" y="3733800"/>
            <a:ext cx="2438400" cy="2209800"/>
          </a:xfrm>
          <a:prstGeom prst="line">
            <a:avLst/>
          </a:prstGeom>
          <a:noFill/>
          <a:ln w="19050">
            <a:solidFill>
              <a:schemeClr val="bg2"/>
            </a:solidFill>
            <a:round/>
            <a:headEnd/>
            <a:tailEnd/>
          </a:ln>
        </p:spPr>
        <p:txBody>
          <a:bodyPr/>
          <a:lstStyle/>
          <a:p>
            <a:endParaRPr lang="en-US"/>
          </a:p>
        </p:txBody>
      </p:sp>
      <p:sp>
        <p:nvSpPr>
          <p:cNvPr id="129037" name="Line 11"/>
          <p:cNvSpPr>
            <a:spLocks noChangeShapeType="1"/>
          </p:cNvSpPr>
          <p:nvPr/>
        </p:nvSpPr>
        <p:spPr bwMode="auto">
          <a:xfrm flipV="1">
            <a:off x="1828800" y="3352800"/>
            <a:ext cx="2286000" cy="2590800"/>
          </a:xfrm>
          <a:prstGeom prst="line">
            <a:avLst/>
          </a:prstGeom>
          <a:noFill/>
          <a:ln w="19050">
            <a:solidFill>
              <a:schemeClr val="bg2"/>
            </a:solidFill>
            <a:round/>
            <a:headEnd/>
            <a:tailEnd/>
          </a:ln>
        </p:spPr>
        <p:txBody>
          <a:bodyPr/>
          <a:lstStyle/>
          <a:p>
            <a:endParaRPr lang="en-US"/>
          </a:p>
        </p:txBody>
      </p:sp>
      <p:sp>
        <p:nvSpPr>
          <p:cNvPr id="129038" name="Line 12"/>
          <p:cNvSpPr>
            <a:spLocks noChangeShapeType="1"/>
          </p:cNvSpPr>
          <p:nvPr/>
        </p:nvSpPr>
        <p:spPr bwMode="auto">
          <a:xfrm>
            <a:off x="3219450" y="3638550"/>
            <a:ext cx="2057400" cy="0"/>
          </a:xfrm>
          <a:prstGeom prst="line">
            <a:avLst/>
          </a:prstGeom>
          <a:noFill/>
          <a:ln w="38100">
            <a:solidFill>
              <a:srgbClr val="FF0000"/>
            </a:solidFill>
            <a:round/>
            <a:headEnd type="arrow" w="med" len="med"/>
            <a:tailEnd type="arrow" w="med" len="med"/>
          </a:ln>
        </p:spPr>
        <p:txBody>
          <a:bodyPr/>
          <a:lstStyle/>
          <a:p>
            <a:endParaRPr lang="en-US"/>
          </a:p>
        </p:txBody>
      </p:sp>
      <p:sp>
        <p:nvSpPr>
          <p:cNvPr id="129039" name="Line 13"/>
          <p:cNvSpPr>
            <a:spLocks noChangeShapeType="1"/>
          </p:cNvSpPr>
          <p:nvPr/>
        </p:nvSpPr>
        <p:spPr bwMode="auto">
          <a:xfrm>
            <a:off x="3371850" y="3302000"/>
            <a:ext cx="1581150" cy="0"/>
          </a:xfrm>
          <a:prstGeom prst="line">
            <a:avLst/>
          </a:prstGeom>
          <a:noFill/>
          <a:ln w="38100">
            <a:solidFill>
              <a:srgbClr val="FF0000"/>
            </a:solidFill>
            <a:round/>
            <a:headEnd type="arrow" w="med" len="med"/>
            <a:tailEnd type="arrow" w="med" len="med"/>
          </a:ln>
        </p:spPr>
        <p:txBody>
          <a:bodyPr/>
          <a:lstStyle/>
          <a:p>
            <a:endParaRPr lang="en-US"/>
          </a:p>
        </p:txBody>
      </p:sp>
      <p:sp>
        <p:nvSpPr>
          <p:cNvPr id="129040" name="Text Box 14"/>
          <p:cNvSpPr txBox="1">
            <a:spLocks noChangeArrowheads="1"/>
          </p:cNvSpPr>
          <p:nvPr/>
        </p:nvSpPr>
        <p:spPr bwMode="auto">
          <a:xfrm>
            <a:off x="4022725" y="5607050"/>
            <a:ext cx="1768475" cy="641350"/>
          </a:xfrm>
          <a:prstGeom prst="rect">
            <a:avLst/>
          </a:prstGeom>
          <a:solidFill>
            <a:schemeClr val="bg1"/>
          </a:solidFill>
          <a:ln w="9525">
            <a:noFill/>
            <a:miter lim="800000"/>
            <a:headEnd/>
            <a:tailEnd/>
          </a:ln>
        </p:spPr>
        <p:txBody>
          <a:bodyPr>
            <a:spAutoFit/>
          </a:bodyPr>
          <a:lstStyle/>
          <a:p>
            <a:pPr algn="ctr"/>
            <a:r>
              <a:rPr lang="en-US" sz="3600" b="1"/>
              <a:t>S</a:t>
            </a:r>
          </a:p>
        </p:txBody>
      </p:sp>
      <p:sp>
        <p:nvSpPr>
          <p:cNvPr id="17" name="Footer Placeholder 4">
            <a:extLst>
              <a:ext uri="{FF2B5EF4-FFF2-40B4-BE49-F238E27FC236}">
                <a16:creationId xmlns:a16="http://schemas.microsoft.com/office/drawing/2014/main" id="{54F2AB17-8D40-4B9A-AD8C-C00AC1258C22}"/>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5E22B1B-3951-4A28-A48B-61E5F71FADD0}" type="slidenum">
              <a:rPr lang="en-US" sz="1400"/>
              <a:pPr algn="r"/>
              <a:t>34</a:t>
            </a:fld>
            <a:endParaRPr lang="en-US" sz="1400"/>
          </a:p>
        </p:txBody>
      </p:sp>
      <p:sp>
        <p:nvSpPr>
          <p:cNvPr id="130052" name="Rectangle 4"/>
          <p:cNvSpPr>
            <a:spLocks noChangeArrowheads="1"/>
          </p:cNvSpPr>
          <p:nvPr/>
        </p:nvSpPr>
        <p:spPr bwMode="auto">
          <a:xfrm>
            <a:off x="990600" y="228600"/>
            <a:ext cx="7772400" cy="1143000"/>
          </a:xfrm>
          <a:prstGeom prst="rect">
            <a:avLst/>
          </a:prstGeom>
          <a:noFill/>
          <a:ln w="9525">
            <a:noFill/>
            <a:miter lim="800000"/>
            <a:headEnd/>
            <a:tailEnd/>
          </a:ln>
        </p:spPr>
        <p:txBody>
          <a:bodyPr anchor="ctr"/>
          <a:lstStyle/>
          <a:p>
            <a:pPr algn="ctr" eaLnBrk="0" hangingPunct="0"/>
            <a:r>
              <a:rPr lang="en-US" sz="4000" b="1" dirty="0">
                <a:solidFill>
                  <a:schemeClr val="tx2"/>
                </a:solidFill>
              </a:rPr>
              <a:t>Optimal Yield Profiles - Examples</a:t>
            </a:r>
            <a:r>
              <a:rPr lang="en-US" sz="4000" dirty="0">
                <a:solidFill>
                  <a:schemeClr val="tx2"/>
                </a:solidFill>
              </a:rPr>
              <a:t> </a:t>
            </a:r>
            <a:endParaRPr lang="en-US" sz="1800" dirty="0">
              <a:solidFill>
                <a:srgbClr val="FF0000"/>
              </a:solidFill>
            </a:endParaRPr>
          </a:p>
        </p:txBody>
      </p:sp>
      <p:pic>
        <p:nvPicPr>
          <p:cNvPr id="130053" name="Picture 5"/>
          <p:cNvPicPr>
            <a:picLocks noChangeAspect="1" noChangeArrowheads="1"/>
          </p:cNvPicPr>
          <p:nvPr/>
        </p:nvPicPr>
        <p:blipFill>
          <a:blip r:embed="rId3" cstate="print"/>
          <a:srcRect/>
          <a:stretch>
            <a:fillRect/>
          </a:stretch>
        </p:blipFill>
        <p:spPr bwMode="auto">
          <a:xfrm>
            <a:off x="1600200" y="2667000"/>
            <a:ext cx="3810000" cy="1952625"/>
          </a:xfrm>
          <a:prstGeom prst="rect">
            <a:avLst/>
          </a:prstGeom>
          <a:noFill/>
          <a:ln w="9525">
            <a:noFill/>
            <a:miter lim="800000"/>
            <a:headEnd/>
            <a:tailEnd/>
          </a:ln>
        </p:spPr>
      </p:pic>
      <p:grpSp>
        <p:nvGrpSpPr>
          <p:cNvPr id="130054" name="Group 6"/>
          <p:cNvGrpSpPr>
            <a:grpSpLocks/>
          </p:cNvGrpSpPr>
          <p:nvPr/>
        </p:nvGrpSpPr>
        <p:grpSpPr bwMode="auto">
          <a:xfrm>
            <a:off x="1524000" y="1066800"/>
            <a:ext cx="3962400" cy="1952625"/>
            <a:chOff x="960" y="768"/>
            <a:chExt cx="2496" cy="1230"/>
          </a:xfrm>
        </p:grpSpPr>
        <p:pic>
          <p:nvPicPr>
            <p:cNvPr id="130059" name="Picture 7"/>
            <p:cNvPicPr>
              <a:picLocks noChangeAspect="1" noChangeArrowheads="1"/>
            </p:cNvPicPr>
            <p:nvPr/>
          </p:nvPicPr>
          <p:blipFill>
            <a:blip r:embed="rId4" cstate="print"/>
            <a:srcRect/>
            <a:stretch>
              <a:fillRect/>
            </a:stretch>
          </p:blipFill>
          <p:spPr bwMode="auto">
            <a:xfrm>
              <a:off x="960" y="768"/>
              <a:ext cx="2496" cy="1230"/>
            </a:xfrm>
            <a:prstGeom prst="rect">
              <a:avLst/>
            </a:prstGeom>
            <a:noFill/>
            <a:ln w="9525">
              <a:noFill/>
              <a:miter lim="800000"/>
              <a:headEnd/>
              <a:tailEnd/>
            </a:ln>
          </p:spPr>
        </p:pic>
        <p:grpSp>
          <p:nvGrpSpPr>
            <p:cNvPr id="130060" name="Group 8"/>
            <p:cNvGrpSpPr>
              <a:grpSpLocks/>
            </p:cNvGrpSpPr>
            <p:nvPr/>
          </p:nvGrpSpPr>
          <p:grpSpPr bwMode="auto">
            <a:xfrm>
              <a:off x="1488" y="1008"/>
              <a:ext cx="1680" cy="576"/>
              <a:chOff x="2208" y="1008"/>
              <a:chExt cx="1680" cy="576"/>
            </a:xfrm>
          </p:grpSpPr>
          <p:sp>
            <p:nvSpPr>
              <p:cNvPr id="130061" name="Line 9"/>
              <p:cNvSpPr>
                <a:spLocks noChangeShapeType="1"/>
              </p:cNvSpPr>
              <p:nvPr/>
            </p:nvSpPr>
            <p:spPr bwMode="auto">
              <a:xfrm>
                <a:off x="2208" y="1584"/>
                <a:ext cx="516" cy="0"/>
              </a:xfrm>
              <a:prstGeom prst="line">
                <a:avLst/>
              </a:prstGeom>
              <a:noFill/>
              <a:ln w="28575">
                <a:solidFill>
                  <a:srgbClr val="0000FF"/>
                </a:solidFill>
                <a:round/>
                <a:headEnd/>
                <a:tailEnd/>
              </a:ln>
            </p:spPr>
            <p:txBody>
              <a:bodyPr/>
              <a:lstStyle/>
              <a:p>
                <a:endParaRPr lang="en-US"/>
              </a:p>
            </p:txBody>
          </p:sp>
          <p:sp>
            <p:nvSpPr>
              <p:cNvPr id="130062" name="Line 10"/>
              <p:cNvSpPr>
                <a:spLocks noChangeShapeType="1"/>
              </p:cNvSpPr>
              <p:nvPr/>
            </p:nvSpPr>
            <p:spPr bwMode="auto">
              <a:xfrm flipV="1">
                <a:off x="3240" y="1008"/>
                <a:ext cx="0" cy="576"/>
              </a:xfrm>
              <a:prstGeom prst="line">
                <a:avLst/>
              </a:prstGeom>
              <a:noFill/>
              <a:ln w="28575">
                <a:solidFill>
                  <a:srgbClr val="0000FF"/>
                </a:solidFill>
                <a:round/>
                <a:headEnd/>
                <a:tailEnd/>
              </a:ln>
            </p:spPr>
            <p:txBody>
              <a:bodyPr/>
              <a:lstStyle/>
              <a:p>
                <a:endParaRPr lang="en-US"/>
              </a:p>
            </p:txBody>
          </p:sp>
          <p:sp>
            <p:nvSpPr>
              <p:cNvPr id="130063" name="Line 11"/>
              <p:cNvSpPr>
                <a:spLocks noChangeShapeType="1"/>
              </p:cNvSpPr>
              <p:nvPr/>
            </p:nvSpPr>
            <p:spPr bwMode="auto">
              <a:xfrm>
                <a:off x="2724" y="1016"/>
                <a:ext cx="516" cy="0"/>
              </a:xfrm>
              <a:prstGeom prst="line">
                <a:avLst/>
              </a:prstGeom>
              <a:noFill/>
              <a:ln w="28575">
                <a:solidFill>
                  <a:srgbClr val="0000FF"/>
                </a:solidFill>
                <a:round/>
                <a:headEnd/>
                <a:tailEnd/>
              </a:ln>
            </p:spPr>
            <p:txBody>
              <a:bodyPr/>
              <a:lstStyle/>
              <a:p>
                <a:endParaRPr lang="en-US"/>
              </a:p>
            </p:txBody>
          </p:sp>
          <p:sp>
            <p:nvSpPr>
              <p:cNvPr id="130064" name="Line 12"/>
              <p:cNvSpPr>
                <a:spLocks noChangeShapeType="1"/>
              </p:cNvSpPr>
              <p:nvPr/>
            </p:nvSpPr>
            <p:spPr bwMode="auto">
              <a:xfrm flipV="1">
                <a:off x="2724" y="1008"/>
                <a:ext cx="0" cy="576"/>
              </a:xfrm>
              <a:prstGeom prst="line">
                <a:avLst/>
              </a:prstGeom>
              <a:noFill/>
              <a:ln w="28575">
                <a:solidFill>
                  <a:srgbClr val="0000FF"/>
                </a:solidFill>
                <a:round/>
                <a:headEnd/>
                <a:tailEnd/>
              </a:ln>
            </p:spPr>
            <p:txBody>
              <a:bodyPr/>
              <a:lstStyle/>
              <a:p>
                <a:endParaRPr lang="en-US"/>
              </a:p>
            </p:txBody>
          </p:sp>
          <p:sp>
            <p:nvSpPr>
              <p:cNvPr id="130065" name="Line 13"/>
              <p:cNvSpPr>
                <a:spLocks noChangeShapeType="1"/>
              </p:cNvSpPr>
              <p:nvPr/>
            </p:nvSpPr>
            <p:spPr bwMode="auto">
              <a:xfrm>
                <a:off x="3240" y="1584"/>
                <a:ext cx="648" cy="0"/>
              </a:xfrm>
              <a:prstGeom prst="line">
                <a:avLst/>
              </a:prstGeom>
              <a:noFill/>
              <a:ln w="28575">
                <a:solidFill>
                  <a:srgbClr val="0000FF"/>
                </a:solidFill>
                <a:round/>
                <a:headEnd/>
                <a:tailEnd/>
              </a:ln>
            </p:spPr>
            <p:txBody>
              <a:bodyPr/>
              <a:lstStyle/>
              <a:p>
                <a:endParaRPr lang="en-US"/>
              </a:p>
            </p:txBody>
          </p:sp>
        </p:grpSp>
      </p:grpSp>
      <p:sp>
        <p:nvSpPr>
          <p:cNvPr id="130055" name="Text Box 14"/>
          <p:cNvSpPr txBox="1">
            <a:spLocks noChangeArrowheads="1"/>
          </p:cNvSpPr>
          <p:nvPr/>
        </p:nvSpPr>
        <p:spPr bwMode="auto">
          <a:xfrm>
            <a:off x="5619750" y="1676400"/>
            <a:ext cx="2643188" cy="457200"/>
          </a:xfrm>
          <a:prstGeom prst="rect">
            <a:avLst/>
          </a:prstGeom>
          <a:noFill/>
          <a:ln w="9525">
            <a:noFill/>
            <a:miter lim="800000"/>
            <a:headEnd/>
            <a:tailEnd/>
          </a:ln>
        </p:spPr>
        <p:txBody>
          <a:bodyPr wrap="none">
            <a:spAutoFit/>
          </a:bodyPr>
          <a:lstStyle/>
          <a:p>
            <a:pPr algn="ctr"/>
            <a:r>
              <a:rPr lang="en-US" b="1"/>
              <a:t>Perfect</a:t>
            </a:r>
            <a:r>
              <a:rPr lang="en-US"/>
              <a:t> Information</a:t>
            </a:r>
          </a:p>
        </p:txBody>
      </p:sp>
      <p:sp>
        <p:nvSpPr>
          <p:cNvPr id="130056" name="Text Box 15"/>
          <p:cNvSpPr txBox="1">
            <a:spLocks noChangeArrowheads="1"/>
          </p:cNvSpPr>
          <p:nvPr/>
        </p:nvSpPr>
        <p:spPr bwMode="auto">
          <a:xfrm>
            <a:off x="5716588" y="3352800"/>
            <a:ext cx="2425700" cy="457200"/>
          </a:xfrm>
          <a:prstGeom prst="rect">
            <a:avLst/>
          </a:prstGeom>
          <a:noFill/>
          <a:ln w="9525">
            <a:noFill/>
            <a:miter lim="800000"/>
            <a:headEnd/>
            <a:tailEnd/>
          </a:ln>
        </p:spPr>
        <p:txBody>
          <a:bodyPr wrap="none">
            <a:spAutoFit/>
          </a:bodyPr>
          <a:lstStyle/>
          <a:p>
            <a:pPr algn="ctr"/>
            <a:r>
              <a:rPr lang="en-US" b="1"/>
              <a:t>Some</a:t>
            </a:r>
            <a:r>
              <a:rPr lang="en-US"/>
              <a:t> Information</a:t>
            </a:r>
          </a:p>
        </p:txBody>
      </p:sp>
      <p:sp>
        <p:nvSpPr>
          <p:cNvPr id="130057" name="Text Box 16"/>
          <p:cNvSpPr txBox="1">
            <a:spLocks noChangeArrowheads="1"/>
          </p:cNvSpPr>
          <p:nvPr/>
        </p:nvSpPr>
        <p:spPr bwMode="auto">
          <a:xfrm>
            <a:off x="5783263" y="4876800"/>
            <a:ext cx="2290762" cy="457200"/>
          </a:xfrm>
          <a:prstGeom prst="rect">
            <a:avLst/>
          </a:prstGeom>
          <a:noFill/>
          <a:ln w="9525">
            <a:noFill/>
            <a:miter lim="800000"/>
            <a:headEnd/>
            <a:tailEnd/>
          </a:ln>
        </p:spPr>
        <p:txBody>
          <a:bodyPr wrap="none">
            <a:spAutoFit/>
          </a:bodyPr>
          <a:lstStyle/>
          <a:p>
            <a:pPr algn="ctr"/>
            <a:r>
              <a:rPr lang="en-US" b="1"/>
              <a:t>Less</a:t>
            </a:r>
            <a:r>
              <a:rPr lang="en-US"/>
              <a:t> Information</a:t>
            </a:r>
          </a:p>
        </p:txBody>
      </p:sp>
      <p:pic>
        <p:nvPicPr>
          <p:cNvPr id="130058" name="Picture 17"/>
          <p:cNvPicPr>
            <a:picLocks noChangeAspect="1" noChangeArrowheads="1"/>
          </p:cNvPicPr>
          <p:nvPr/>
        </p:nvPicPr>
        <p:blipFill>
          <a:blip r:embed="rId5" cstate="print"/>
          <a:srcRect/>
          <a:stretch>
            <a:fillRect/>
          </a:stretch>
        </p:blipFill>
        <p:spPr bwMode="auto">
          <a:xfrm>
            <a:off x="1736725" y="4495800"/>
            <a:ext cx="3571875" cy="1863725"/>
          </a:xfrm>
          <a:prstGeom prst="rect">
            <a:avLst/>
          </a:prstGeom>
          <a:noFill/>
          <a:ln w="9525">
            <a:noFill/>
            <a:miter lim="800000"/>
            <a:headEnd/>
            <a:tailEnd/>
          </a:ln>
        </p:spPr>
      </p:pic>
      <p:sp>
        <p:nvSpPr>
          <p:cNvPr id="18" name="Footer Placeholder 4">
            <a:extLst>
              <a:ext uri="{FF2B5EF4-FFF2-40B4-BE49-F238E27FC236}">
                <a16:creationId xmlns:a16="http://schemas.microsoft.com/office/drawing/2014/main" id="{924A9222-6998-4B9E-A732-4E6CD86FD77A}"/>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3" cstate="print"/>
          <a:srcRect l="3334" b="10983"/>
          <a:stretch>
            <a:fillRect/>
          </a:stretch>
        </p:blipFill>
        <p:spPr bwMode="auto">
          <a:xfrm>
            <a:off x="76200" y="4811713"/>
            <a:ext cx="4572000" cy="2046287"/>
          </a:xfrm>
          <a:prstGeom prst="rect">
            <a:avLst/>
          </a:prstGeom>
          <a:noFill/>
          <a:ln w="9525">
            <a:noFill/>
            <a:miter lim="800000"/>
            <a:headEnd/>
            <a:tailEnd/>
          </a:ln>
        </p:spPr>
      </p:pic>
      <p:pic>
        <p:nvPicPr>
          <p:cNvPr id="131075" name="Picture 3"/>
          <p:cNvPicPr>
            <a:picLocks noChangeAspect="1" noChangeArrowheads="1"/>
          </p:cNvPicPr>
          <p:nvPr/>
        </p:nvPicPr>
        <p:blipFill>
          <a:blip r:embed="rId4" cstate="print"/>
          <a:srcRect/>
          <a:stretch>
            <a:fillRect/>
          </a:stretch>
        </p:blipFill>
        <p:spPr bwMode="auto">
          <a:xfrm>
            <a:off x="4953000" y="0"/>
            <a:ext cx="4191000" cy="2276475"/>
          </a:xfrm>
          <a:prstGeom prst="rect">
            <a:avLst/>
          </a:prstGeom>
          <a:noFill/>
          <a:ln w="9525">
            <a:noFill/>
            <a:miter lim="800000"/>
            <a:headEnd/>
            <a:tailEnd/>
          </a:ln>
        </p:spPr>
      </p:pic>
      <p:pic>
        <p:nvPicPr>
          <p:cNvPr id="131076" name="Picture 4"/>
          <p:cNvPicPr>
            <a:picLocks noChangeAspect="1" noChangeArrowheads="1"/>
          </p:cNvPicPr>
          <p:nvPr/>
        </p:nvPicPr>
        <p:blipFill>
          <a:blip r:embed="rId5" cstate="print"/>
          <a:srcRect l="4688" t="5780"/>
          <a:stretch>
            <a:fillRect/>
          </a:stretch>
        </p:blipFill>
        <p:spPr bwMode="auto">
          <a:xfrm>
            <a:off x="0" y="0"/>
            <a:ext cx="4648200" cy="2484438"/>
          </a:xfrm>
          <a:prstGeom prst="rect">
            <a:avLst/>
          </a:prstGeom>
          <a:noFill/>
          <a:ln w="9525">
            <a:noFill/>
            <a:miter lim="800000"/>
            <a:headEnd/>
            <a:tailEnd/>
          </a:ln>
        </p:spPr>
      </p:pic>
      <p:sp>
        <p:nvSpPr>
          <p:cNvPr id="131077" name="Text Box 5"/>
          <p:cNvSpPr txBox="1">
            <a:spLocks noChangeArrowheads="1"/>
          </p:cNvSpPr>
          <p:nvPr/>
        </p:nvSpPr>
        <p:spPr bwMode="auto">
          <a:xfrm>
            <a:off x="1966913" y="152400"/>
            <a:ext cx="2224087" cy="457200"/>
          </a:xfrm>
          <a:prstGeom prst="rect">
            <a:avLst/>
          </a:prstGeom>
          <a:noFill/>
          <a:ln w="9525">
            <a:noFill/>
            <a:miter lim="800000"/>
            <a:headEnd/>
            <a:tailEnd/>
          </a:ln>
        </p:spPr>
        <p:txBody>
          <a:bodyPr wrap="none">
            <a:spAutoFit/>
          </a:bodyPr>
          <a:lstStyle/>
          <a:p>
            <a:r>
              <a:rPr lang="en-US"/>
              <a:t>Deshka Chinook</a:t>
            </a:r>
          </a:p>
        </p:txBody>
      </p:sp>
      <p:sp>
        <p:nvSpPr>
          <p:cNvPr id="131078" name="Text Box 6"/>
          <p:cNvSpPr txBox="1">
            <a:spLocks noChangeArrowheads="1"/>
          </p:cNvSpPr>
          <p:nvPr/>
        </p:nvSpPr>
        <p:spPr bwMode="auto">
          <a:xfrm>
            <a:off x="6781800" y="152400"/>
            <a:ext cx="2019300" cy="457200"/>
          </a:xfrm>
          <a:prstGeom prst="rect">
            <a:avLst/>
          </a:prstGeom>
          <a:noFill/>
          <a:ln w="9525">
            <a:noFill/>
            <a:miter lim="800000"/>
            <a:headEnd/>
            <a:tailEnd/>
          </a:ln>
        </p:spPr>
        <p:txBody>
          <a:bodyPr wrap="none">
            <a:spAutoFit/>
          </a:bodyPr>
          <a:lstStyle/>
          <a:p>
            <a:r>
              <a:rPr lang="en-US"/>
              <a:t>Kenai Sockeye</a:t>
            </a:r>
          </a:p>
        </p:txBody>
      </p:sp>
      <p:pic>
        <p:nvPicPr>
          <p:cNvPr id="131079" name="Picture 7"/>
          <p:cNvPicPr>
            <a:picLocks noChangeAspect="1" noChangeArrowheads="1"/>
          </p:cNvPicPr>
          <p:nvPr/>
        </p:nvPicPr>
        <p:blipFill>
          <a:blip r:embed="rId6" cstate="print"/>
          <a:srcRect b="6694"/>
          <a:stretch>
            <a:fillRect/>
          </a:stretch>
        </p:blipFill>
        <p:spPr bwMode="auto">
          <a:xfrm>
            <a:off x="5029200" y="4648200"/>
            <a:ext cx="3667125" cy="2209800"/>
          </a:xfrm>
          <a:prstGeom prst="rect">
            <a:avLst/>
          </a:prstGeom>
          <a:noFill/>
          <a:ln w="9525">
            <a:noFill/>
            <a:miter lim="800000"/>
            <a:headEnd/>
            <a:tailEnd/>
          </a:ln>
        </p:spPr>
      </p:pic>
      <p:pic>
        <p:nvPicPr>
          <p:cNvPr id="131080" name="Picture 8" descr="Slides for Boot- 50 Bootstrap Curves Kenai Sockeye"/>
          <p:cNvPicPr>
            <a:picLocks noChangeAspect="1" noChangeArrowheads="1"/>
          </p:cNvPicPr>
          <p:nvPr/>
        </p:nvPicPr>
        <p:blipFill>
          <a:blip r:embed="rId7" cstate="print"/>
          <a:srcRect r="10876" b="6873"/>
          <a:stretch>
            <a:fillRect/>
          </a:stretch>
        </p:blipFill>
        <p:spPr bwMode="auto">
          <a:xfrm>
            <a:off x="5257800" y="2286000"/>
            <a:ext cx="3200400" cy="2439988"/>
          </a:xfrm>
          <a:prstGeom prst="rect">
            <a:avLst/>
          </a:prstGeom>
          <a:noFill/>
          <a:ln w="9525">
            <a:noFill/>
            <a:miter lim="800000"/>
            <a:headEnd/>
            <a:tailEnd/>
          </a:ln>
        </p:spPr>
      </p:pic>
      <p:pic>
        <p:nvPicPr>
          <p:cNvPr id="131081" name="Picture 9" descr="Slides for Boot- 50 Bootstrap Curves Deshka Chinook"/>
          <p:cNvPicPr>
            <a:picLocks noChangeAspect="1" noChangeArrowheads="1"/>
          </p:cNvPicPr>
          <p:nvPr/>
        </p:nvPicPr>
        <p:blipFill>
          <a:blip r:embed="rId8" cstate="print"/>
          <a:srcRect t="21495" r="10027" b="6873"/>
          <a:stretch>
            <a:fillRect/>
          </a:stretch>
        </p:blipFill>
        <p:spPr bwMode="auto">
          <a:xfrm>
            <a:off x="107950" y="2286000"/>
            <a:ext cx="4329113" cy="2438400"/>
          </a:xfrm>
          <a:prstGeom prst="rect">
            <a:avLst/>
          </a:prstGeom>
          <a:noFill/>
          <a:ln w="9525">
            <a:noFill/>
            <a:miter lim="800000"/>
            <a:headEnd/>
            <a:tailEnd/>
          </a:ln>
        </p:spPr>
      </p:pic>
      <p:sp>
        <p:nvSpPr>
          <p:cNvPr id="131082" name="Text Box 10"/>
          <p:cNvSpPr txBox="1">
            <a:spLocks noChangeArrowheads="1"/>
          </p:cNvSpPr>
          <p:nvPr/>
        </p:nvSpPr>
        <p:spPr bwMode="auto">
          <a:xfrm>
            <a:off x="3297319" y="4953000"/>
            <a:ext cx="969881" cy="307777"/>
          </a:xfrm>
          <a:prstGeom prst="rect">
            <a:avLst/>
          </a:prstGeom>
          <a:noFill/>
          <a:ln w="9525">
            <a:noFill/>
            <a:miter lim="800000"/>
            <a:headEnd/>
            <a:tailEnd/>
          </a:ln>
        </p:spPr>
        <p:txBody>
          <a:bodyPr wrap="none">
            <a:spAutoFit/>
          </a:bodyPr>
          <a:lstStyle/>
          <a:p>
            <a:pPr algn="r"/>
            <a:r>
              <a:rPr lang="en-US" sz="1400" dirty="0"/>
              <a:t>OY Profile</a:t>
            </a:r>
          </a:p>
        </p:txBody>
      </p:sp>
      <p:sp>
        <p:nvSpPr>
          <p:cNvPr id="131083" name="Text Box 11"/>
          <p:cNvSpPr txBox="1">
            <a:spLocks noChangeArrowheads="1"/>
          </p:cNvSpPr>
          <p:nvPr/>
        </p:nvSpPr>
        <p:spPr bwMode="auto">
          <a:xfrm>
            <a:off x="7412119" y="4876800"/>
            <a:ext cx="969881" cy="307777"/>
          </a:xfrm>
          <a:prstGeom prst="rect">
            <a:avLst/>
          </a:prstGeom>
          <a:noFill/>
          <a:ln w="9525">
            <a:noFill/>
            <a:miter lim="800000"/>
            <a:headEnd/>
            <a:tailEnd/>
          </a:ln>
        </p:spPr>
        <p:txBody>
          <a:bodyPr wrap="none">
            <a:spAutoFit/>
          </a:bodyPr>
          <a:lstStyle/>
          <a:p>
            <a:pPr algn="r"/>
            <a:r>
              <a:rPr lang="en-US" sz="1400" dirty="0"/>
              <a:t>OY Profile</a:t>
            </a:r>
          </a:p>
        </p:txBody>
      </p:sp>
      <p:sp>
        <p:nvSpPr>
          <p:cNvPr id="131084" name="Text Box 12"/>
          <p:cNvSpPr txBox="1">
            <a:spLocks noChangeArrowheads="1"/>
          </p:cNvSpPr>
          <p:nvPr/>
        </p:nvSpPr>
        <p:spPr bwMode="auto">
          <a:xfrm>
            <a:off x="1747838" y="4419600"/>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131085" name="Text Box 13"/>
          <p:cNvSpPr txBox="1">
            <a:spLocks noChangeArrowheads="1"/>
          </p:cNvSpPr>
          <p:nvPr/>
        </p:nvSpPr>
        <p:spPr bwMode="auto">
          <a:xfrm>
            <a:off x="6319838" y="4495800"/>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131086" name="Text Box 14"/>
          <p:cNvSpPr txBox="1">
            <a:spLocks noChangeArrowheads="1"/>
          </p:cNvSpPr>
          <p:nvPr/>
        </p:nvSpPr>
        <p:spPr bwMode="auto">
          <a:xfrm rot="-5400000">
            <a:off x="-443706" y="3029744"/>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131087" name="Text Box 15"/>
          <p:cNvSpPr txBox="1">
            <a:spLocks noChangeArrowheads="1"/>
          </p:cNvSpPr>
          <p:nvPr/>
        </p:nvSpPr>
        <p:spPr bwMode="auto">
          <a:xfrm rot="-5400000">
            <a:off x="4553744" y="3105944"/>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131088" name="Text Box 16"/>
          <p:cNvSpPr txBox="1">
            <a:spLocks noChangeArrowheads="1"/>
          </p:cNvSpPr>
          <p:nvPr/>
        </p:nvSpPr>
        <p:spPr bwMode="auto">
          <a:xfrm>
            <a:off x="1752600" y="5264150"/>
            <a:ext cx="1497013" cy="527050"/>
          </a:xfrm>
          <a:prstGeom prst="rect">
            <a:avLst/>
          </a:prstGeom>
          <a:solidFill>
            <a:schemeClr val="bg1"/>
          </a:solidFill>
          <a:ln w="9525">
            <a:solidFill>
              <a:srgbClr val="FF0000"/>
            </a:solidFill>
            <a:miter lim="800000"/>
            <a:headEnd/>
            <a:tailEnd/>
          </a:ln>
        </p:spPr>
        <p:txBody>
          <a:bodyPr wrap="none">
            <a:spAutoFit/>
          </a:bodyPr>
          <a:lstStyle/>
          <a:p>
            <a:pPr algn="ctr"/>
            <a:r>
              <a:rPr lang="en-US" sz="1400" b="1">
                <a:solidFill>
                  <a:srgbClr val="FF0000"/>
                </a:solidFill>
              </a:rPr>
              <a:t>80-100% certain </a:t>
            </a:r>
          </a:p>
          <a:p>
            <a:pPr algn="ctr"/>
            <a:r>
              <a:rPr lang="en-US" sz="1400" b="1">
                <a:solidFill>
                  <a:srgbClr val="FF0000"/>
                </a:solidFill>
              </a:rPr>
              <a:t>of 0.9 MSY</a:t>
            </a:r>
          </a:p>
        </p:txBody>
      </p:sp>
      <p:sp>
        <p:nvSpPr>
          <p:cNvPr id="131089" name="Line 17"/>
          <p:cNvSpPr>
            <a:spLocks noChangeShapeType="1"/>
          </p:cNvSpPr>
          <p:nvPr/>
        </p:nvSpPr>
        <p:spPr bwMode="auto">
          <a:xfrm>
            <a:off x="1219200" y="5213350"/>
            <a:ext cx="304800" cy="0"/>
          </a:xfrm>
          <a:prstGeom prst="line">
            <a:avLst/>
          </a:prstGeom>
          <a:noFill/>
          <a:ln w="19050">
            <a:solidFill>
              <a:srgbClr val="FF0000"/>
            </a:solidFill>
            <a:round/>
            <a:headEnd type="arrow" w="sm" len="sm"/>
            <a:tailEnd type="arrow" w="sm" len="sm"/>
          </a:ln>
        </p:spPr>
        <p:txBody>
          <a:bodyPr/>
          <a:lstStyle/>
          <a:p>
            <a:endParaRPr lang="en-US"/>
          </a:p>
        </p:txBody>
      </p:sp>
      <p:sp>
        <p:nvSpPr>
          <p:cNvPr id="131090" name="Text Box 18"/>
          <p:cNvSpPr txBox="1">
            <a:spLocks noChangeArrowheads="1"/>
          </p:cNvSpPr>
          <p:nvPr/>
        </p:nvSpPr>
        <p:spPr bwMode="auto">
          <a:xfrm>
            <a:off x="6705600" y="5181600"/>
            <a:ext cx="1408113" cy="527050"/>
          </a:xfrm>
          <a:prstGeom prst="rect">
            <a:avLst/>
          </a:prstGeom>
          <a:solidFill>
            <a:schemeClr val="bg1"/>
          </a:solidFill>
          <a:ln w="9525">
            <a:solidFill>
              <a:srgbClr val="FF0000"/>
            </a:solidFill>
            <a:miter lim="800000"/>
            <a:headEnd/>
            <a:tailEnd/>
          </a:ln>
        </p:spPr>
        <p:txBody>
          <a:bodyPr wrap="none">
            <a:spAutoFit/>
          </a:bodyPr>
          <a:lstStyle/>
          <a:p>
            <a:pPr algn="ctr"/>
            <a:r>
              <a:rPr lang="en-US" sz="1400" b="1">
                <a:solidFill>
                  <a:srgbClr val="FF0000"/>
                </a:solidFill>
              </a:rPr>
              <a:t>40-65% certain </a:t>
            </a:r>
          </a:p>
          <a:p>
            <a:pPr algn="ctr"/>
            <a:r>
              <a:rPr lang="en-US" sz="1400" b="1">
                <a:solidFill>
                  <a:srgbClr val="FF0000"/>
                </a:solidFill>
              </a:rPr>
              <a:t>of 0.9 MSY</a:t>
            </a:r>
          </a:p>
        </p:txBody>
      </p:sp>
      <p:sp>
        <p:nvSpPr>
          <p:cNvPr id="131091" name="Line 19"/>
          <p:cNvSpPr>
            <a:spLocks noChangeShapeType="1"/>
          </p:cNvSpPr>
          <p:nvPr/>
        </p:nvSpPr>
        <p:spPr bwMode="auto">
          <a:xfrm>
            <a:off x="6045200" y="5689600"/>
            <a:ext cx="304800" cy="0"/>
          </a:xfrm>
          <a:prstGeom prst="line">
            <a:avLst/>
          </a:prstGeom>
          <a:noFill/>
          <a:ln w="19050">
            <a:solidFill>
              <a:srgbClr val="FF0000"/>
            </a:solidFill>
            <a:round/>
            <a:headEnd type="arrow" w="sm" len="sm"/>
            <a:tailEnd type="arrow" w="sm" len="sm"/>
          </a:ln>
        </p:spPr>
        <p:txBody>
          <a:bodyPr/>
          <a:lstStyle/>
          <a:p>
            <a:endParaRPr lang="en-US"/>
          </a:p>
        </p:txBody>
      </p:sp>
      <p:sp>
        <p:nvSpPr>
          <p:cNvPr id="21" name="Slide Number Placeholder 20"/>
          <p:cNvSpPr>
            <a:spLocks noGrp="1"/>
          </p:cNvSpPr>
          <p:nvPr>
            <p:ph type="sldNum" sz="quarter" idx="12"/>
          </p:nvPr>
        </p:nvSpPr>
        <p:spPr>
          <a:xfrm>
            <a:off x="7086600" y="6477000"/>
            <a:ext cx="1905000" cy="457200"/>
          </a:xfrm>
        </p:spPr>
        <p:txBody>
          <a:bodyPr/>
          <a:lstStyle/>
          <a:p>
            <a:pPr>
              <a:defRPr/>
            </a:pPr>
            <a:fld id="{FBC22254-8C82-4596-9539-56AF1DDACB41}" type="slidenum">
              <a:rPr lang="en-US" smtClean="0"/>
              <a:pPr>
                <a:defRPr/>
              </a:pPr>
              <a:t>35</a:t>
            </a:fld>
            <a:endParaRPr lang="en-US" dirty="0"/>
          </a:p>
        </p:txBody>
      </p:sp>
      <p:sp>
        <p:nvSpPr>
          <p:cNvPr id="23" name="Footer Placeholder 4">
            <a:extLst>
              <a:ext uri="{FF2B5EF4-FFF2-40B4-BE49-F238E27FC236}">
                <a16:creationId xmlns:a16="http://schemas.microsoft.com/office/drawing/2014/main" id="{7D496CD6-F5DE-434E-9263-CAE764D73DC4}"/>
              </a:ext>
            </a:extLst>
          </p:cNvPr>
          <p:cNvSpPr>
            <a:spLocks noGrp="1"/>
          </p:cNvSpPr>
          <p:nvPr>
            <p:ph type="ftr" sz="quarter" idx="11"/>
          </p:nvPr>
        </p:nvSpPr>
        <p:spPr>
          <a:xfrm>
            <a:off x="2057400" y="6553200"/>
            <a:ext cx="5486400" cy="301823"/>
          </a:xfrm>
        </p:spPr>
        <p:txBody>
          <a:bodyPr/>
          <a:lstStyle/>
          <a:p>
            <a:pPr>
              <a:defRPr/>
            </a:pPr>
            <a:r>
              <a:rPr lang="en-US" dirty="0"/>
              <a:t>SRA - Classic Ricker Estimation – OY Profile examples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4"/>
          <p:cNvSpPr>
            <a:spLocks noGrp="1"/>
          </p:cNvSpPr>
          <p:nvPr>
            <p:ph type="sldNum" sz="quarter" idx="12"/>
          </p:nvPr>
        </p:nvSpPr>
        <p:spPr>
          <a:noFill/>
        </p:spPr>
        <p:txBody>
          <a:bodyPr/>
          <a:lstStyle/>
          <a:p>
            <a:fld id="{B891B6DA-8143-45B3-950D-BEDC6F273096}" type="slidenum">
              <a:rPr lang="en-US" smtClean="0"/>
              <a:pPr/>
              <a:t>36</a:t>
            </a:fld>
            <a:endParaRPr lang="en-US"/>
          </a:p>
        </p:txBody>
      </p:sp>
      <p:sp>
        <p:nvSpPr>
          <p:cNvPr id="83975" name="Text Box 36"/>
          <p:cNvSpPr txBox="1">
            <a:spLocks noChangeArrowheads="1"/>
          </p:cNvSpPr>
          <p:nvPr/>
        </p:nvSpPr>
        <p:spPr bwMode="auto">
          <a:xfrm>
            <a:off x="615950" y="482600"/>
            <a:ext cx="5476243" cy="461665"/>
          </a:xfrm>
          <a:prstGeom prst="rect">
            <a:avLst/>
          </a:prstGeom>
          <a:noFill/>
          <a:ln w="9525">
            <a:noFill/>
            <a:miter lim="800000"/>
            <a:headEnd/>
            <a:tailEnd/>
          </a:ln>
        </p:spPr>
        <p:txBody>
          <a:bodyPr wrap="none">
            <a:spAutoFit/>
          </a:bodyPr>
          <a:lstStyle/>
          <a:p>
            <a:r>
              <a:rPr lang="en-US" b="1" dirty="0"/>
              <a:t>Biological Reference Points (revisited…)</a:t>
            </a:r>
          </a:p>
        </p:txBody>
      </p:sp>
      <p:sp>
        <p:nvSpPr>
          <p:cNvPr id="83976" name="Line 37"/>
          <p:cNvSpPr>
            <a:spLocks noChangeShapeType="1"/>
          </p:cNvSpPr>
          <p:nvPr/>
        </p:nvSpPr>
        <p:spPr bwMode="auto">
          <a:xfrm>
            <a:off x="685800" y="1295400"/>
            <a:ext cx="8001000" cy="0"/>
          </a:xfrm>
          <a:prstGeom prst="line">
            <a:avLst/>
          </a:prstGeom>
          <a:noFill/>
          <a:ln w="9525">
            <a:solidFill>
              <a:schemeClr val="tx1"/>
            </a:solidFill>
            <a:round/>
            <a:headEnd/>
            <a:tailEnd/>
          </a:ln>
        </p:spPr>
        <p:txBody>
          <a:bodyPr/>
          <a:lstStyle/>
          <a:p>
            <a:endParaRPr lang="en-US"/>
          </a:p>
        </p:txBody>
      </p:sp>
      <p:sp>
        <p:nvSpPr>
          <p:cNvPr id="83977" name="Text Box 39"/>
          <p:cNvSpPr txBox="1">
            <a:spLocks noChangeArrowheads="1"/>
          </p:cNvSpPr>
          <p:nvPr/>
        </p:nvSpPr>
        <p:spPr bwMode="auto">
          <a:xfrm>
            <a:off x="400404" y="1417340"/>
            <a:ext cx="3771192" cy="3139321"/>
          </a:xfrm>
          <a:prstGeom prst="rect">
            <a:avLst/>
          </a:prstGeom>
          <a:noFill/>
          <a:ln w="9525">
            <a:noFill/>
            <a:miter lim="800000"/>
            <a:headEnd/>
            <a:tailEnd/>
          </a:ln>
        </p:spPr>
        <p:txBody>
          <a:bodyPr wrap="square">
            <a:spAutoFit/>
          </a:bodyPr>
          <a:lstStyle/>
          <a:p>
            <a:r>
              <a:rPr lang="en-US" sz="1800" dirty="0"/>
              <a:t>To set a goal around a biological reference point we need to decide on an acceptable level of performance relative to the reference (Typically some large multiple of maximum sustained yield). </a:t>
            </a:r>
          </a:p>
          <a:p>
            <a:endParaRPr lang="en-US" sz="1800" dirty="0"/>
          </a:p>
          <a:p>
            <a:r>
              <a:rPr lang="en-US" sz="1800" dirty="0"/>
              <a:t>High performance requirements are associated with narrower goals, lower performance requirements are associated with wider goals. </a:t>
            </a:r>
          </a:p>
        </p:txBody>
      </p:sp>
      <p:pic>
        <p:nvPicPr>
          <p:cNvPr id="443400" name="Picture 8">
            <a:extLst>
              <a:ext uri="{FF2B5EF4-FFF2-40B4-BE49-F238E27FC236}">
                <a16:creationId xmlns:a16="http://schemas.microsoft.com/office/drawing/2014/main" id="{9A4F4255-7C92-4C20-A6A5-5434F7ECDC1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71596" y="1325264"/>
            <a:ext cx="4820004" cy="4820004"/>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a:extLst>
              <a:ext uri="{FF2B5EF4-FFF2-40B4-BE49-F238E27FC236}">
                <a16:creationId xmlns:a16="http://schemas.microsoft.com/office/drawing/2014/main" id="{2C1F92DF-F6B5-4835-BA97-3E66888041AB}"/>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Width (1)</a:t>
            </a:r>
          </a:p>
        </p:txBody>
      </p:sp>
    </p:spTree>
    <p:extLst>
      <p:ext uri="{BB962C8B-B14F-4D97-AF65-F5344CB8AC3E}">
        <p14:creationId xmlns:p14="http://schemas.microsoft.com/office/powerpoint/2010/main" val="2947244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595DDF-C5F0-481F-A1CE-DAFE0DB9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4" y="559904"/>
            <a:ext cx="5715000" cy="5715000"/>
          </a:xfrm>
          <a:prstGeom prst="rect">
            <a:avLst/>
          </a:prstGeom>
        </p:spPr>
      </p:pic>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37</a:t>
            </a:fld>
            <a:endParaRPr lang="en-US" sz="1400" dirty="0"/>
          </a:p>
        </p:txBody>
      </p:sp>
      <p:pic>
        <p:nvPicPr>
          <p:cNvPr id="2" name="Picture 1">
            <a:extLst>
              <a:ext uri="{FF2B5EF4-FFF2-40B4-BE49-F238E27FC236}">
                <a16:creationId xmlns:a16="http://schemas.microsoft.com/office/drawing/2014/main" id="{52C89D2A-A3D2-40A6-9677-6F28665A4B08}"/>
              </a:ext>
            </a:extLst>
          </p:cNvPr>
          <p:cNvPicPr>
            <a:picLocks noChangeAspect="1"/>
          </p:cNvPicPr>
          <p:nvPr/>
        </p:nvPicPr>
        <p:blipFill>
          <a:blip r:embed="rId4"/>
          <a:stretch>
            <a:fillRect/>
          </a:stretch>
        </p:blipFill>
        <p:spPr>
          <a:xfrm>
            <a:off x="5181698" y="0"/>
            <a:ext cx="3962302" cy="1996653"/>
          </a:xfrm>
          <a:prstGeom prst="rect">
            <a:avLst/>
          </a:prstGeom>
          <a:ln>
            <a:noFill/>
          </a:ln>
        </p:spPr>
      </p:pic>
      <p:sp>
        <p:nvSpPr>
          <p:cNvPr id="8" name="Footer Placeholder 4">
            <a:extLst>
              <a:ext uri="{FF2B5EF4-FFF2-40B4-BE49-F238E27FC236}">
                <a16:creationId xmlns:a16="http://schemas.microsoft.com/office/drawing/2014/main" id="{CCBA2976-7453-44F3-B0A6-1A898EDDF7B5}"/>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Width (2)</a:t>
            </a:r>
          </a:p>
        </p:txBody>
      </p:sp>
      <p:sp>
        <p:nvSpPr>
          <p:cNvPr id="10" name="TextBox 9">
            <a:extLst>
              <a:ext uri="{FF2B5EF4-FFF2-40B4-BE49-F238E27FC236}">
                <a16:creationId xmlns:a16="http://schemas.microsoft.com/office/drawing/2014/main" id="{AB12CC62-29E3-4A71-97BA-330BBE87ADD2}"/>
              </a:ext>
            </a:extLst>
          </p:cNvPr>
          <p:cNvSpPr txBox="1"/>
          <p:nvPr/>
        </p:nvSpPr>
        <p:spPr>
          <a:xfrm>
            <a:off x="6243687" y="2600754"/>
            <a:ext cx="2514600" cy="3043545"/>
          </a:xfrm>
          <a:prstGeom prst="rect">
            <a:avLst/>
          </a:prstGeom>
          <a:noFill/>
          <a:ln>
            <a:solidFill>
              <a:schemeClr val="tx1"/>
            </a:solidFill>
          </a:ln>
        </p:spPr>
        <p:txBody>
          <a:bodyPr wrap="square" rtlCol="0">
            <a:spAutoFit/>
          </a:bodyPr>
          <a:lstStyle/>
          <a:p>
            <a:r>
              <a:rPr lang="en-US" dirty="0"/>
              <a:t>High performance requirements are associated with narrower goals, lower performance requirements are associated with wider goals. </a:t>
            </a:r>
          </a:p>
        </p:txBody>
      </p:sp>
    </p:spTree>
    <p:extLst>
      <p:ext uri="{BB962C8B-B14F-4D97-AF65-F5344CB8AC3E}">
        <p14:creationId xmlns:p14="http://schemas.microsoft.com/office/powerpoint/2010/main" val="95780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3" cstate="print"/>
          <a:srcRect/>
          <a:stretch>
            <a:fillRect/>
          </a:stretch>
        </p:blipFill>
        <p:spPr bwMode="auto">
          <a:xfrm>
            <a:off x="628650" y="228600"/>
            <a:ext cx="7646988" cy="6070600"/>
          </a:xfrm>
          <a:prstGeom prst="rect">
            <a:avLst/>
          </a:prstGeom>
          <a:noFill/>
          <a:ln w="9525">
            <a:noFill/>
            <a:miter lim="800000"/>
            <a:headEnd/>
            <a:tailEnd/>
          </a:ln>
        </p:spPr>
      </p:pic>
      <p:grpSp>
        <p:nvGrpSpPr>
          <p:cNvPr id="132099" name="Group 3"/>
          <p:cNvGrpSpPr>
            <a:grpSpLocks/>
          </p:cNvGrpSpPr>
          <p:nvPr/>
        </p:nvGrpSpPr>
        <p:grpSpPr bwMode="auto">
          <a:xfrm>
            <a:off x="4256088" y="2000250"/>
            <a:ext cx="889000" cy="1828800"/>
            <a:chOff x="2064" y="960"/>
            <a:chExt cx="560" cy="1152"/>
          </a:xfrm>
        </p:grpSpPr>
        <p:sp>
          <p:nvSpPr>
            <p:cNvPr id="132118" name="Text Box 4"/>
            <p:cNvSpPr txBox="1">
              <a:spLocks noChangeArrowheads="1"/>
            </p:cNvSpPr>
            <p:nvPr/>
          </p:nvSpPr>
          <p:spPr bwMode="auto">
            <a:xfrm>
              <a:off x="2090" y="960"/>
              <a:ext cx="534" cy="250"/>
            </a:xfrm>
            <a:prstGeom prst="rect">
              <a:avLst/>
            </a:prstGeom>
            <a:noFill/>
            <a:ln w="9525">
              <a:noFill/>
              <a:miter lim="800000"/>
              <a:headEnd/>
              <a:tailEnd/>
            </a:ln>
          </p:spPr>
          <p:txBody>
            <a:bodyPr wrap="none">
              <a:spAutoFit/>
            </a:bodyPr>
            <a:lstStyle/>
            <a:p>
              <a:pPr algn="ctr"/>
              <a:r>
                <a:rPr lang="en-US" sz="2000" b="1">
                  <a:latin typeface="Arial" charset="0"/>
                </a:rPr>
                <a:t>mean</a:t>
              </a:r>
            </a:p>
          </p:txBody>
        </p:sp>
        <p:sp>
          <p:nvSpPr>
            <p:cNvPr id="132119" name="Line 5"/>
            <p:cNvSpPr>
              <a:spLocks noChangeShapeType="1"/>
            </p:cNvSpPr>
            <p:nvPr/>
          </p:nvSpPr>
          <p:spPr bwMode="auto">
            <a:xfrm flipH="1">
              <a:off x="2064" y="1344"/>
              <a:ext cx="192" cy="768"/>
            </a:xfrm>
            <a:prstGeom prst="line">
              <a:avLst/>
            </a:prstGeom>
            <a:noFill/>
            <a:ln w="9525">
              <a:solidFill>
                <a:schemeClr val="tx1"/>
              </a:solidFill>
              <a:round/>
              <a:headEnd/>
              <a:tailEnd type="triangle" w="med" len="med"/>
            </a:ln>
          </p:spPr>
          <p:txBody>
            <a:bodyPr/>
            <a:lstStyle/>
            <a:p>
              <a:endParaRPr lang="en-US"/>
            </a:p>
          </p:txBody>
        </p:sp>
      </p:grpSp>
      <p:grpSp>
        <p:nvGrpSpPr>
          <p:cNvPr id="132100" name="Group 6"/>
          <p:cNvGrpSpPr>
            <a:grpSpLocks/>
          </p:cNvGrpSpPr>
          <p:nvPr/>
        </p:nvGrpSpPr>
        <p:grpSpPr bwMode="auto">
          <a:xfrm>
            <a:off x="5029200" y="2838450"/>
            <a:ext cx="1079500" cy="685800"/>
            <a:chOff x="4080" y="2880"/>
            <a:chExt cx="680" cy="432"/>
          </a:xfrm>
        </p:grpSpPr>
        <p:sp>
          <p:nvSpPr>
            <p:cNvPr id="132116" name="Text Box 7"/>
            <p:cNvSpPr txBox="1">
              <a:spLocks noChangeArrowheads="1"/>
            </p:cNvSpPr>
            <p:nvPr/>
          </p:nvSpPr>
          <p:spPr bwMode="auto">
            <a:xfrm>
              <a:off x="4368" y="2880"/>
              <a:ext cx="392" cy="250"/>
            </a:xfrm>
            <a:prstGeom prst="rect">
              <a:avLst/>
            </a:prstGeom>
            <a:noFill/>
            <a:ln w="9525">
              <a:noFill/>
              <a:miter lim="800000"/>
              <a:headEnd/>
              <a:tailEnd/>
            </a:ln>
          </p:spPr>
          <p:txBody>
            <a:bodyPr wrap="none">
              <a:spAutoFit/>
            </a:bodyPr>
            <a:lstStyle/>
            <a:p>
              <a:pPr algn="ctr"/>
              <a:r>
                <a:rPr lang="en-US" sz="2000" b="1">
                  <a:latin typeface="Arial" charset="0"/>
                </a:rPr>
                <a:t>p90</a:t>
              </a:r>
            </a:p>
          </p:txBody>
        </p:sp>
        <p:sp>
          <p:nvSpPr>
            <p:cNvPr id="132117" name="Line 8"/>
            <p:cNvSpPr>
              <a:spLocks noChangeShapeType="1"/>
            </p:cNvSpPr>
            <p:nvPr/>
          </p:nvSpPr>
          <p:spPr bwMode="auto">
            <a:xfrm flipH="1">
              <a:off x="4080" y="3072"/>
              <a:ext cx="336" cy="240"/>
            </a:xfrm>
            <a:prstGeom prst="line">
              <a:avLst/>
            </a:prstGeom>
            <a:noFill/>
            <a:ln w="9525">
              <a:solidFill>
                <a:schemeClr val="tx1"/>
              </a:solidFill>
              <a:round/>
              <a:headEnd/>
              <a:tailEnd type="triangle" w="med" len="med"/>
            </a:ln>
          </p:spPr>
          <p:txBody>
            <a:bodyPr/>
            <a:lstStyle/>
            <a:p>
              <a:endParaRPr lang="en-US"/>
            </a:p>
          </p:txBody>
        </p:sp>
      </p:grpSp>
      <p:grpSp>
        <p:nvGrpSpPr>
          <p:cNvPr id="132101" name="Group 9"/>
          <p:cNvGrpSpPr>
            <a:grpSpLocks/>
          </p:cNvGrpSpPr>
          <p:nvPr/>
        </p:nvGrpSpPr>
        <p:grpSpPr bwMode="auto">
          <a:xfrm>
            <a:off x="6248400" y="3676650"/>
            <a:ext cx="990600" cy="533400"/>
            <a:chOff x="3936" y="2448"/>
            <a:chExt cx="624" cy="336"/>
          </a:xfrm>
        </p:grpSpPr>
        <p:sp>
          <p:nvSpPr>
            <p:cNvPr id="132114" name="Text Box 10"/>
            <p:cNvSpPr txBox="1">
              <a:spLocks noChangeArrowheads="1"/>
            </p:cNvSpPr>
            <p:nvPr/>
          </p:nvSpPr>
          <p:spPr bwMode="auto">
            <a:xfrm>
              <a:off x="4168" y="2448"/>
              <a:ext cx="392" cy="250"/>
            </a:xfrm>
            <a:prstGeom prst="rect">
              <a:avLst/>
            </a:prstGeom>
            <a:noFill/>
            <a:ln w="9525">
              <a:noFill/>
              <a:miter lim="800000"/>
              <a:headEnd/>
              <a:tailEnd/>
            </a:ln>
          </p:spPr>
          <p:txBody>
            <a:bodyPr wrap="none">
              <a:spAutoFit/>
            </a:bodyPr>
            <a:lstStyle/>
            <a:p>
              <a:pPr algn="ctr"/>
              <a:r>
                <a:rPr lang="en-US" sz="2000" b="1">
                  <a:latin typeface="Arial" charset="0"/>
                </a:rPr>
                <a:t>p95</a:t>
              </a:r>
            </a:p>
          </p:txBody>
        </p:sp>
        <p:sp>
          <p:nvSpPr>
            <p:cNvPr id="132115" name="Line 11"/>
            <p:cNvSpPr>
              <a:spLocks noChangeShapeType="1"/>
            </p:cNvSpPr>
            <p:nvPr/>
          </p:nvSpPr>
          <p:spPr bwMode="auto">
            <a:xfrm flipH="1">
              <a:off x="3936" y="2640"/>
              <a:ext cx="240" cy="144"/>
            </a:xfrm>
            <a:prstGeom prst="line">
              <a:avLst/>
            </a:prstGeom>
            <a:noFill/>
            <a:ln w="9525">
              <a:solidFill>
                <a:schemeClr val="tx1"/>
              </a:solidFill>
              <a:round/>
              <a:headEnd/>
              <a:tailEnd type="triangle" w="med" len="med"/>
            </a:ln>
          </p:spPr>
          <p:txBody>
            <a:bodyPr/>
            <a:lstStyle/>
            <a:p>
              <a:endParaRPr lang="en-US"/>
            </a:p>
          </p:txBody>
        </p:sp>
      </p:grpSp>
      <p:grpSp>
        <p:nvGrpSpPr>
          <p:cNvPr id="132102" name="Group 12"/>
          <p:cNvGrpSpPr>
            <a:grpSpLocks/>
          </p:cNvGrpSpPr>
          <p:nvPr/>
        </p:nvGrpSpPr>
        <p:grpSpPr bwMode="auto">
          <a:xfrm>
            <a:off x="3270250" y="4895850"/>
            <a:ext cx="996950" cy="685800"/>
            <a:chOff x="2060" y="3216"/>
            <a:chExt cx="628" cy="432"/>
          </a:xfrm>
        </p:grpSpPr>
        <p:sp>
          <p:nvSpPr>
            <p:cNvPr id="132112" name="Text Box 13"/>
            <p:cNvSpPr txBox="1">
              <a:spLocks noChangeArrowheads="1"/>
            </p:cNvSpPr>
            <p:nvPr/>
          </p:nvSpPr>
          <p:spPr bwMode="auto">
            <a:xfrm>
              <a:off x="2060" y="3398"/>
              <a:ext cx="303" cy="250"/>
            </a:xfrm>
            <a:prstGeom prst="rect">
              <a:avLst/>
            </a:prstGeom>
            <a:noFill/>
            <a:ln w="9525">
              <a:noFill/>
              <a:miter lim="800000"/>
              <a:headEnd/>
              <a:tailEnd/>
            </a:ln>
          </p:spPr>
          <p:txBody>
            <a:bodyPr wrap="none">
              <a:spAutoFit/>
            </a:bodyPr>
            <a:lstStyle/>
            <a:p>
              <a:pPr algn="ctr"/>
              <a:r>
                <a:rPr lang="en-US" sz="2000" b="1">
                  <a:latin typeface="Arial" charset="0"/>
                </a:rPr>
                <a:t>p5</a:t>
              </a:r>
            </a:p>
          </p:txBody>
        </p:sp>
        <p:sp>
          <p:nvSpPr>
            <p:cNvPr id="132113" name="Line 14"/>
            <p:cNvSpPr>
              <a:spLocks noChangeShapeType="1"/>
            </p:cNvSpPr>
            <p:nvPr/>
          </p:nvSpPr>
          <p:spPr bwMode="auto">
            <a:xfrm flipV="1">
              <a:off x="2352" y="3216"/>
              <a:ext cx="336" cy="230"/>
            </a:xfrm>
            <a:prstGeom prst="line">
              <a:avLst/>
            </a:prstGeom>
            <a:noFill/>
            <a:ln w="9525">
              <a:solidFill>
                <a:schemeClr val="tx1"/>
              </a:solidFill>
              <a:round/>
              <a:headEnd/>
              <a:tailEnd type="triangle" w="med" len="med"/>
            </a:ln>
          </p:spPr>
          <p:txBody>
            <a:bodyPr/>
            <a:lstStyle/>
            <a:p>
              <a:endParaRPr lang="en-US"/>
            </a:p>
          </p:txBody>
        </p:sp>
      </p:grpSp>
      <p:grpSp>
        <p:nvGrpSpPr>
          <p:cNvPr id="132103" name="Group 15"/>
          <p:cNvGrpSpPr>
            <a:grpSpLocks/>
          </p:cNvGrpSpPr>
          <p:nvPr/>
        </p:nvGrpSpPr>
        <p:grpSpPr bwMode="auto">
          <a:xfrm>
            <a:off x="2971800" y="4133850"/>
            <a:ext cx="838200" cy="549275"/>
            <a:chOff x="2304" y="3264"/>
            <a:chExt cx="528" cy="346"/>
          </a:xfrm>
        </p:grpSpPr>
        <p:sp>
          <p:nvSpPr>
            <p:cNvPr id="132110" name="Text Box 16"/>
            <p:cNvSpPr txBox="1">
              <a:spLocks noChangeArrowheads="1"/>
            </p:cNvSpPr>
            <p:nvPr/>
          </p:nvSpPr>
          <p:spPr bwMode="auto">
            <a:xfrm>
              <a:off x="2304" y="3360"/>
              <a:ext cx="392" cy="250"/>
            </a:xfrm>
            <a:prstGeom prst="rect">
              <a:avLst/>
            </a:prstGeom>
            <a:noFill/>
            <a:ln w="9525">
              <a:noFill/>
              <a:miter lim="800000"/>
              <a:headEnd/>
              <a:tailEnd/>
            </a:ln>
          </p:spPr>
          <p:txBody>
            <a:bodyPr wrap="none">
              <a:spAutoFit/>
            </a:bodyPr>
            <a:lstStyle/>
            <a:p>
              <a:pPr algn="ctr"/>
              <a:r>
                <a:rPr lang="en-US" sz="2000" b="1">
                  <a:latin typeface="Arial" charset="0"/>
                </a:rPr>
                <a:t>p10</a:t>
              </a:r>
            </a:p>
          </p:txBody>
        </p:sp>
        <p:sp>
          <p:nvSpPr>
            <p:cNvPr id="132111" name="Line 17"/>
            <p:cNvSpPr>
              <a:spLocks noChangeShapeType="1"/>
            </p:cNvSpPr>
            <p:nvPr/>
          </p:nvSpPr>
          <p:spPr bwMode="auto">
            <a:xfrm flipV="1">
              <a:off x="2640" y="3264"/>
              <a:ext cx="192" cy="144"/>
            </a:xfrm>
            <a:prstGeom prst="line">
              <a:avLst/>
            </a:prstGeom>
            <a:noFill/>
            <a:ln w="9525">
              <a:solidFill>
                <a:schemeClr val="tx1"/>
              </a:solidFill>
              <a:round/>
              <a:headEnd/>
              <a:tailEnd type="triangle" w="med" len="med"/>
            </a:ln>
          </p:spPr>
          <p:txBody>
            <a:bodyPr/>
            <a:lstStyle/>
            <a:p>
              <a:endParaRPr lang="en-US"/>
            </a:p>
          </p:txBody>
        </p:sp>
      </p:grpSp>
      <p:grpSp>
        <p:nvGrpSpPr>
          <p:cNvPr id="132105" name="Group 19"/>
          <p:cNvGrpSpPr>
            <a:grpSpLocks/>
          </p:cNvGrpSpPr>
          <p:nvPr/>
        </p:nvGrpSpPr>
        <p:grpSpPr bwMode="auto">
          <a:xfrm>
            <a:off x="2286000" y="2152650"/>
            <a:ext cx="1295400" cy="3352800"/>
            <a:chOff x="1488" y="1488"/>
            <a:chExt cx="816" cy="2112"/>
          </a:xfrm>
        </p:grpSpPr>
        <p:sp>
          <p:nvSpPr>
            <p:cNvPr id="132108" name="Line 20"/>
            <p:cNvSpPr>
              <a:spLocks noChangeShapeType="1"/>
            </p:cNvSpPr>
            <p:nvPr/>
          </p:nvSpPr>
          <p:spPr bwMode="auto">
            <a:xfrm>
              <a:off x="2304" y="1488"/>
              <a:ext cx="0" cy="2112"/>
            </a:xfrm>
            <a:prstGeom prst="line">
              <a:avLst/>
            </a:prstGeom>
            <a:noFill/>
            <a:ln w="9525">
              <a:solidFill>
                <a:srgbClr val="FF0000"/>
              </a:solidFill>
              <a:round/>
              <a:headEnd/>
              <a:tailEnd/>
            </a:ln>
          </p:spPr>
          <p:txBody>
            <a:bodyPr/>
            <a:lstStyle/>
            <a:p>
              <a:endParaRPr lang="en-US"/>
            </a:p>
          </p:txBody>
        </p:sp>
        <p:sp>
          <p:nvSpPr>
            <p:cNvPr id="132109" name="Line 21"/>
            <p:cNvSpPr>
              <a:spLocks noChangeShapeType="1"/>
            </p:cNvSpPr>
            <p:nvPr/>
          </p:nvSpPr>
          <p:spPr bwMode="auto">
            <a:xfrm>
              <a:off x="1488" y="1488"/>
              <a:ext cx="0" cy="2112"/>
            </a:xfrm>
            <a:prstGeom prst="line">
              <a:avLst/>
            </a:prstGeom>
            <a:noFill/>
            <a:ln w="9525">
              <a:solidFill>
                <a:srgbClr val="FF0000"/>
              </a:solidFill>
              <a:round/>
              <a:headEnd/>
              <a:tailEnd/>
            </a:ln>
          </p:spPr>
          <p:txBody>
            <a:bodyPr/>
            <a:lstStyle/>
            <a:p>
              <a:endParaRPr lang="en-US"/>
            </a:p>
          </p:txBody>
        </p:sp>
      </p:grpSp>
      <p:sp>
        <p:nvSpPr>
          <p:cNvPr id="13210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6F9FAFA-0FC2-4AD1-9BC3-08150BBA5072}" type="slidenum">
              <a:rPr lang="en-US" sz="1400"/>
              <a:pPr algn="r"/>
              <a:t>38</a:t>
            </a:fld>
            <a:endParaRPr lang="en-US" sz="1400"/>
          </a:p>
        </p:txBody>
      </p:sp>
      <p:sp>
        <p:nvSpPr>
          <p:cNvPr id="24" name="Footer Placeholder 4">
            <a:extLst>
              <a:ext uri="{FF2B5EF4-FFF2-40B4-BE49-F238E27FC236}">
                <a16:creationId xmlns:a16="http://schemas.microsoft.com/office/drawing/2014/main" id="{E9BCE9DA-05C1-428A-9443-02F20F91C503}"/>
              </a:ext>
            </a:extLst>
          </p:cNvPr>
          <p:cNvSpPr>
            <a:spLocks noGrp="1"/>
          </p:cNvSpPr>
          <p:nvPr>
            <p:ph type="ftr" sz="quarter" idx="11"/>
          </p:nvPr>
        </p:nvSpPr>
        <p:spPr>
          <a:xfrm>
            <a:off x="1828800" y="6466002"/>
            <a:ext cx="5486400" cy="381000"/>
          </a:xfrm>
        </p:spPr>
        <p:txBody>
          <a:bodyPr/>
          <a:lstStyle/>
          <a:p>
            <a:pPr>
              <a:defRPr/>
            </a:pPr>
            <a:r>
              <a:rPr lang="en-US" dirty="0"/>
              <a:t>SRA - Classic Ricker Estimation – EY Plot</a:t>
            </a:r>
          </a:p>
        </p:txBody>
      </p:sp>
      <p:sp>
        <p:nvSpPr>
          <p:cNvPr id="25" name="Text Box 18">
            <a:extLst>
              <a:ext uri="{FF2B5EF4-FFF2-40B4-BE49-F238E27FC236}">
                <a16:creationId xmlns:a16="http://schemas.microsoft.com/office/drawing/2014/main" id="{8376B44E-9852-406E-87E8-39BFD5C3AAA7}"/>
              </a:ext>
            </a:extLst>
          </p:cNvPr>
          <p:cNvSpPr txBox="1">
            <a:spLocks noChangeArrowheads="1"/>
          </p:cNvSpPr>
          <p:nvPr/>
        </p:nvSpPr>
        <p:spPr bwMode="auto">
          <a:xfrm>
            <a:off x="2486444" y="400050"/>
            <a:ext cx="4575933" cy="461665"/>
          </a:xfrm>
          <a:prstGeom prst="rect">
            <a:avLst/>
          </a:prstGeom>
          <a:noFill/>
          <a:ln w="9525">
            <a:noFill/>
            <a:miter lim="800000"/>
            <a:headEnd/>
            <a:tailEnd/>
          </a:ln>
        </p:spPr>
        <p:txBody>
          <a:bodyPr wrap="none">
            <a:spAutoFit/>
          </a:bodyPr>
          <a:lstStyle/>
          <a:p>
            <a:pPr algn="ctr"/>
            <a:r>
              <a:rPr lang="en-US" b="1" dirty="0">
                <a:latin typeface="Arial" charset="0"/>
              </a:rPr>
              <a:t>Expected Sustained Yield Plot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3" cstate="print"/>
          <a:srcRect l="4688" t="5780"/>
          <a:stretch>
            <a:fillRect/>
          </a:stretch>
        </p:blipFill>
        <p:spPr bwMode="auto">
          <a:xfrm>
            <a:off x="0" y="0"/>
            <a:ext cx="4648200" cy="2484438"/>
          </a:xfrm>
          <a:prstGeom prst="rect">
            <a:avLst/>
          </a:prstGeom>
          <a:noFill/>
          <a:ln w="9525">
            <a:noFill/>
            <a:miter lim="800000"/>
            <a:headEnd/>
            <a:tailEnd/>
          </a:ln>
        </p:spPr>
      </p:pic>
      <p:grpSp>
        <p:nvGrpSpPr>
          <p:cNvPr id="133123" name="Group 3"/>
          <p:cNvGrpSpPr>
            <a:grpSpLocks/>
          </p:cNvGrpSpPr>
          <p:nvPr/>
        </p:nvGrpSpPr>
        <p:grpSpPr bwMode="auto">
          <a:xfrm>
            <a:off x="1966913" y="0"/>
            <a:ext cx="7177087" cy="2276475"/>
            <a:chOff x="1239" y="0"/>
            <a:chExt cx="4521" cy="1434"/>
          </a:xfrm>
        </p:grpSpPr>
        <p:pic>
          <p:nvPicPr>
            <p:cNvPr id="133137" name="Picture 4"/>
            <p:cNvPicPr>
              <a:picLocks noChangeAspect="1" noChangeArrowheads="1"/>
            </p:cNvPicPr>
            <p:nvPr/>
          </p:nvPicPr>
          <p:blipFill>
            <a:blip r:embed="rId4" cstate="print"/>
            <a:srcRect/>
            <a:stretch>
              <a:fillRect/>
            </a:stretch>
          </p:blipFill>
          <p:spPr bwMode="auto">
            <a:xfrm>
              <a:off x="3120" y="0"/>
              <a:ext cx="2640" cy="1434"/>
            </a:xfrm>
            <a:prstGeom prst="rect">
              <a:avLst/>
            </a:prstGeom>
            <a:noFill/>
            <a:ln w="9525">
              <a:noFill/>
              <a:miter lim="800000"/>
              <a:headEnd/>
              <a:tailEnd/>
            </a:ln>
          </p:spPr>
        </p:pic>
        <p:sp>
          <p:nvSpPr>
            <p:cNvPr id="133138" name="Text Box 5"/>
            <p:cNvSpPr txBox="1">
              <a:spLocks noChangeArrowheads="1"/>
            </p:cNvSpPr>
            <p:nvPr/>
          </p:nvSpPr>
          <p:spPr bwMode="auto">
            <a:xfrm>
              <a:off x="1239" y="96"/>
              <a:ext cx="1401" cy="288"/>
            </a:xfrm>
            <a:prstGeom prst="rect">
              <a:avLst/>
            </a:prstGeom>
            <a:noFill/>
            <a:ln w="9525">
              <a:noFill/>
              <a:miter lim="800000"/>
              <a:headEnd/>
              <a:tailEnd/>
            </a:ln>
          </p:spPr>
          <p:txBody>
            <a:bodyPr wrap="none">
              <a:spAutoFit/>
            </a:bodyPr>
            <a:lstStyle/>
            <a:p>
              <a:r>
                <a:rPr lang="en-US"/>
                <a:t>Deshka Chinook</a:t>
              </a:r>
            </a:p>
          </p:txBody>
        </p:sp>
        <p:sp>
          <p:nvSpPr>
            <p:cNvPr id="133139" name="Text Box 6"/>
            <p:cNvSpPr txBox="1">
              <a:spLocks noChangeArrowheads="1"/>
            </p:cNvSpPr>
            <p:nvPr/>
          </p:nvSpPr>
          <p:spPr bwMode="auto">
            <a:xfrm>
              <a:off x="4272" y="96"/>
              <a:ext cx="1272" cy="288"/>
            </a:xfrm>
            <a:prstGeom prst="rect">
              <a:avLst/>
            </a:prstGeom>
            <a:noFill/>
            <a:ln w="9525">
              <a:noFill/>
              <a:miter lim="800000"/>
              <a:headEnd/>
              <a:tailEnd/>
            </a:ln>
          </p:spPr>
          <p:txBody>
            <a:bodyPr wrap="none">
              <a:spAutoFit/>
            </a:bodyPr>
            <a:lstStyle/>
            <a:p>
              <a:r>
                <a:rPr lang="en-US"/>
                <a:t>Kenai Sockeye</a:t>
              </a:r>
            </a:p>
          </p:txBody>
        </p:sp>
      </p:grpSp>
      <p:grpSp>
        <p:nvGrpSpPr>
          <p:cNvPr id="133124" name="Group 7"/>
          <p:cNvGrpSpPr>
            <a:grpSpLocks/>
          </p:cNvGrpSpPr>
          <p:nvPr/>
        </p:nvGrpSpPr>
        <p:grpSpPr bwMode="auto">
          <a:xfrm>
            <a:off x="0" y="2209800"/>
            <a:ext cx="8658225" cy="2209800"/>
            <a:chOff x="0" y="1464"/>
            <a:chExt cx="5454" cy="1392"/>
          </a:xfrm>
        </p:grpSpPr>
        <p:pic>
          <p:nvPicPr>
            <p:cNvPr id="133131" name="Picture 8"/>
            <p:cNvPicPr>
              <a:picLocks noChangeAspect="1" noChangeArrowheads="1"/>
            </p:cNvPicPr>
            <p:nvPr/>
          </p:nvPicPr>
          <p:blipFill>
            <a:blip r:embed="rId5" cstate="print"/>
            <a:srcRect l="3334" b="10983"/>
            <a:stretch>
              <a:fillRect/>
            </a:stretch>
          </p:blipFill>
          <p:spPr bwMode="auto">
            <a:xfrm>
              <a:off x="0" y="1543"/>
              <a:ext cx="2880" cy="1289"/>
            </a:xfrm>
            <a:prstGeom prst="rect">
              <a:avLst/>
            </a:prstGeom>
            <a:noFill/>
            <a:ln w="9525">
              <a:noFill/>
              <a:miter lim="800000"/>
              <a:headEnd/>
              <a:tailEnd/>
            </a:ln>
          </p:spPr>
        </p:pic>
        <p:sp>
          <p:nvSpPr>
            <p:cNvPr id="133132" name="Line 9"/>
            <p:cNvSpPr>
              <a:spLocks noChangeShapeType="1"/>
            </p:cNvSpPr>
            <p:nvPr/>
          </p:nvSpPr>
          <p:spPr bwMode="auto">
            <a:xfrm>
              <a:off x="720" y="1824"/>
              <a:ext cx="192" cy="0"/>
            </a:xfrm>
            <a:prstGeom prst="line">
              <a:avLst/>
            </a:prstGeom>
            <a:noFill/>
            <a:ln w="19050">
              <a:solidFill>
                <a:srgbClr val="FF0000"/>
              </a:solidFill>
              <a:round/>
              <a:headEnd type="arrow" w="sm" len="sm"/>
              <a:tailEnd type="arrow" w="sm" len="sm"/>
            </a:ln>
          </p:spPr>
          <p:txBody>
            <a:bodyPr/>
            <a:lstStyle/>
            <a:p>
              <a:endParaRPr lang="en-US"/>
            </a:p>
          </p:txBody>
        </p:sp>
        <p:pic>
          <p:nvPicPr>
            <p:cNvPr id="133133" name="Picture 10"/>
            <p:cNvPicPr>
              <a:picLocks noChangeAspect="1" noChangeArrowheads="1"/>
            </p:cNvPicPr>
            <p:nvPr/>
          </p:nvPicPr>
          <p:blipFill>
            <a:blip r:embed="rId6" cstate="print"/>
            <a:srcRect b="6694"/>
            <a:stretch>
              <a:fillRect/>
            </a:stretch>
          </p:blipFill>
          <p:spPr bwMode="auto">
            <a:xfrm>
              <a:off x="3144" y="1464"/>
              <a:ext cx="2310" cy="1392"/>
            </a:xfrm>
            <a:prstGeom prst="rect">
              <a:avLst/>
            </a:prstGeom>
            <a:noFill/>
            <a:ln w="9525">
              <a:noFill/>
              <a:miter lim="800000"/>
              <a:headEnd/>
              <a:tailEnd/>
            </a:ln>
          </p:spPr>
        </p:pic>
        <p:sp>
          <p:nvSpPr>
            <p:cNvPr id="133134" name="Line 11"/>
            <p:cNvSpPr>
              <a:spLocks noChangeShapeType="1"/>
            </p:cNvSpPr>
            <p:nvPr/>
          </p:nvSpPr>
          <p:spPr bwMode="auto">
            <a:xfrm>
              <a:off x="3784" y="2120"/>
              <a:ext cx="192" cy="0"/>
            </a:xfrm>
            <a:prstGeom prst="line">
              <a:avLst/>
            </a:prstGeom>
            <a:noFill/>
            <a:ln w="19050">
              <a:solidFill>
                <a:srgbClr val="FF0000"/>
              </a:solidFill>
              <a:round/>
              <a:headEnd type="arrow" w="sm" len="sm"/>
              <a:tailEnd type="arrow" w="sm" len="sm"/>
            </a:ln>
          </p:spPr>
          <p:txBody>
            <a:bodyPr/>
            <a:lstStyle/>
            <a:p>
              <a:endParaRPr lang="en-US"/>
            </a:p>
          </p:txBody>
        </p:sp>
        <p:sp>
          <p:nvSpPr>
            <p:cNvPr id="133135" name="Text Box 12"/>
            <p:cNvSpPr txBox="1">
              <a:spLocks noChangeArrowheads="1"/>
            </p:cNvSpPr>
            <p:nvPr/>
          </p:nvSpPr>
          <p:spPr bwMode="auto">
            <a:xfrm>
              <a:off x="2056" y="1632"/>
              <a:ext cx="611" cy="194"/>
            </a:xfrm>
            <a:prstGeom prst="rect">
              <a:avLst/>
            </a:prstGeom>
            <a:noFill/>
            <a:ln w="9525">
              <a:noFill/>
              <a:miter lim="800000"/>
              <a:headEnd/>
              <a:tailEnd/>
            </a:ln>
          </p:spPr>
          <p:txBody>
            <a:bodyPr wrap="none">
              <a:spAutoFit/>
            </a:bodyPr>
            <a:lstStyle/>
            <a:p>
              <a:pPr algn="r"/>
              <a:r>
                <a:rPr lang="en-US" sz="1400" dirty="0"/>
                <a:t>OY Profile</a:t>
              </a:r>
            </a:p>
          </p:txBody>
        </p:sp>
        <p:sp>
          <p:nvSpPr>
            <p:cNvPr id="133136" name="Text Box 13"/>
            <p:cNvSpPr txBox="1">
              <a:spLocks noChangeArrowheads="1"/>
            </p:cNvSpPr>
            <p:nvPr/>
          </p:nvSpPr>
          <p:spPr bwMode="auto">
            <a:xfrm>
              <a:off x="4621" y="1632"/>
              <a:ext cx="611" cy="194"/>
            </a:xfrm>
            <a:prstGeom prst="rect">
              <a:avLst/>
            </a:prstGeom>
            <a:noFill/>
            <a:ln w="9525">
              <a:noFill/>
              <a:miter lim="800000"/>
              <a:headEnd/>
              <a:tailEnd/>
            </a:ln>
          </p:spPr>
          <p:txBody>
            <a:bodyPr wrap="none">
              <a:spAutoFit/>
            </a:bodyPr>
            <a:lstStyle/>
            <a:p>
              <a:pPr algn="r"/>
              <a:r>
                <a:rPr lang="en-US" sz="1400" dirty="0"/>
                <a:t>OY Profile</a:t>
              </a:r>
            </a:p>
          </p:txBody>
        </p:sp>
      </p:grpSp>
      <p:grpSp>
        <p:nvGrpSpPr>
          <p:cNvPr id="133125" name="Group 14"/>
          <p:cNvGrpSpPr>
            <a:grpSpLocks/>
          </p:cNvGrpSpPr>
          <p:nvPr/>
        </p:nvGrpSpPr>
        <p:grpSpPr bwMode="auto">
          <a:xfrm>
            <a:off x="514350" y="4343400"/>
            <a:ext cx="8001000" cy="1922463"/>
            <a:chOff x="324" y="2917"/>
            <a:chExt cx="5040" cy="1211"/>
          </a:xfrm>
        </p:grpSpPr>
        <p:pic>
          <p:nvPicPr>
            <p:cNvPr id="133128" name="Picture 15"/>
            <p:cNvPicPr>
              <a:picLocks noChangeAspect="1" noChangeArrowheads="1"/>
            </p:cNvPicPr>
            <p:nvPr/>
          </p:nvPicPr>
          <p:blipFill>
            <a:blip r:embed="rId7" cstate="print"/>
            <a:srcRect t="8856"/>
            <a:stretch>
              <a:fillRect/>
            </a:stretch>
          </p:blipFill>
          <p:spPr bwMode="auto">
            <a:xfrm>
              <a:off x="3444" y="3072"/>
              <a:ext cx="1920" cy="988"/>
            </a:xfrm>
            <a:prstGeom prst="rect">
              <a:avLst/>
            </a:prstGeom>
            <a:noFill/>
            <a:ln w="9525">
              <a:noFill/>
              <a:miter lim="800000"/>
              <a:headEnd/>
              <a:tailEnd/>
            </a:ln>
          </p:spPr>
        </p:pic>
        <p:pic>
          <p:nvPicPr>
            <p:cNvPr id="133129" name="Picture 16"/>
            <p:cNvPicPr>
              <a:picLocks noChangeAspect="1" noChangeArrowheads="1"/>
            </p:cNvPicPr>
            <p:nvPr/>
          </p:nvPicPr>
          <p:blipFill>
            <a:blip r:embed="rId8" cstate="print"/>
            <a:srcRect/>
            <a:stretch>
              <a:fillRect/>
            </a:stretch>
          </p:blipFill>
          <p:spPr bwMode="auto">
            <a:xfrm>
              <a:off x="324" y="2917"/>
              <a:ext cx="1404" cy="1211"/>
            </a:xfrm>
            <a:prstGeom prst="rect">
              <a:avLst/>
            </a:prstGeom>
            <a:noFill/>
            <a:ln w="9525">
              <a:noFill/>
              <a:miter lim="800000"/>
              <a:headEnd/>
              <a:tailEnd/>
            </a:ln>
          </p:spPr>
        </p:pic>
      </p:grpSp>
      <p:sp>
        <p:nvSpPr>
          <p:cNvPr id="1331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2A88051-2D83-44DD-9DD4-A71F7B39B426}" type="slidenum">
              <a:rPr lang="en-US" sz="1400"/>
              <a:pPr algn="r"/>
              <a:t>39</a:t>
            </a:fld>
            <a:endParaRPr lang="en-US" sz="1400"/>
          </a:p>
        </p:txBody>
      </p:sp>
      <p:sp>
        <p:nvSpPr>
          <p:cNvPr id="20" name="Footer Placeholder 4">
            <a:extLst>
              <a:ext uri="{FF2B5EF4-FFF2-40B4-BE49-F238E27FC236}">
                <a16:creationId xmlns:a16="http://schemas.microsoft.com/office/drawing/2014/main" id="{9A515A13-7B15-4C95-98D8-C256457F5D3D}"/>
              </a:ext>
            </a:extLst>
          </p:cNvPr>
          <p:cNvSpPr>
            <a:spLocks noGrp="1"/>
          </p:cNvSpPr>
          <p:nvPr>
            <p:ph type="ftr" sz="quarter" idx="11"/>
          </p:nvPr>
        </p:nvSpPr>
        <p:spPr>
          <a:xfrm>
            <a:off x="1828800" y="6466002"/>
            <a:ext cx="5486400" cy="381000"/>
          </a:xfrm>
        </p:spPr>
        <p:txBody>
          <a:bodyPr/>
          <a:lstStyle/>
          <a:p>
            <a:pPr>
              <a:defRPr/>
            </a:pPr>
            <a:r>
              <a:rPr lang="en-US" dirty="0"/>
              <a:t>SRA - Classic Ricker Estimation – EY Plot examples</a:t>
            </a:r>
          </a:p>
        </p:txBody>
      </p:sp>
      <p:sp>
        <p:nvSpPr>
          <p:cNvPr id="21" name="Text Box 17">
            <a:extLst>
              <a:ext uri="{FF2B5EF4-FFF2-40B4-BE49-F238E27FC236}">
                <a16:creationId xmlns:a16="http://schemas.microsoft.com/office/drawing/2014/main" id="{0177DF43-50AB-4A01-8DD2-EC61DBDE4890}"/>
              </a:ext>
            </a:extLst>
          </p:cNvPr>
          <p:cNvSpPr txBox="1">
            <a:spLocks noChangeArrowheads="1"/>
          </p:cNvSpPr>
          <p:nvPr/>
        </p:nvSpPr>
        <p:spPr bwMode="auto">
          <a:xfrm>
            <a:off x="3162300" y="4835525"/>
            <a:ext cx="2057400" cy="646113"/>
          </a:xfrm>
          <a:prstGeom prst="rect">
            <a:avLst/>
          </a:prstGeom>
          <a:noFill/>
          <a:ln w="9525">
            <a:noFill/>
            <a:miter lim="800000"/>
            <a:headEnd/>
            <a:tailEnd/>
          </a:ln>
        </p:spPr>
        <p:txBody>
          <a:bodyPr wrap="none">
            <a:spAutoFit/>
          </a:bodyPr>
          <a:lstStyle/>
          <a:p>
            <a:r>
              <a:rPr lang="en-US" sz="1800" dirty="0"/>
              <a:t>Expected Sustained </a:t>
            </a:r>
          </a:p>
          <a:p>
            <a:r>
              <a:rPr lang="en-US" sz="1800" dirty="0"/>
              <a:t>Yield Plots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4</a:t>
            </a:fld>
            <a:endParaRPr lang="en-US" sz="1400"/>
          </a:p>
        </p:txBody>
      </p:sp>
      <p:sp>
        <p:nvSpPr>
          <p:cNvPr id="29699" name="Footer Placeholder 2"/>
          <p:cNvSpPr txBox="1">
            <a:spLocks noGrp="1"/>
          </p:cNvSpPr>
          <p:nvPr/>
        </p:nvSpPr>
        <p:spPr bwMode="auto">
          <a:xfrm>
            <a:off x="3124200" y="6553200"/>
            <a:ext cx="3733800" cy="304800"/>
          </a:xfrm>
          <a:prstGeom prst="rect">
            <a:avLst/>
          </a:prstGeom>
          <a:noFill/>
          <a:ln w="9525">
            <a:noFill/>
            <a:miter lim="800000"/>
            <a:headEnd/>
            <a:tailEnd/>
          </a:ln>
        </p:spPr>
        <p:txBody>
          <a:bodyPr/>
          <a:lstStyle/>
          <a:p>
            <a:pPr algn="ctr"/>
            <a:r>
              <a:rPr lang="en-US" sz="1400" dirty="0"/>
              <a:t>SRA - Ricker S-R Relationship - parameters (3)</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3"/>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4"/>
                <a:stretch>
                  <a:fillRect l="-13738" t="-110667" b="-164000"/>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CCA0A8F5-CB0C-41D5-B5E5-54269AF3F1F9}"/>
              </a:ext>
            </a:extLst>
          </p:cNvPr>
          <p:cNvPicPr>
            <a:picLocks noChangeAspect="1"/>
          </p:cNvPicPr>
          <p:nvPr/>
        </p:nvPicPr>
        <p:blipFill>
          <a:blip r:embed="rId5"/>
          <a:stretch>
            <a:fillRect/>
          </a:stretch>
        </p:blipFill>
        <p:spPr>
          <a:xfrm>
            <a:off x="4190604" y="0"/>
            <a:ext cx="4572396" cy="2438611"/>
          </a:xfrm>
          <a:prstGeom prst="rect">
            <a:avLst/>
          </a:prstGeom>
        </p:spPr>
      </p:pic>
      <p:pic>
        <p:nvPicPr>
          <p:cNvPr id="3" name="Picture 2">
            <a:extLst>
              <a:ext uri="{FF2B5EF4-FFF2-40B4-BE49-F238E27FC236}">
                <a16:creationId xmlns:a16="http://schemas.microsoft.com/office/drawing/2014/main" id="{FD4964BA-3604-4D62-8EF2-0B5F5650FB23}"/>
              </a:ext>
            </a:extLst>
          </p:cNvPr>
          <p:cNvPicPr>
            <a:picLocks noChangeAspect="1"/>
          </p:cNvPicPr>
          <p:nvPr/>
        </p:nvPicPr>
        <p:blipFill>
          <a:blip r:embed="rId6"/>
          <a:stretch>
            <a:fillRect/>
          </a:stretch>
        </p:blipFill>
        <p:spPr>
          <a:xfrm>
            <a:off x="4190604" y="2209589"/>
            <a:ext cx="4572396" cy="2438611"/>
          </a:xfrm>
          <a:prstGeom prst="rect">
            <a:avLst/>
          </a:prstGeom>
        </p:spPr>
      </p:pic>
      <p:sp>
        <p:nvSpPr>
          <p:cNvPr id="10" name="Rectangle 2">
            <a:extLst>
              <a:ext uri="{FF2B5EF4-FFF2-40B4-BE49-F238E27FC236}">
                <a16:creationId xmlns:a16="http://schemas.microsoft.com/office/drawing/2014/main" id="{04F990D5-EDB1-4645-B7CB-A3A69484809F}"/>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D74950BB-5AF5-4BC4-83A2-374E5399F167}"/>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3" name="TextBox 12">
            <a:extLst>
              <a:ext uri="{FF2B5EF4-FFF2-40B4-BE49-F238E27FC236}">
                <a16:creationId xmlns:a16="http://schemas.microsoft.com/office/drawing/2014/main" id="{64BB23FC-2975-4193-9840-89DB5E8684F2}"/>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4BFC8D65-5B1C-49A6-A30D-8E0975EE2782}"/>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5" name="TextBox 14">
            <a:extLst>
              <a:ext uri="{FF2B5EF4-FFF2-40B4-BE49-F238E27FC236}">
                <a16:creationId xmlns:a16="http://schemas.microsoft.com/office/drawing/2014/main" id="{1A8BEBE4-7D2B-454B-82F5-9F5D2E1C3976}"/>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2087108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3" cstate="print"/>
          <a:srcRect/>
          <a:stretch>
            <a:fillRect/>
          </a:stretch>
        </p:blipFill>
        <p:spPr bwMode="auto">
          <a:xfrm>
            <a:off x="4648200" y="1524000"/>
            <a:ext cx="3886200" cy="2895600"/>
          </a:xfrm>
          <a:prstGeom prst="rect">
            <a:avLst/>
          </a:prstGeom>
          <a:noFill/>
          <a:ln w="9525">
            <a:noFill/>
            <a:miter lim="800000"/>
            <a:headEnd/>
            <a:tailEnd/>
          </a:ln>
        </p:spPr>
      </p:pic>
      <p:sp>
        <p:nvSpPr>
          <p:cNvPr id="139267" name="Text Box 4"/>
          <p:cNvSpPr txBox="1">
            <a:spLocks noChangeArrowheads="1"/>
          </p:cNvSpPr>
          <p:nvPr/>
        </p:nvSpPr>
        <p:spPr bwMode="auto">
          <a:xfrm>
            <a:off x="1676400" y="914400"/>
            <a:ext cx="2319338" cy="579438"/>
          </a:xfrm>
          <a:prstGeom prst="rect">
            <a:avLst/>
          </a:prstGeom>
          <a:noFill/>
          <a:ln w="9525">
            <a:noFill/>
            <a:miter lim="800000"/>
            <a:headEnd/>
            <a:tailEnd/>
          </a:ln>
        </p:spPr>
        <p:txBody>
          <a:bodyPr wrap="none">
            <a:spAutoFit/>
          </a:bodyPr>
          <a:lstStyle/>
          <a:p>
            <a:pPr algn="ctr"/>
            <a:r>
              <a:rPr lang="en-US" sz="3200"/>
              <a:t>Buskin Coho</a:t>
            </a:r>
          </a:p>
        </p:txBody>
      </p:sp>
      <p:sp>
        <p:nvSpPr>
          <p:cNvPr id="139268" name="Text Box 5"/>
          <p:cNvSpPr txBox="1">
            <a:spLocks noChangeArrowheads="1"/>
          </p:cNvSpPr>
          <p:nvPr/>
        </p:nvSpPr>
        <p:spPr bwMode="auto">
          <a:xfrm>
            <a:off x="1524000" y="0"/>
            <a:ext cx="5948363" cy="701675"/>
          </a:xfrm>
          <a:prstGeom prst="rect">
            <a:avLst/>
          </a:prstGeom>
          <a:noFill/>
          <a:ln w="9525">
            <a:noFill/>
            <a:miter lim="800000"/>
            <a:headEnd/>
            <a:tailEnd/>
          </a:ln>
        </p:spPr>
        <p:txBody>
          <a:bodyPr wrap="none">
            <a:spAutoFit/>
          </a:bodyPr>
          <a:lstStyle/>
          <a:p>
            <a:pPr algn="ctr"/>
            <a:r>
              <a:rPr lang="en-US" sz="4000"/>
              <a:t>“Contrast” = max(S)/min(S)</a:t>
            </a:r>
          </a:p>
        </p:txBody>
      </p:sp>
      <p:sp>
        <p:nvSpPr>
          <p:cNvPr id="139269" name="Text Box 6"/>
          <p:cNvSpPr txBox="1">
            <a:spLocks noChangeArrowheads="1"/>
          </p:cNvSpPr>
          <p:nvPr/>
        </p:nvSpPr>
        <p:spPr bwMode="auto">
          <a:xfrm>
            <a:off x="3124200" y="2667000"/>
            <a:ext cx="1216025" cy="822325"/>
          </a:xfrm>
          <a:prstGeom prst="rect">
            <a:avLst/>
          </a:prstGeom>
          <a:solidFill>
            <a:schemeClr val="bg1"/>
          </a:solidFill>
          <a:ln w="9525">
            <a:noFill/>
            <a:miter lim="800000"/>
            <a:headEnd/>
            <a:tailEnd/>
          </a:ln>
        </p:spPr>
        <p:txBody>
          <a:bodyPr wrap="none">
            <a:spAutoFit/>
          </a:bodyPr>
          <a:lstStyle/>
          <a:p>
            <a:r>
              <a:rPr lang="en-US">
                <a:solidFill>
                  <a:srgbClr val="FF0000"/>
                </a:solidFill>
              </a:rPr>
              <a:t>Contrast</a:t>
            </a:r>
          </a:p>
          <a:p>
            <a:r>
              <a:rPr lang="en-US">
                <a:solidFill>
                  <a:srgbClr val="FF0000"/>
                </a:solidFill>
              </a:rPr>
              <a:t>= 1.7</a:t>
            </a:r>
          </a:p>
        </p:txBody>
      </p:sp>
      <p:sp>
        <p:nvSpPr>
          <p:cNvPr id="139271" name="Slide Number Placeholder 5"/>
          <p:cNvSpPr txBox="1">
            <a:spLocks noGrp="1"/>
          </p:cNvSpPr>
          <p:nvPr/>
        </p:nvSpPr>
        <p:spPr bwMode="auto">
          <a:xfrm>
            <a:off x="7010400" y="6248400"/>
            <a:ext cx="1905000" cy="457200"/>
          </a:xfrm>
          <a:prstGeom prst="rect">
            <a:avLst/>
          </a:prstGeom>
          <a:noFill/>
          <a:ln w="9525">
            <a:noFill/>
            <a:miter lim="800000"/>
            <a:headEnd/>
            <a:tailEnd/>
          </a:ln>
        </p:spPr>
        <p:txBody>
          <a:bodyPr/>
          <a:lstStyle/>
          <a:p>
            <a:pPr algn="r"/>
            <a:fld id="{ED4C253B-F108-457C-B44A-55AFC745C9B9}" type="slidenum">
              <a:rPr lang="en-US" sz="1400"/>
              <a:pPr algn="r"/>
              <a:t>40</a:t>
            </a:fld>
            <a:endParaRPr lang="en-US" sz="1400"/>
          </a:p>
        </p:txBody>
      </p:sp>
      <p:grpSp>
        <p:nvGrpSpPr>
          <p:cNvPr id="139272" name="Group 11"/>
          <p:cNvGrpSpPr>
            <a:grpSpLocks noChangeAspect="1"/>
          </p:cNvGrpSpPr>
          <p:nvPr/>
        </p:nvGrpSpPr>
        <p:grpSpPr bwMode="auto">
          <a:xfrm>
            <a:off x="609600" y="461963"/>
            <a:ext cx="4503738" cy="6019800"/>
            <a:chOff x="384" y="291"/>
            <a:chExt cx="2837" cy="3792"/>
          </a:xfrm>
        </p:grpSpPr>
        <p:sp>
          <p:nvSpPr>
            <p:cNvPr id="139274" name="AutoShape 10"/>
            <p:cNvSpPr>
              <a:spLocks noChangeAspect="1" noChangeArrowheads="1" noTextEdit="1"/>
            </p:cNvSpPr>
            <p:nvPr/>
          </p:nvSpPr>
          <p:spPr bwMode="auto">
            <a:xfrm>
              <a:off x="384" y="908"/>
              <a:ext cx="2837" cy="3172"/>
            </a:xfrm>
            <a:prstGeom prst="rect">
              <a:avLst/>
            </a:prstGeom>
            <a:noFill/>
            <a:ln w="9525">
              <a:noFill/>
              <a:miter lim="800000"/>
              <a:headEnd/>
              <a:tailEnd/>
            </a:ln>
          </p:spPr>
          <p:txBody>
            <a:bodyPr/>
            <a:lstStyle/>
            <a:p>
              <a:endParaRPr lang="en-US"/>
            </a:p>
          </p:txBody>
        </p:sp>
        <p:sp>
          <p:nvSpPr>
            <p:cNvPr id="139275" name="Rectangle 12"/>
            <p:cNvSpPr>
              <a:spLocks noChangeArrowheads="1"/>
            </p:cNvSpPr>
            <p:nvPr/>
          </p:nvSpPr>
          <p:spPr bwMode="auto">
            <a:xfrm>
              <a:off x="516" y="911"/>
              <a:ext cx="2395" cy="1753"/>
            </a:xfrm>
            <a:prstGeom prst="rect">
              <a:avLst/>
            </a:prstGeom>
            <a:solidFill>
              <a:srgbClr val="FFFFFF"/>
            </a:solidFill>
            <a:ln w="9525">
              <a:noFill/>
              <a:miter lim="800000"/>
              <a:headEnd/>
              <a:tailEnd/>
            </a:ln>
          </p:spPr>
          <p:txBody>
            <a:bodyPr/>
            <a:lstStyle/>
            <a:p>
              <a:endParaRPr lang="en-US"/>
            </a:p>
          </p:txBody>
        </p:sp>
        <p:sp>
          <p:nvSpPr>
            <p:cNvPr id="139276" name="Rectangle 13"/>
            <p:cNvSpPr>
              <a:spLocks noChangeArrowheads="1"/>
            </p:cNvSpPr>
            <p:nvPr/>
          </p:nvSpPr>
          <p:spPr bwMode="auto">
            <a:xfrm>
              <a:off x="895" y="1080"/>
              <a:ext cx="1870" cy="1182"/>
            </a:xfrm>
            <a:prstGeom prst="rect">
              <a:avLst/>
            </a:prstGeom>
            <a:noFill/>
            <a:ln w="9525">
              <a:noFill/>
              <a:miter lim="800000"/>
              <a:headEnd/>
              <a:tailEnd/>
            </a:ln>
          </p:spPr>
          <p:txBody>
            <a:bodyPr/>
            <a:lstStyle/>
            <a:p>
              <a:endParaRPr lang="en-US"/>
            </a:p>
          </p:txBody>
        </p:sp>
        <p:sp>
          <p:nvSpPr>
            <p:cNvPr id="139277" name="Rectangle 14"/>
            <p:cNvSpPr>
              <a:spLocks noChangeArrowheads="1"/>
            </p:cNvSpPr>
            <p:nvPr/>
          </p:nvSpPr>
          <p:spPr bwMode="auto">
            <a:xfrm>
              <a:off x="895" y="1080"/>
              <a:ext cx="1870" cy="1182"/>
            </a:xfrm>
            <a:prstGeom prst="rect">
              <a:avLst/>
            </a:prstGeom>
            <a:noFill/>
            <a:ln w="8">
              <a:solidFill>
                <a:srgbClr val="808080"/>
              </a:solidFill>
              <a:miter lim="800000"/>
              <a:headEnd/>
              <a:tailEnd/>
            </a:ln>
          </p:spPr>
          <p:txBody>
            <a:bodyPr/>
            <a:lstStyle/>
            <a:p>
              <a:endParaRPr lang="en-US"/>
            </a:p>
          </p:txBody>
        </p:sp>
        <p:sp>
          <p:nvSpPr>
            <p:cNvPr id="139278" name="Line 15"/>
            <p:cNvSpPr>
              <a:spLocks noChangeShapeType="1"/>
            </p:cNvSpPr>
            <p:nvPr/>
          </p:nvSpPr>
          <p:spPr bwMode="auto">
            <a:xfrm>
              <a:off x="895" y="1080"/>
              <a:ext cx="1" cy="1182"/>
            </a:xfrm>
            <a:prstGeom prst="line">
              <a:avLst/>
            </a:prstGeom>
            <a:noFill/>
            <a:ln w="0">
              <a:solidFill>
                <a:srgbClr val="000000"/>
              </a:solidFill>
              <a:round/>
              <a:headEnd/>
              <a:tailEnd/>
            </a:ln>
          </p:spPr>
          <p:txBody>
            <a:bodyPr/>
            <a:lstStyle/>
            <a:p>
              <a:endParaRPr lang="en-US"/>
            </a:p>
          </p:txBody>
        </p:sp>
        <p:sp>
          <p:nvSpPr>
            <p:cNvPr id="139279" name="Line 16"/>
            <p:cNvSpPr>
              <a:spLocks noChangeShapeType="1"/>
            </p:cNvSpPr>
            <p:nvPr/>
          </p:nvSpPr>
          <p:spPr bwMode="auto">
            <a:xfrm>
              <a:off x="866" y="2262"/>
              <a:ext cx="29" cy="1"/>
            </a:xfrm>
            <a:prstGeom prst="line">
              <a:avLst/>
            </a:prstGeom>
            <a:noFill/>
            <a:ln w="0">
              <a:solidFill>
                <a:srgbClr val="000000"/>
              </a:solidFill>
              <a:round/>
              <a:headEnd/>
              <a:tailEnd/>
            </a:ln>
          </p:spPr>
          <p:txBody>
            <a:bodyPr/>
            <a:lstStyle/>
            <a:p>
              <a:endParaRPr lang="en-US"/>
            </a:p>
          </p:txBody>
        </p:sp>
        <p:sp>
          <p:nvSpPr>
            <p:cNvPr id="139280" name="Line 17"/>
            <p:cNvSpPr>
              <a:spLocks noChangeShapeType="1"/>
            </p:cNvSpPr>
            <p:nvPr/>
          </p:nvSpPr>
          <p:spPr bwMode="auto">
            <a:xfrm>
              <a:off x="866" y="1671"/>
              <a:ext cx="29" cy="1"/>
            </a:xfrm>
            <a:prstGeom prst="line">
              <a:avLst/>
            </a:prstGeom>
            <a:noFill/>
            <a:ln w="0">
              <a:solidFill>
                <a:srgbClr val="000000"/>
              </a:solidFill>
              <a:round/>
              <a:headEnd/>
              <a:tailEnd/>
            </a:ln>
          </p:spPr>
          <p:txBody>
            <a:bodyPr/>
            <a:lstStyle/>
            <a:p>
              <a:endParaRPr lang="en-US"/>
            </a:p>
          </p:txBody>
        </p:sp>
        <p:sp>
          <p:nvSpPr>
            <p:cNvPr id="139281" name="Line 18"/>
            <p:cNvSpPr>
              <a:spLocks noChangeShapeType="1"/>
            </p:cNvSpPr>
            <p:nvPr/>
          </p:nvSpPr>
          <p:spPr bwMode="auto">
            <a:xfrm>
              <a:off x="866" y="1080"/>
              <a:ext cx="29" cy="1"/>
            </a:xfrm>
            <a:prstGeom prst="line">
              <a:avLst/>
            </a:prstGeom>
            <a:noFill/>
            <a:ln w="0">
              <a:solidFill>
                <a:srgbClr val="000000"/>
              </a:solidFill>
              <a:round/>
              <a:headEnd/>
              <a:tailEnd/>
            </a:ln>
          </p:spPr>
          <p:txBody>
            <a:bodyPr/>
            <a:lstStyle/>
            <a:p>
              <a:endParaRPr lang="en-US"/>
            </a:p>
          </p:txBody>
        </p:sp>
        <p:sp>
          <p:nvSpPr>
            <p:cNvPr id="139282" name="Line 19"/>
            <p:cNvSpPr>
              <a:spLocks noChangeShapeType="1"/>
            </p:cNvSpPr>
            <p:nvPr/>
          </p:nvSpPr>
          <p:spPr bwMode="auto">
            <a:xfrm>
              <a:off x="895" y="2262"/>
              <a:ext cx="1870" cy="1"/>
            </a:xfrm>
            <a:prstGeom prst="line">
              <a:avLst/>
            </a:prstGeom>
            <a:noFill/>
            <a:ln w="0">
              <a:solidFill>
                <a:srgbClr val="000000"/>
              </a:solidFill>
              <a:round/>
              <a:headEnd/>
              <a:tailEnd/>
            </a:ln>
          </p:spPr>
          <p:txBody>
            <a:bodyPr/>
            <a:lstStyle/>
            <a:p>
              <a:endParaRPr lang="en-US"/>
            </a:p>
          </p:txBody>
        </p:sp>
        <p:sp>
          <p:nvSpPr>
            <p:cNvPr id="139283" name="Line 20"/>
            <p:cNvSpPr>
              <a:spLocks noChangeShapeType="1"/>
            </p:cNvSpPr>
            <p:nvPr/>
          </p:nvSpPr>
          <p:spPr bwMode="auto">
            <a:xfrm flipV="1">
              <a:off x="895" y="2262"/>
              <a:ext cx="1" cy="29"/>
            </a:xfrm>
            <a:prstGeom prst="line">
              <a:avLst/>
            </a:prstGeom>
            <a:noFill/>
            <a:ln w="0">
              <a:solidFill>
                <a:srgbClr val="000000"/>
              </a:solidFill>
              <a:round/>
              <a:headEnd/>
              <a:tailEnd/>
            </a:ln>
          </p:spPr>
          <p:txBody>
            <a:bodyPr/>
            <a:lstStyle/>
            <a:p>
              <a:endParaRPr lang="en-US"/>
            </a:p>
          </p:txBody>
        </p:sp>
        <p:sp>
          <p:nvSpPr>
            <p:cNvPr id="139284" name="Line 21"/>
            <p:cNvSpPr>
              <a:spLocks noChangeShapeType="1"/>
            </p:cNvSpPr>
            <p:nvPr/>
          </p:nvSpPr>
          <p:spPr bwMode="auto">
            <a:xfrm flipV="1">
              <a:off x="1830" y="2262"/>
              <a:ext cx="1" cy="29"/>
            </a:xfrm>
            <a:prstGeom prst="line">
              <a:avLst/>
            </a:prstGeom>
            <a:noFill/>
            <a:ln w="0">
              <a:solidFill>
                <a:srgbClr val="000000"/>
              </a:solidFill>
              <a:round/>
              <a:headEnd/>
              <a:tailEnd/>
            </a:ln>
          </p:spPr>
          <p:txBody>
            <a:bodyPr/>
            <a:lstStyle/>
            <a:p>
              <a:endParaRPr lang="en-US"/>
            </a:p>
          </p:txBody>
        </p:sp>
        <p:sp>
          <p:nvSpPr>
            <p:cNvPr id="139285" name="Line 22"/>
            <p:cNvSpPr>
              <a:spLocks noChangeShapeType="1"/>
            </p:cNvSpPr>
            <p:nvPr/>
          </p:nvSpPr>
          <p:spPr bwMode="auto">
            <a:xfrm flipV="1">
              <a:off x="2765" y="2262"/>
              <a:ext cx="1" cy="29"/>
            </a:xfrm>
            <a:prstGeom prst="line">
              <a:avLst/>
            </a:prstGeom>
            <a:noFill/>
            <a:ln w="0">
              <a:solidFill>
                <a:srgbClr val="000000"/>
              </a:solidFill>
              <a:round/>
              <a:headEnd/>
              <a:tailEnd/>
            </a:ln>
          </p:spPr>
          <p:txBody>
            <a:bodyPr/>
            <a:lstStyle/>
            <a:p>
              <a:endParaRPr lang="en-US"/>
            </a:p>
          </p:txBody>
        </p:sp>
        <p:sp>
          <p:nvSpPr>
            <p:cNvPr id="139286" name="Freeform 23"/>
            <p:cNvSpPr>
              <a:spLocks/>
            </p:cNvSpPr>
            <p:nvPr/>
          </p:nvSpPr>
          <p:spPr bwMode="auto">
            <a:xfrm>
              <a:off x="895" y="1570"/>
              <a:ext cx="1870" cy="692"/>
            </a:xfrm>
            <a:custGeom>
              <a:avLst/>
              <a:gdLst>
                <a:gd name="T0" fmla="*/ 0 w 1949"/>
                <a:gd name="T1" fmla="*/ 692 h 721"/>
                <a:gd name="T2" fmla="*/ 93 w 1949"/>
                <a:gd name="T3" fmla="*/ 527 h 721"/>
                <a:gd name="T4" fmla="*/ 187 w 1949"/>
                <a:gd name="T5" fmla="*/ 392 h 721"/>
                <a:gd name="T6" fmla="*/ 280 w 1949"/>
                <a:gd name="T7" fmla="*/ 283 h 721"/>
                <a:gd name="T8" fmla="*/ 374 w 1949"/>
                <a:gd name="T9" fmla="*/ 198 h 721"/>
                <a:gd name="T10" fmla="*/ 467 w 1949"/>
                <a:gd name="T11" fmla="*/ 131 h 721"/>
                <a:gd name="T12" fmla="*/ 561 w 1949"/>
                <a:gd name="T13" fmla="*/ 81 h 721"/>
                <a:gd name="T14" fmla="*/ 654 w 1949"/>
                <a:gd name="T15" fmla="*/ 44 h 721"/>
                <a:gd name="T16" fmla="*/ 748 w 1949"/>
                <a:gd name="T17" fmla="*/ 20 h 721"/>
                <a:gd name="T18" fmla="*/ 841 w 1949"/>
                <a:gd name="T19" fmla="*/ 6 h 721"/>
                <a:gd name="T20" fmla="*/ 935 w 1949"/>
                <a:gd name="T21" fmla="*/ 0 h 721"/>
                <a:gd name="T22" fmla="*/ 1029 w 1949"/>
                <a:gd name="T23" fmla="*/ 1 h 721"/>
                <a:gd name="T24" fmla="*/ 1122 w 1949"/>
                <a:gd name="T25" fmla="*/ 7 h 721"/>
                <a:gd name="T26" fmla="*/ 1216 w 1949"/>
                <a:gd name="T27" fmla="*/ 18 h 721"/>
                <a:gd name="T28" fmla="*/ 1309 w 1949"/>
                <a:gd name="T29" fmla="*/ 34 h 721"/>
                <a:gd name="T30" fmla="*/ 1403 w 1949"/>
                <a:gd name="T31" fmla="*/ 51 h 721"/>
                <a:gd name="T32" fmla="*/ 1496 w 1949"/>
                <a:gd name="T33" fmla="*/ 72 h 721"/>
                <a:gd name="T34" fmla="*/ 1590 w 1949"/>
                <a:gd name="T35" fmla="*/ 93 h 721"/>
                <a:gd name="T36" fmla="*/ 1683 w 1949"/>
                <a:gd name="T37" fmla="*/ 117 h 721"/>
                <a:gd name="T38" fmla="*/ 1777 w 1949"/>
                <a:gd name="T39" fmla="*/ 141 h 721"/>
                <a:gd name="T40" fmla="*/ 1870 w 1949"/>
                <a:gd name="T41" fmla="*/ 165 h 7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21"/>
                <a:gd name="T65" fmla="*/ 1949 w 1949"/>
                <a:gd name="T66" fmla="*/ 721 h 7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21">
                  <a:moveTo>
                    <a:pt x="0" y="721"/>
                  </a:moveTo>
                  <a:lnTo>
                    <a:pt x="97" y="549"/>
                  </a:lnTo>
                  <a:lnTo>
                    <a:pt x="195" y="408"/>
                  </a:lnTo>
                  <a:lnTo>
                    <a:pt x="292" y="295"/>
                  </a:lnTo>
                  <a:lnTo>
                    <a:pt x="390" y="206"/>
                  </a:lnTo>
                  <a:lnTo>
                    <a:pt x="487" y="136"/>
                  </a:lnTo>
                  <a:lnTo>
                    <a:pt x="585" y="84"/>
                  </a:lnTo>
                  <a:lnTo>
                    <a:pt x="682" y="46"/>
                  </a:lnTo>
                  <a:lnTo>
                    <a:pt x="780" y="21"/>
                  </a:lnTo>
                  <a:lnTo>
                    <a:pt x="877" y="6"/>
                  </a:lnTo>
                  <a:lnTo>
                    <a:pt x="975" y="0"/>
                  </a:lnTo>
                  <a:lnTo>
                    <a:pt x="1072" y="1"/>
                  </a:lnTo>
                  <a:lnTo>
                    <a:pt x="1169" y="7"/>
                  </a:lnTo>
                  <a:lnTo>
                    <a:pt x="1267" y="19"/>
                  </a:lnTo>
                  <a:lnTo>
                    <a:pt x="1364" y="35"/>
                  </a:lnTo>
                  <a:lnTo>
                    <a:pt x="1462" y="53"/>
                  </a:lnTo>
                  <a:lnTo>
                    <a:pt x="1559" y="75"/>
                  </a:lnTo>
                  <a:lnTo>
                    <a:pt x="1657" y="97"/>
                  </a:lnTo>
                  <a:lnTo>
                    <a:pt x="1754" y="122"/>
                  </a:lnTo>
                  <a:lnTo>
                    <a:pt x="1852" y="147"/>
                  </a:lnTo>
                  <a:lnTo>
                    <a:pt x="1949" y="172"/>
                  </a:lnTo>
                </a:path>
              </a:pathLst>
            </a:custGeom>
            <a:noFill/>
            <a:ln w="8">
              <a:solidFill>
                <a:srgbClr val="000080"/>
              </a:solidFill>
              <a:prstDash val="solid"/>
              <a:round/>
              <a:headEnd/>
              <a:tailEnd/>
            </a:ln>
          </p:spPr>
          <p:txBody>
            <a:bodyPr/>
            <a:lstStyle/>
            <a:p>
              <a:endParaRPr lang="en-US"/>
            </a:p>
          </p:txBody>
        </p:sp>
        <p:sp>
          <p:nvSpPr>
            <p:cNvPr id="139287" name="Freeform 24"/>
            <p:cNvSpPr>
              <a:spLocks/>
            </p:cNvSpPr>
            <p:nvPr/>
          </p:nvSpPr>
          <p:spPr bwMode="auto">
            <a:xfrm>
              <a:off x="895" y="1646"/>
              <a:ext cx="1870" cy="616"/>
            </a:xfrm>
            <a:custGeom>
              <a:avLst/>
              <a:gdLst>
                <a:gd name="T0" fmla="*/ 0 w 1949"/>
                <a:gd name="T1" fmla="*/ 616 h 642"/>
                <a:gd name="T2" fmla="*/ 93 w 1949"/>
                <a:gd name="T3" fmla="*/ 468 h 642"/>
                <a:gd name="T4" fmla="*/ 187 w 1949"/>
                <a:gd name="T5" fmla="*/ 348 h 642"/>
                <a:gd name="T6" fmla="*/ 280 w 1949"/>
                <a:gd name="T7" fmla="*/ 251 h 642"/>
                <a:gd name="T8" fmla="*/ 374 w 1949"/>
                <a:gd name="T9" fmla="*/ 175 h 642"/>
                <a:gd name="T10" fmla="*/ 467 w 1949"/>
                <a:gd name="T11" fmla="*/ 115 h 642"/>
                <a:gd name="T12" fmla="*/ 561 w 1949"/>
                <a:gd name="T13" fmla="*/ 71 h 642"/>
                <a:gd name="T14" fmla="*/ 654 w 1949"/>
                <a:gd name="T15" fmla="*/ 39 h 642"/>
                <a:gd name="T16" fmla="*/ 748 w 1949"/>
                <a:gd name="T17" fmla="*/ 17 h 642"/>
                <a:gd name="T18" fmla="*/ 841 w 1949"/>
                <a:gd name="T19" fmla="*/ 5 h 642"/>
                <a:gd name="T20" fmla="*/ 935 w 1949"/>
                <a:gd name="T21" fmla="*/ 0 h 642"/>
                <a:gd name="T22" fmla="*/ 1029 w 1949"/>
                <a:gd name="T23" fmla="*/ 2 h 642"/>
                <a:gd name="T24" fmla="*/ 1122 w 1949"/>
                <a:gd name="T25" fmla="*/ 8 h 642"/>
                <a:gd name="T26" fmla="*/ 1216 w 1949"/>
                <a:gd name="T27" fmla="*/ 18 h 642"/>
                <a:gd name="T28" fmla="*/ 1309 w 1949"/>
                <a:gd name="T29" fmla="*/ 32 h 642"/>
                <a:gd name="T30" fmla="*/ 1403 w 1949"/>
                <a:gd name="T31" fmla="*/ 48 h 642"/>
                <a:gd name="T32" fmla="*/ 1496 w 1949"/>
                <a:gd name="T33" fmla="*/ 66 h 642"/>
                <a:gd name="T34" fmla="*/ 1590 w 1949"/>
                <a:gd name="T35" fmla="*/ 86 h 642"/>
                <a:gd name="T36" fmla="*/ 1683 w 1949"/>
                <a:gd name="T37" fmla="*/ 107 h 642"/>
                <a:gd name="T38" fmla="*/ 1777 w 1949"/>
                <a:gd name="T39" fmla="*/ 129 h 642"/>
                <a:gd name="T40" fmla="*/ 1870 w 1949"/>
                <a:gd name="T41" fmla="*/ 151 h 6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42"/>
                <a:gd name="T65" fmla="*/ 1949 w 1949"/>
                <a:gd name="T66" fmla="*/ 642 h 6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42">
                  <a:moveTo>
                    <a:pt x="0" y="642"/>
                  </a:moveTo>
                  <a:lnTo>
                    <a:pt x="97" y="488"/>
                  </a:lnTo>
                  <a:lnTo>
                    <a:pt x="195" y="363"/>
                  </a:lnTo>
                  <a:lnTo>
                    <a:pt x="292" y="262"/>
                  </a:lnTo>
                  <a:lnTo>
                    <a:pt x="390" y="182"/>
                  </a:lnTo>
                  <a:lnTo>
                    <a:pt x="487" y="120"/>
                  </a:lnTo>
                  <a:lnTo>
                    <a:pt x="585" y="74"/>
                  </a:lnTo>
                  <a:lnTo>
                    <a:pt x="682" y="41"/>
                  </a:lnTo>
                  <a:lnTo>
                    <a:pt x="780" y="18"/>
                  </a:lnTo>
                  <a:lnTo>
                    <a:pt x="877" y="5"/>
                  </a:lnTo>
                  <a:lnTo>
                    <a:pt x="975" y="0"/>
                  </a:lnTo>
                  <a:lnTo>
                    <a:pt x="1072" y="2"/>
                  </a:lnTo>
                  <a:lnTo>
                    <a:pt x="1169" y="8"/>
                  </a:lnTo>
                  <a:lnTo>
                    <a:pt x="1267" y="19"/>
                  </a:lnTo>
                  <a:lnTo>
                    <a:pt x="1364" y="33"/>
                  </a:lnTo>
                  <a:lnTo>
                    <a:pt x="1462" y="50"/>
                  </a:lnTo>
                  <a:lnTo>
                    <a:pt x="1559" y="69"/>
                  </a:lnTo>
                  <a:lnTo>
                    <a:pt x="1657" y="90"/>
                  </a:lnTo>
                  <a:lnTo>
                    <a:pt x="1754" y="111"/>
                  </a:lnTo>
                  <a:lnTo>
                    <a:pt x="1852" y="134"/>
                  </a:lnTo>
                  <a:lnTo>
                    <a:pt x="1949" y="157"/>
                  </a:lnTo>
                </a:path>
              </a:pathLst>
            </a:custGeom>
            <a:noFill/>
            <a:ln w="8">
              <a:solidFill>
                <a:srgbClr val="FF00FF"/>
              </a:solidFill>
              <a:prstDash val="solid"/>
              <a:round/>
              <a:headEnd/>
              <a:tailEnd/>
            </a:ln>
          </p:spPr>
          <p:txBody>
            <a:bodyPr/>
            <a:lstStyle/>
            <a:p>
              <a:endParaRPr lang="en-US"/>
            </a:p>
          </p:txBody>
        </p:sp>
        <p:sp>
          <p:nvSpPr>
            <p:cNvPr id="139288" name="Freeform 25"/>
            <p:cNvSpPr>
              <a:spLocks/>
            </p:cNvSpPr>
            <p:nvPr/>
          </p:nvSpPr>
          <p:spPr bwMode="auto">
            <a:xfrm>
              <a:off x="895" y="1617"/>
              <a:ext cx="1870" cy="645"/>
            </a:xfrm>
            <a:custGeom>
              <a:avLst/>
              <a:gdLst>
                <a:gd name="T0" fmla="*/ 0 w 1949"/>
                <a:gd name="T1" fmla="*/ 645 h 672"/>
                <a:gd name="T2" fmla="*/ 93 w 1949"/>
                <a:gd name="T3" fmla="*/ 511 h 672"/>
                <a:gd name="T4" fmla="*/ 187 w 1949"/>
                <a:gd name="T5" fmla="*/ 397 h 672"/>
                <a:gd name="T6" fmla="*/ 280 w 1949"/>
                <a:gd name="T7" fmla="*/ 303 h 672"/>
                <a:gd name="T8" fmla="*/ 374 w 1949"/>
                <a:gd name="T9" fmla="*/ 227 h 672"/>
                <a:gd name="T10" fmla="*/ 467 w 1949"/>
                <a:gd name="T11" fmla="*/ 163 h 672"/>
                <a:gd name="T12" fmla="*/ 561 w 1949"/>
                <a:gd name="T13" fmla="*/ 113 h 672"/>
                <a:gd name="T14" fmla="*/ 654 w 1949"/>
                <a:gd name="T15" fmla="*/ 74 h 672"/>
                <a:gd name="T16" fmla="*/ 748 w 1949"/>
                <a:gd name="T17" fmla="*/ 44 h 672"/>
                <a:gd name="T18" fmla="*/ 841 w 1949"/>
                <a:gd name="T19" fmla="*/ 23 h 672"/>
                <a:gd name="T20" fmla="*/ 935 w 1949"/>
                <a:gd name="T21" fmla="*/ 10 h 672"/>
                <a:gd name="T22" fmla="*/ 1029 w 1949"/>
                <a:gd name="T23" fmla="*/ 2 h 672"/>
                <a:gd name="T24" fmla="*/ 1122 w 1949"/>
                <a:gd name="T25" fmla="*/ 0 h 672"/>
                <a:gd name="T26" fmla="*/ 1216 w 1949"/>
                <a:gd name="T27" fmla="*/ 2 h 672"/>
                <a:gd name="T28" fmla="*/ 1309 w 1949"/>
                <a:gd name="T29" fmla="*/ 8 h 672"/>
                <a:gd name="T30" fmla="*/ 1403 w 1949"/>
                <a:gd name="T31" fmla="*/ 16 h 672"/>
                <a:gd name="T32" fmla="*/ 1496 w 1949"/>
                <a:gd name="T33" fmla="*/ 28 h 672"/>
                <a:gd name="T34" fmla="*/ 1590 w 1949"/>
                <a:gd name="T35" fmla="*/ 42 h 672"/>
                <a:gd name="T36" fmla="*/ 1683 w 1949"/>
                <a:gd name="T37" fmla="*/ 58 h 672"/>
                <a:gd name="T38" fmla="*/ 1777 w 1949"/>
                <a:gd name="T39" fmla="*/ 75 h 672"/>
                <a:gd name="T40" fmla="*/ 1870 w 1949"/>
                <a:gd name="T41" fmla="*/ 92 h 6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72"/>
                <a:gd name="T65" fmla="*/ 1949 w 1949"/>
                <a:gd name="T66" fmla="*/ 672 h 6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72">
                  <a:moveTo>
                    <a:pt x="0" y="672"/>
                  </a:moveTo>
                  <a:lnTo>
                    <a:pt x="97" y="532"/>
                  </a:lnTo>
                  <a:lnTo>
                    <a:pt x="195" y="414"/>
                  </a:lnTo>
                  <a:lnTo>
                    <a:pt x="292" y="316"/>
                  </a:lnTo>
                  <a:lnTo>
                    <a:pt x="390" y="236"/>
                  </a:lnTo>
                  <a:lnTo>
                    <a:pt x="487" y="170"/>
                  </a:lnTo>
                  <a:lnTo>
                    <a:pt x="585" y="118"/>
                  </a:lnTo>
                  <a:lnTo>
                    <a:pt x="682" y="77"/>
                  </a:lnTo>
                  <a:lnTo>
                    <a:pt x="780" y="46"/>
                  </a:lnTo>
                  <a:lnTo>
                    <a:pt x="877" y="24"/>
                  </a:lnTo>
                  <a:lnTo>
                    <a:pt x="975" y="10"/>
                  </a:lnTo>
                  <a:lnTo>
                    <a:pt x="1072" y="2"/>
                  </a:lnTo>
                  <a:lnTo>
                    <a:pt x="1169" y="0"/>
                  </a:lnTo>
                  <a:lnTo>
                    <a:pt x="1267" y="2"/>
                  </a:lnTo>
                  <a:lnTo>
                    <a:pt x="1364" y="8"/>
                  </a:lnTo>
                  <a:lnTo>
                    <a:pt x="1462" y="17"/>
                  </a:lnTo>
                  <a:lnTo>
                    <a:pt x="1559" y="29"/>
                  </a:lnTo>
                  <a:lnTo>
                    <a:pt x="1657" y="44"/>
                  </a:lnTo>
                  <a:lnTo>
                    <a:pt x="1754" y="60"/>
                  </a:lnTo>
                  <a:lnTo>
                    <a:pt x="1852" y="78"/>
                  </a:lnTo>
                  <a:lnTo>
                    <a:pt x="1949" y="96"/>
                  </a:lnTo>
                </a:path>
              </a:pathLst>
            </a:custGeom>
            <a:noFill/>
            <a:ln w="8">
              <a:solidFill>
                <a:srgbClr val="FFFF00"/>
              </a:solidFill>
              <a:prstDash val="solid"/>
              <a:round/>
              <a:headEnd/>
              <a:tailEnd/>
            </a:ln>
          </p:spPr>
          <p:txBody>
            <a:bodyPr/>
            <a:lstStyle/>
            <a:p>
              <a:endParaRPr lang="en-US"/>
            </a:p>
          </p:txBody>
        </p:sp>
        <p:sp>
          <p:nvSpPr>
            <p:cNvPr id="139289" name="Freeform 26"/>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FFFF"/>
              </a:solidFill>
              <a:prstDash val="solid"/>
              <a:round/>
              <a:headEnd/>
              <a:tailEnd/>
            </a:ln>
          </p:spPr>
          <p:txBody>
            <a:bodyPr/>
            <a:lstStyle/>
            <a:p>
              <a:endParaRPr lang="en-US"/>
            </a:p>
          </p:txBody>
        </p:sp>
        <p:sp>
          <p:nvSpPr>
            <p:cNvPr id="139290" name="Freeform 27"/>
            <p:cNvSpPr>
              <a:spLocks/>
            </p:cNvSpPr>
            <p:nvPr/>
          </p:nvSpPr>
          <p:spPr bwMode="auto">
            <a:xfrm>
              <a:off x="895" y="944"/>
              <a:ext cx="1870" cy="1318"/>
            </a:xfrm>
            <a:custGeom>
              <a:avLst/>
              <a:gdLst>
                <a:gd name="T0" fmla="*/ 0 w 1949"/>
                <a:gd name="T1" fmla="*/ 1318 h 1373"/>
                <a:gd name="T2" fmla="*/ 93 w 1949"/>
                <a:gd name="T3" fmla="*/ 1182 h 1373"/>
                <a:gd name="T4" fmla="*/ 187 w 1949"/>
                <a:gd name="T5" fmla="*/ 1055 h 1373"/>
                <a:gd name="T6" fmla="*/ 280 w 1949"/>
                <a:gd name="T7" fmla="*/ 939 h 1373"/>
                <a:gd name="T8" fmla="*/ 374 w 1949"/>
                <a:gd name="T9" fmla="*/ 831 h 1373"/>
                <a:gd name="T10" fmla="*/ 467 w 1949"/>
                <a:gd name="T11" fmla="*/ 732 h 1373"/>
                <a:gd name="T12" fmla="*/ 561 w 1949"/>
                <a:gd name="T13" fmla="*/ 641 h 1373"/>
                <a:gd name="T14" fmla="*/ 654 w 1949"/>
                <a:gd name="T15" fmla="*/ 559 h 1373"/>
                <a:gd name="T16" fmla="*/ 748 w 1949"/>
                <a:gd name="T17" fmla="*/ 483 h 1373"/>
                <a:gd name="T18" fmla="*/ 841 w 1949"/>
                <a:gd name="T19" fmla="*/ 414 h 1373"/>
                <a:gd name="T20" fmla="*/ 935 w 1949"/>
                <a:gd name="T21" fmla="*/ 351 h 1373"/>
                <a:gd name="T22" fmla="*/ 1029 w 1949"/>
                <a:gd name="T23" fmla="*/ 295 h 1373"/>
                <a:gd name="T24" fmla="*/ 1122 w 1949"/>
                <a:gd name="T25" fmla="*/ 244 h 1373"/>
                <a:gd name="T26" fmla="*/ 1216 w 1949"/>
                <a:gd name="T27" fmla="*/ 198 h 1373"/>
                <a:gd name="T28" fmla="*/ 1309 w 1949"/>
                <a:gd name="T29" fmla="*/ 157 h 1373"/>
                <a:gd name="T30" fmla="*/ 1403 w 1949"/>
                <a:gd name="T31" fmla="*/ 121 h 1373"/>
                <a:gd name="T32" fmla="*/ 1496 w 1949"/>
                <a:gd name="T33" fmla="*/ 89 h 1373"/>
                <a:gd name="T34" fmla="*/ 1590 w 1949"/>
                <a:gd name="T35" fmla="*/ 61 h 1373"/>
                <a:gd name="T36" fmla="*/ 1683 w 1949"/>
                <a:gd name="T37" fmla="*/ 37 h 1373"/>
                <a:gd name="T38" fmla="*/ 1777 w 1949"/>
                <a:gd name="T39" fmla="*/ 17 h 1373"/>
                <a:gd name="T40" fmla="*/ 1870 w 1949"/>
                <a:gd name="T41" fmla="*/ 0 h 13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373"/>
                <a:gd name="T65" fmla="*/ 1949 w 1949"/>
                <a:gd name="T66" fmla="*/ 1373 h 13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373">
                  <a:moveTo>
                    <a:pt x="0" y="1373"/>
                  </a:moveTo>
                  <a:lnTo>
                    <a:pt x="97" y="1231"/>
                  </a:lnTo>
                  <a:lnTo>
                    <a:pt x="195" y="1099"/>
                  </a:lnTo>
                  <a:lnTo>
                    <a:pt x="292" y="978"/>
                  </a:lnTo>
                  <a:lnTo>
                    <a:pt x="390" y="866"/>
                  </a:lnTo>
                  <a:lnTo>
                    <a:pt x="487" y="763"/>
                  </a:lnTo>
                  <a:lnTo>
                    <a:pt x="585" y="668"/>
                  </a:lnTo>
                  <a:lnTo>
                    <a:pt x="682" y="582"/>
                  </a:lnTo>
                  <a:lnTo>
                    <a:pt x="780" y="503"/>
                  </a:lnTo>
                  <a:lnTo>
                    <a:pt x="877" y="431"/>
                  </a:lnTo>
                  <a:lnTo>
                    <a:pt x="975" y="366"/>
                  </a:lnTo>
                  <a:lnTo>
                    <a:pt x="1072" y="307"/>
                  </a:lnTo>
                  <a:lnTo>
                    <a:pt x="1169" y="254"/>
                  </a:lnTo>
                  <a:lnTo>
                    <a:pt x="1267" y="206"/>
                  </a:lnTo>
                  <a:lnTo>
                    <a:pt x="1364" y="164"/>
                  </a:lnTo>
                  <a:lnTo>
                    <a:pt x="1462" y="126"/>
                  </a:lnTo>
                  <a:lnTo>
                    <a:pt x="1559" y="93"/>
                  </a:lnTo>
                  <a:lnTo>
                    <a:pt x="1657" y="64"/>
                  </a:lnTo>
                  <a:lnTo>
                    <a:pt x="1754" y="39"/>
                  </a:lnTo>
                  <a:lnTo>
                    <a:pt x="1852" y="18"/>
                  </a:lnTo>
                  <a:lnTo>
                    <a:pt x="1949" y="0"/>
                  </a:lnTo>
                </a:path>
              </a:pathLst>
            </a:custGeom>
            <a:noFill/>
            <a:ln w="8">
              <a:solidFill>
                <a:srgbClr val="800080"/>
              </a:solidFill>
              <a:prstDash val="solid"/>
              <a:round/>
              <a:headEnd/>
              <a:tailEnd/>
            </a:ln>
          </p:spPr>
          <p:txBody>
            <a:bodyPr/>
            <a:lstStyle/>
            <a:p>
              <a:endParaRPr lang="en-US"/>
            </a:p>
          </p:txBody>
        </p:sp>
        <p:sp>
          <p:nvSpPr>
            <p:cNvPr id="139291" name="Freeform 28"/>
            <p:cNvSpPr>
              <a:spLocks/>
            </p:cNvSpPr>
            <p:nvPr/>
          </p:nvSpPr>
          <p:spPr bwMode="auto">
            <a:xfrm>
              <a:off x="895" y="1539"/>
              <a:ext cx="1870" cy="723"/>
            </a:xfrm>
            <a:custGeom>
              <a:avLst/>
              <a:gdLst>
                <a:gd name="T0" fmla="*/ 0 w 1949"/>
                <a:gd name="T1" fmla="*/ 723 h 754"/>
                <a:gd name="T2" fmla="*/ 93 w 1949"/>
                <a:gd name="T3" fmla="*/ 568 h 754"/>
                <a:gd name="T4" fmla="*/ 187 w 1949"/>
                <a:gd name="T5" fmla="*/ 438 h 754"/>
                <a:gd name="T6" fmla="*/ 280 w 1949"/>
                <a:gd name="T7" fmla="*/ 331 h 754"/>
                <a:gd name="T8" fmla="*/ 374 w 1949"/>
                <a:gd name="T9" fmla="*/ 244 h 754"/>
                <a:gd name="T10" fmla="*/ 467 w 1949"/>
                <a:gd name="T11" fmla="*/ 173 h 754"/>
                <a:gd name="T12" fmla="*/ 561 w 1949"/>
                <a:gd name="T13" fmla="*/ 117 h 754"/>
                <a:gd name="T14" fmla="*/ 654 w 1949"/>
                <a:gd name="T15" fmla="*/ 75 h 754"/>
                <a:gd name="T16" fmla="*/ 748 w 1949"/>
                <a:gd name="T17" fmla="*/ 43 h 754"/>
                <a:gd name="T18" fmla="*/ 841 w 1949"/>
                <a:gd name="T19" fmla="*/ 21 h 754"/>
                <a:gd name="T20" fmla="*/ 935 w 1949"/>
                <a:gd name="T21" fmla="*/ 8 h 754"/>
                <a:gd name="T22" fmla="*/ 1029 w 1949"/>
                <a:gd name="T23" fmla="*/ 1 h 754"/>
                <a:gd name="T24" fmla="*/ 1122 w 1949"/>
                <a:gd name="T25" fmla="*/ 0 h 754"/>
                <a:gd name="T26" fmla="*/ 1216 w 1949"/>
                <a:gd name="T27" fmla="*/ 4 h 754"/>
                <a:gd name="T28" fmla="*/ 1309 w 1949"/>
                <a:gd name="T29" fmla="*/ 12 h 754"/>
                <a:gd name="T30" fmla="*/ 1403 w 1949"/>
                <a:gd name="T31" fmla="*/ 25 h 754"/>
                <a:gd name="T32" fmla="*/ 1496 w 1949"/>
                <a:gd name="T33" fmla="*/ 39 h 754"/>
                <a:gd name="T34" fmla="*/ 1590 w 1949"/>
                <a:gd name="T35" fmla="*/ 57 h 754"/>
                <a:gd name="T36" fmla="*/ 1683 w 1949"/>
                <a:gd name="T37" fmla="*/ 76 h 754"/>
                <a:gd name="T38" fmla="*/ 1777 w 1949"/>
                <a:gd name="T39" fmla="*/ 96 h 754"/>
                <a:gd name="T40" fmla="*/ 1870 w 1949"/>
                <a:gd name="T41" fmla="*/ 117 h 7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54"/>
                <a:gd name="T65" fmla="*/ 1949 w 1949"/>
                <a:gd name="T66" fmla="*/ 754 h 7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54">
                  <a:moveTo>
                    <a:pt x="0" y="754"/>
                  </a:moveTo>
                  <a:lnTo>
                    <a:pt x="97" y="592"/>
                  </a:lnTo>
                  <a:lnTo>
                    <a:pt x="195" y="457"/>
                  </a:lnTo>
                  <a:lnTo>
                    <a:pt x="292" y="345"/>
                  </a:lnTo>
                  <a:lnTo>
                    <a:pt x="390" y="254"/>
                  </a:lnTo>
                  <a:lnTo>
                    <a:pt x="487" y="180"/>
                  </a:lnTo>
                  <a:lnTo>
                    <a:pt x="585" y="122"/>
                  </a:lnTo>
                  <a:lnTo>
                    <a:pt x="682" y="78"/>
                  </a:lnTo>
                  <a:lnTo>
                    <a:pt x="780" y="45"/>
                  </a:lnTo>
                  <a:lnTo>
                    <a:pt x="877" y="22"/>
                  </a:lnTo>
                  <a:lnTo>
                    <a:pt x="975" y="8"/>
                  </a:lnTo>
                  <a:lnTo>
                    <a:pt x="1072" y="1"/>
                  </a:lnTo>
                  <a:lnTo>
                    <a:pt x="1169" y="0"/>
                  </a:lnTo>
                  <a:lnTo>
                    <a:pt x="1267" y="4"/>
                  </a:lnTo>
                  <a:lnTo>
                    <a:pt x="1364" y="13"/>
                  </a:lnTo>
                  <a:lnTo>
                    <a:pt x="1462" y="26"/>
                  </a:lnTo>
                  <a:lnTo>
                    <a:pt x="1559" y="41"/>
                  </a:lnTo>
                  <a:lnTo>
                    <a:pt x="1657" y="59"/>
                  </a:lnTo>
                  <a:lnTo>
                    <a:pt x="1754" y="79"/>
                  </a:lnTo>
                  <a:lnTo>
                    <a:pt x="1852" y="100"/>
                  </a:lnTo>
                  <a:lnTo>
                    <a:pt x="1949" y="122"/>
                  </a:lnTo>
                </a:path>
              </a:pathLst>
            </a:custGeom>
            <a:noFill/>
            <a:ln w="8">
              <a:solidFill>
                <a:srgbClr val="800000"/>
              </a:solidFill>
              <a:prstDash val="solid"/>
              <a:round/>
              <a:headEnd/>
              <a:tailEnd/>
            </a:ln>
          </p:spPr>
          <p:txBody>
            <a:bodyPr/>
            <a:lstStyle/>
            <a:p>
              <a:endParaRPr lang="en-US"/>
            </a:p>
          </p:txBody>
        </p:sp>
        <p:sp>
          <p:nvSpPr>
            <p:cNvPr id="139292" name="Freeform 29"/>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8080"/>
              </a:solidFill>
              <a:prstDash val="solid"/>
              <a:round/>
              <a:headEnd/>
              <a:tailEnd/>
            </a:ln>
          </p:spPr>
          <p:txBody>
            <a:bodyPr/>
            <a:lstStyle/>
            <a:p>
              <a:endParaRPr lang="en-US"/>
            </a:p>
          </p:txBody>
        </p:sp>
        <p:sp>
          <p:nvSpPr>
            <p:cNvPr id="139293" name="Freeform 30"/>
            <p:cNvSpPr>
              <a:spLocks/>
            </p:cNvSpPr>
            <p:nvPr/>
          </p:nvSpPr>
          <p:spPr bwMode="auto">
            <a:xfrm>
              <a:off x="895" y="1676"/>
              <a:ext cx="1870" cy="586"/>
            </a:xfrm>
            <a:custGeom>
              <a:avLst/>
              <a:gdLst>
                <a:gd name="T0" fmla="*/ 0 w 1949"/>
                <a:gd name="T1" fmla="*/ 586 h 611"/>
                <a:gd name="T2" fmla="*/ 93 w 1949"/>
                <a:gd name="T3" fmla="*/ 373 h 611"/>
                <a:gd name="T4" fmla="*/ 187 w 1949"/>
                <a:gd name="T5" fmla="*/ 222 h 611"/>
                <a:gd name="T6" fmla="*/ 280 w 1949"/>
                <a:gd name="T7" fmla="*/ 118 h 611"/>
                <a:gd name="T8" fmla="*/ 374 w 1949"/>
                <a:gd name="T9" fmla="*/ 53 h 611"/>
                <a:gd name="T10" fmla="*/ 467 w 1949"/>
                <a:gd name="T11" fmla="*/ 15 h 611"/>
                <a:gd name="T12" fmla="*/ 561 w 1949"/>
                <a:gd name="T13" fmla="*/ 0 h 611"/>
                <a:gd name="T14" fmla="*/ 654 w 1949"/>
                <a:gd name="T15" fmla="*/ 1 h 611"/>
                <a:gd name="T16" fmla="*/ 748 w 1949"/>
                <a:gd name="T17" fmla="*/ 14 h 611"/>
                <a:gd name="T18" fmla="*/ 841 w 1949"/>
                <a:gd name="T19" fmla="*/ 35 h 611"/>
                <a:gd name="T20" fmla="*/ 935 w 1949"/>
                <a:gd name="T21" fmla="*/ 63 h 611"/>
                <a:gd name="T22" fmla="*/ 1029 w 1949"/>
                <a:gd name="T23" fmla="*/ 94 h 611"/>
                <a:gd name="T24" fmla="*/ 1122 w 1949"/>
                <a:gd name="T25" fmla="*/ 127 h 611"/>
                <a:gd name="T26" fmla="*/ 1216 w 1949"/>
                <a:gd name="T27" fmla="*/ 160 h 611"/>
                <a:gd name="T28" fmla="*/ 1309 w 1949"/>
                <a:gd name="T29" fmla="*/ 194 h 611"/>
                <a:gd name="T30" fmla="*/ 1403 w 1949"/>
                <a:gd name="T31" fmla="*/ 226 h 611"/>
                <a:gd name="T32" fmla="*/ 1496 w 1949"/>
                <a:gd name="T33" fmla="*/ 258 h 611"/>
                <a:gd name="T34" fmla="*/ 1590 w 1949"/>
                <a:gd name="T35" fmla="*/ 288 h 611"/>
                <a:gd name="T36" fmla="*/ 1683 w 1949"/>
                <a:gd name="T37" fmla="*/ 316 h 611"/>
                <a:gd name="T38" fmla="*/ 1777 w 1949"/>
                <a:gd name="T39" fmla="*/ 341 h 611"/>
                <a:gd name="T40" fmla="*/ 1870 w 1949"/>
                <a:gd name="T41" fmla="*/ 366 h 6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11"/>
                <a:gd name="T65" fmla="*/ 1949 w 1949"/>
                <a:gd name="T66" fmla="*/ 611 h 6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11">
                  <a:moveTo>
                    <a:pt x="0" y="611"/>
                  </a:moveTo>
                  <a:lnTo>
                    <a:pt x="97" y="389"/>
                  </a:lnTo>
                  <a:lnTo>
                    <a:pt x="195" y="231"/>
                  </a:lnTo>
                  <a:lnTo>
                    <a:pt x="292" y="123"/>
                  </a:lnTo>
                  <a:lnTo>
                    <a:pt x="390" y="55"/>
                  </a:lnTo>
                  <a:lnTo>
                    <a:pt x="487" y="16"/>
                  </a:lnTo>
                  <a:lnTo>
                    <a:pt x="585" y="0"/>
                  </a:lnTo>
                  <a:lnTo>
                    <a:pt x="682" y="1"/>
                  </a:lnTo>
                  <a:lnTo>
                    <a:pt x="780" y="15"/>
                  </a:lnTo>
                  <a:lnTo>
                    <a:pt x="877" y="37"/>
                  </a:lnTo>
                  <a:lnTo>
                    <a:pt x="975" y="66"/>
                  </a:lnTo>
                  <a:lnTo>
                    <a:pt x="1072" y="98"/>
                  </a:lnTo>
                  <a:lnTo>
                    <a:pt x="1169" y="132"/>
                  </a:lnTo>
                  <a:lnTo>
                    <a:pt x="1267" y="167"/>
                  </a:lnTo>
                  <a:lnTo>
                    <a:pt x="1364" y="202"/>
                  </a:lnTo>
                  <a:lnTo>
                    <a:pt x="1462" y="236"/>
                  </a:lnTo>
                  <a:lnTo>
                    <a:pt x="1559" y="269"/>
                  </a:lnTo>
                  <a:lnTo>
                    <a:pt x="1657" y="300"/>
                  </a:lnTo>
                  <a:lnTo>
                    <a:pt x="1754" y="329"/>
                  </a:lnTo>
                  <a:lnTo>
                    <a:pt x="1852" y="356"/>
                  </a:lnTo>
                  <a:lnTo>
                    <a:pt x="1949" y="382"/>
                  </a:lnTo>
                </a:path>
              </a:pathLst>
            </a:custGeom>
            <a:noFill/>
            <a:ln w="8">
              <a:solidFill>
                <a:srgbClr val="0000FF"/>
              </a:solidFill>
              <a:prstDash val="solid"/>
              <a:round/>
              <a:headEnd/>
              <a:tailEnd/>
            </a:ln>
          </p:spPr>
          <p:txBody>
            <a:bodyPr/>
            <a:lstStyle/>
            <a:p>
              <a:endParaRPr lang="en-US"/>
            </a:p>
          </p:txBody>
        </p:sp>
        <p:sp>
          <p:nvSpPr>
            <p:cNvPr id="139294" name="Freeform 31"/>
            <p:cNvSpPr>
              <a:spLocks/>
            </p:cNvSpPr>
            <p:nvPr/>
          </p:nvSpPr>
          <p:spPr bwMode="auto">
            <a:xfrm>
              <a:off x="895" y="1671"/>
              <a:ext cx="1870" cy="591"/>
            </a:xfrm>
            <a:custGeom>
              <a:avLst/>
              <a:gdLst>
                <a:gd name="T0" fmla="*/ 0 w 1949"/>
                <a:gd name="T1" fmla="*/ 591 h 616"/>
                <a:gd name="T2" fmla="*/ 93 w 1949"/>
                <a:gd name="T3" fmla="*/ 393 h 616"/>
                <a:gd name="T4" fmla="*/ 187 w 1949"/>
                <a:gd name="T5" fmla="*/ 248 h 616"/>
                <a:gd name="T6" fmla="*/ 280 w 1949"/>
                <a:gd name="T7" fmla="*/ 144 h 616"/>
                <a:gd name="T8" fmla="*/ 374 w 1949"/>
                <a:gd name="T9" fmla="*/ 74 h 616"/>
                <a:gd name="T10" fmla="*/ 467 w 1949"/>
                <a:gd name="T11" fmla="*/ 31 h 616"/>
                <a:gd name="T12" fmla="*/ 561 w 1949"/>
                <a:gd name="T13" fmla="*/ 8 h 616"/>
                <a:gd name="T14" fmla="*/ 654 w 1949"/>
                <a:gd name="T15" fmla="*/ 0 h 616"/>
                <a:gd name="T16" fmla="*/ 748 w 1949"/>
                <a:gd name="T17" fmla="*/ 5 h 616"/>
                <a:gd name="T18" fmla="*/ 841 w 1949"/>
                <a:gd name="T19" fmla="*/ 19 h 616"/>
                <a:gd name="T20" fmla="*/ 935 w 1949"/>
                <a:gd name="T21" fmla="*/ 40 h 616"/>
                <a:gd name="T22" fmla="*/ 1029 w 1949"/>
                <a:gd name="T23" fmla="*/ 65 h 616"/>
                <a:gd name="T24" fmla="*/ 1122 w 1949"/>
                <a:gd name="T25" fmla="*/ 93 h 616"/>
                <a:gd name="T26" fmla="*/ 1216 w 1949"/>
                <a:gd name="T27" fmla="*/ 123 h 616"/>
                <a:gd name="T28" fmla="*/ 1309 w 1949"/>
                <a:gd name="T29" fmla="*/ 154 h 616"/>
                <a:gd name="T30" fmla="*/ 1403 w 1949"/>
                <a:gd name="T31" fmla="*/ 184 h 616"/>
                <a:gd name="T32" fmla="*/ 1496 w 1949"/>
                <a:gd name="T33" fmla="*/ 215 h 616"/>
                <a:gd name="T34" fmla="*/ 1590 w 1949"/>
                <a:gd name="T35" fmla="*/ 245 h 616"/>
                <a:gd name="T36" fmla="*/ 1683 w 1949"/>
                <a:gd name="T37" fmla="*/ 272 h 616"/>
                <a:gd name="T38" fmla="*/ 1777 w 1949"/>
                <a:gd name="T39" fmla="*/ 299 h 616"/>
                <a:gd name="T40" fmla="*/ 1870 w 1949"/>
                <a:gd name="T41" fmla="*/ 324 h 6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16"/>
                <a:gd name="T65" fmla="*/ 1949 w 1949"/>
                <a:gd name="T66" fmla="*/ 616 h 6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16">
                  <a:moveTo>
                    <a:pt x="0" y="616"/>
                  </a:moveTo>
                  <a:lnTo>
                    <a:pt x="97" y="410"/>
                  </a:lnTo>
                  <a:lnTo>
                    <a:pt x="195" y="258"/>
                  </a:lnTo>
                  <a:lnTo>
                    <a:pt x="292" y="150"/>
                  </a:lnTo>
                  <a:lnTo>
                    <a:pt x="390" y="77"/>
                  </a:lnTo>
                  <a:lnTo>
                    <a:pt x="487" y="32"/>
                  </a:lnTo>
                  <a:lnTo>
                    <a:pt x="585" y="8"/>
                  </a:lnTo>
                  <a:lnTo>
                    <a:pt x="682" y="0"/>
                  </a:lnTo>
                  <a:lnTo>
                    <a:pt x="780" y="5"/>
                  </a:lnTo>
                  <a:lnTo>
                    <a:pt x="877" y="20"/>
                  </a:lnTo>
                  <a:lnTo>
                    <a:pt x="975" y="42"/>
                  </a:lnTo>
                  <a:lnTo>
                    <a:pt x="1072" y="68"/>
                  </a:lnTo>
                  <a:lnTo>
                    <a:pt x="1169" y="97"/>
                  </a:lnTo>
                  <a:lnTo>
                    <a:pt x="1267" y="128"/>
                  </a:lnTo>
                  <a:lnTo>
                    <a:pt x="1364" y="160"/>
                  </a:lnTo>
                  <a:lnTo>
                    <a:pt x="1462" y="192"/>
                  </a:lnTo>
                  <a:lnTo>
                    <a:pt x="1559" y="224"/>
                  </a:lnTo>
                  <a:lnTo>
                    <a:pt x="1657" y="255"/>
                  </a:lnTo>
                  <a:lnTo>
                    <a:pt x="1754" y="284"/>
                  </a:lnTo>
                  <a:lnTo>
                    <a:pt x="1852" y="312"/>
                  </a:lnTo>
                  <a:lnTo>
                    <a:pt x="1949" y="338"/>
                  </a:lnTo>
                </a:path>
              </a:pathLst>
            </a:custGeom>
            <a:noFill/>
            <a:ln w="8">
              <a:solidFill>
                <a:srgbClr val="00CCFF"/>
              </a:solidFill>
              <a:prstDash val="solid"/>
              <a:round/>
              <a:headEnd/>
              <a:tailEnd/>
            </a:ln>
          </p:spPr>
          <p:txBody>
            <a:bodyPr/>
            <a:lstStyle/>
            <a:p>
              <a:endParaRPr lang="en-US"/>
            </a:p>
          </p:txBody>
        </p:sp>
        <p:sp>
          <p:nvSpPr>
            <p:cNvPr id="139295" name="Freeform 32"/>
            <p:cNvSpPr>
              <a:spLocks/>
            </p:cNvSpPr>
            <p:nvPr/>
          </p:nvSpPr>
          <p:spPr bwMode="auto">
            <a:xfrm>
              <a:off x="895" y="1545"/>
              <a:ext cx="1870" cy="717"/>
            </a:xfrm>
            <a:custGeom>
              <a:avLst/>
              <a:gdLst>
                <a:gd name="T0" fmla="*/ 0 w 1949"/>
                <a:gd name="T1" fmla="*/ 717 h 747"/>
                <a:gd name="T2" fmla="*/ 93 w 1949"/>
                <a:gd name="T3" fmla="*/ 575 h 747"/>
                <a:gd name="T4" fmla="*/ 187 w 1949"/>
                <a:gd name="T5" fmla="*/ 455 h 747"/>
                <a:gd name="T6" fmla="*/ 280 w 1949"/>
                <a:gd name="T7" fmla="*/ 353 h 747"/>
                <a:gd name="T8" fmla="*/ 374 w 1949"/>
                <a:gd name="T9" fmla="*/ 269 h 747"/>
                <a:gd name="T10" fmla="*/ 467 w 1949"/>
                <a:gd name="T11" fmla="*/ 199 h 747"/>
                <a:gd name="T12" fmla="*/ 561 w 1949"/>
                <a:gd name="T13" fmla="*/ 143 h 747"/>
                <a:gd name="T14" fmla="*/ 654 w 1949"/>
                <a:gd name="T15" fmla="*/ 98 h 747"/>
                <a:gd name="T16" fmla="*/ 748 w 1949"/>
                <a:gd name="T17" fmla="*/ 62 h 747"/>
                <a:gd name="T18" fmla="*/ 841 w 1949"/>
                <a:gd name="T19" fmla="*/ 36 h 747"/>
                <a:gd name="T20" fmla="*/ 935 w 1949"/>
                <a:gd name="T21" fmla="*/ 18 h 747"/>
                <a:gd name="T22" fmla="*/ 1029 w 1949"/>
                <a:gd name="T23" fmla="*/ 7 h 747"/>
                <a:gd name="T24" fmla="*/ 1122 w 1949"/>
                <a:gd name="T25" fmla="*/ 1 h 747"/>
                <a:gd name="T26" fmla="*/ 1216 w 1949"/>
                <a:gd name="T27" fmla="*/ 0 h 747"/>
                <a:gd name="T28" fmla="*/ 1309 w 1949"/>
                <a:gd name="T29" fmla="*/ 4 h 747"/>
                <a:gd name="T30" fmla="*/ 1403 w 1949"/>
                <a:gd name="T31" fmla="*/ 11 h 747"/>
                <a:gd name="T32" fmla="*/ 1496 w 1949"/>
                <a:gd name="T33" fmla="*/ 20 h 747"/>
                <a:gd name="T34" fmla="*/ 1590 w 1949"/>
                <a:gd name="T35" fmla="*/ 33 h 747"/>
                <a:gd name="T36" fmla="*/ 1683 w 1949"/>
                <a:gd name="T37" fmla="*/ 48 h 747"/>
                <a:gd name="T38" fmla="*/ 1777 w 1949"/>
                <a:gd name="T39" fmla="*/ 64 h 747"/>
                <a:gd name="T40" fmla="*/ 1870 w 1949"/>
                <a:gd name="T41" fmla="*/ 82 h 7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47"/>
                <a:gd name="T65" fmla="*/ 1949 w 1949"/>
                <a:gd name="T66" fmla="*/ 747 h 7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47">
                  <a:moveTo>
                    <a:pt x="0" y="747"/>
                  </a:moveTo>
                  <a:lnTo>
                    <a:pt x="97" y="599"/>
                  </a:lnTo>
                  <a:lnTo>
                    <a:pt x="195" y="474"/>
                  </a:lnTo>
                  <a:lnTo>
                    <a:pt x="292" y="368"/>
                  </a:lnTo>
                  <a:lnTo>
                    <a:pt x="390" y="280"/>
                  </a:lnTo>
                  <a:lnTo>
                    <a:pt x="487" y="207"/>
                  </a:lnTo>
                  <a:lnTo>
                    <a:pt x="585" y="149"/>
                  </a:lnTo>
                  <a:lnTo>
                    <a:pt x="682" y="102"/>
                  </a:lnTo>
                  <a:lnTo>
                    <a:pt x="780" y="65"/>
                  </a:lnTo>
                  <a:lnTo>
                    <a:pt x="877" y="38"/>
                  </a:lnTo>
                  <a:lnTo>
                    <a:pt x="975" y="19"/>
                  </a:lnTo>
                  <a:lnTo>
                    <a:pt x="1072" y="7"/>
                  </a:lnTo>
                  <a:lnTo>
                    <a:pt x="1169" y="1"/>
                  </a:lnTo>
                  <a:lnTo>
                    <a:pt x="1267" y="0"/>
                  </a:lnTo>
                  <a:lnTo>
                    <a:pt x="1364" y="4"/>
                  </a:lnTo>
                  <a:lnTo>
                    <a:pt x="1462" y="11"/>
                  </a:lnTo>
                  <a:lnTo>
                    <a:pt x="1559" y="21"/>
                  </a:lnTo>
                  <a:lnTo>
                    <a:pt x="1657" y="34"/>
                  </a:lnTo>
                  <a:lnTo>
                    <a:pt x="1754" y="50"/>
                  </a:lnTo>
                  <a:lnTo>
                    <a:pt x="1852" y="67"/>
                  </a:lnTo>
                  <a:lnTo>
                    <a:pt x="1949" y="85"/>
                  </a:lnTo>
                </a:path>
              </a:pathLst>
            </a:custGeom>
            <a:noFill/>
            <a:ln w="8">
              <a:solidFill>
                <a:srgbClr val="CCFFFF"/>
              </a:solidFill>
              <a:prstDash val="solid"/>
              <a:round/>
              <a:headEnd/>
              <a:tailEnd/>
            </a:ln>
          </p:spPr>
          <p:txBody>
            <a:bodyPr/>
            <a:lstStyle/>
            <a:p>
              <a:endParaRPr lang="en-US"/>
            </a:p>
          </p:txBody>
        </p:sp>
        <p:sp>
          <p:nvSpPr>
            <p:cNvPr id="139296" name="Freeform 33"/>
            <p:cNvSpPr>
              <a:spLocks/>
            </p:cNvSpPr>
            <p:nvPr/>
          </p:nvSpPr>
          <p:spPr bwMode="auto">
            <a:xfrm>
              <a:off x="895" y="882"/>
              <a:ext cx="1870" cy="1380"/>
            </a:xfrm>
            <a:custGeom>
              <a:avLst/>
              <a:gdLst>
                <a:gd name="T0" fmla="*/ 0 w 1949"/>
                <a:gd name="T1" fmla="*/ 1380 h 1438"/>
                <a:gd name="T2" fmla="*/ 93 w 1949"/>
                <a:gd name="T3" fmla="*/ 1271 h 1438"/>
                <a:gd name="T4" fmla="*/ 187 w 1949"/>
                <a:gd name="T5" fmla="*/ 1167 h 1438"/>
                <a:gd name="T6" fmla="*/ 280 w 1949"/>
                <a:gd name="T7" fmla="*/ 1068 h 1438"/>
                <a:gd name="T8" fmla="*/ 374 w 1949"/>
                <a:gd name="T9" fmla="*/ 974 h 1438"/>
                <a:gd name="T10" fmla="*/ 467 w 1949"/>
                <a:gd name="T11" fmla="*/ 885 h 1438"/>
                <a:gd name="T12" fmla="*/ 561 w 1949"/>
                <a:gd name="T13" fmla="*/ 800 h 1438"/>
                <a:gd name="T14" fmla="*/ 654 w 1949"/>
                <a:gd name="T15" fmla="*/ 720 h 1438"/>
                <a:gd name="T16" fmla="*/ 748 w 1949"/>
                <a:gd name="T17" fmla="*/ 643 h 1438"/>
                <a:gd name="T18" fmla="*/ 841 w 1949"/>
                <a:gd name="T19" fmla="*/ 571 h 1438"/>
                <a:gd name="T20" fmla="*/ 935 w 1949"/>
                <a:gd name="T21" fmla="*/ 502 h 1438"/>
                <a:gd name="T22" fmla="*/ 1029 w 1949"/>
                <a:gd name="T23" fmla="*/ 438 h 1438"/>
                <a:gd name="T24" fmla="*/ 1122 w 1949"/>
                <a:gd name="T25" fmla="*/ 376 h 1438"/>
                <a:gd name="T26" fmla="*/ 1216 w 1949"/>
                <a:gd name="T27" fmla="*/ 319 h 1438"/>
                <a:gd name="T28" fmla="*/ 1309 w 1949"/>
                <a:gd name="T29" fmla="*/ 264 h 1438"/>
                <a:gd name="T30" fmla="*/ 1403 w 1949"/>
                <a:gd name="T31" fmla="*/ 213 h 1438"/>
                <a:gd name="T32" fmla="*/ 1496 w 1949"/>
                <a:gd name="T33" fmla="*/ 164 h 1438"/>
                <a:gd name="T34" fmla="*/ 1590 w 1949"/>
                <a:gd name="T35" fmla="*/ 119 h 1438"/>
                <a:gd name="T36" fmla="*/ 1683 w 1949"/>
                <a:gd name="T37" fmla="*/ 77 h 1438"/>
                <a:gd name="T38" fmla="*/ 1777 w 1949"/>
                <a:gd name="T39" fmla="*/ 37 h 1438"/>
                <a:gd name="T40" fmla="*/ 1870 w 1949"/>
                <a:gd name="T41" fmla="*/ 0 h 14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438"/>
                <a:gd name="T65" fmla="*/ 1949 w 1949"/>
                <a:gd name="T66" fmla="*/ 1438 h 14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438">
                  <a:moveTo>
                    <a:pt x="0" y="1438"/>
                  </a:moveTo>
                  <a:lnTo>
                    <a:pt x="97" y="1324"/>
                  </a:lnTo>
                  <a:lnTo>
                    <a:pt x="195" y="1216"/>
                  </a:lnTo>
                  <a:lnTo>
                    <a:pt x="292" y="1113"/>
                  </a:lnTo>
                  <a:lnTo>
                    <a:pt x="390" y="1015"/>
                  </a:lnTo>
                  <a:lnTo>
                    <a:pt x="487" y="922"/>
                  </a:lnTo>
                  <a:lnTo>
                    <a:pt x="585" y="834"/>
                  </a:lnTo>
                  <a:lnTo>
                    <a:pt x="682" y="750"/>
                  </a:lnTo>
                  <a:lnTo>
                    <a:pt x="780" y="670"/>
                  </a:lnTo>
                  <a:lnTo>
                    <a:pt x="877" y="595"/>
                  </a:lnTo>
                  <a:lnTo>
                    <a:pt x="975" y="523"/>
                  </a:lnTo>
                  <a:lnTo>
                    <a:pt x="1072" y="456"/>
                  </a:lnTo>
                  <a:lnTo>
                    <a:pt x="1169" y="392"/>
                  </a:lnTo>
                  <a:lnTo>
                    <a:pt x="1267" y="332"/>
                  </a:lnTo>
                  <a:lnTo>
                    <a:pt x="1364" y="275"/>
                  </a:lnTo>
                  <a:lnTo>
                    <a:pt x="1462" y="222"/>
                  </a:lnTo>
                  <a:lnTo>
                    <a:pt x="1559" y="171"/>
                  </a:lnTo>
                  <a:lnTo>
                    <a:pt x="1657" y="124"/>
                  </a:lnTo>
                  <a:lnTo>
                    <a:pt x="1754" y="80"/>
                  </a:lnTo>
                  <a:lnTo>
                    <a:pt x="1852" y="39"/>
                  </a:lnTo>
                  <a:lnTo>
                    <a:pt x="1949" y="0"/>
                  </a:lnTo>
                </a:path>
              </a:pathLst>
            </a:custGeom>
            <a:noFill/>
            <a:ln w="8">
              <a:solidFill>
                <a:srgbClr val="CCFFCC"/>
              </a:solidFill>
              <a:prstDash val="solid"/>
              <a:round/>
              <a:headEnd/>
              <a:tailEnd/>
            </a:ln>
          </p:spPr>
          <p:txBody>
            <a:bodyPr/>
            <a:lstStyle/>
            <a:p>
              <a:endParaRPr lang="en-US"/>
            </a:p>
          </p:txBody>
        </p:sp>
        <p:sp>
          <p:nvSpPr>
            <p:cNvPr id="139297" name="Freeform 34"/>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FF99"/>
              </a:solidFill>
              <a:prstDash val="solid"/>
              <a:round/>
              <a:headEnd/>
              <a:tailEnd/>
            </a:ln>
          </p:spPr>
          <p:txBody>
            <a:bodyPr/>
            <a:lstStyle/>
            <a:p>
              <a:endParaRPr lang="en-US"/>
            </a:p>
          </p:txBody>
        </p:sp>
        <p:sp>
          <p:nvSpPr>
            <p:cNvPr id="139298" name="Freeform 35"/>
            <p:cNvSpPr>
              <a:spLocks/>
            </p:cNvSpPr>
            <p:nvPr/>
          </p:nvSpPr>
          <p:spPr bwMode="auto">
            <a:xfrm>
              <a:off x="895" y="809"/>
              <a:ext cx="1870" cy="1453"/>
            </a:xfrm>
            <a:custGeom>
              <a:avLst/>
              <a:gdLst>
                <a:gd name="T0" fmla="*/ 0 w 1949"/>
                <a:gd name="T1" fmla="*/ 1453 h 1514"/>
                <a:gd name="T2" fmla="*/ 93 w 1949"/>
                <a:gd name="T3" fmla="*/ 1323 h 1514"/>
                <a:gd name="T4" fmla="*/ 187 w 1949"/>
                <a:gd name="T5" fmla="*/ 1202 h 1514"/>
                <a:gd name="T6" fmla="*/ 280 w 1949"/>
                <a:gd name="T7" fmla="*/ 1086 h 1514"/>
                <a:gd name="T8" fmla="*/ 374 w 1949"/>
                <a:gd name="T9" fmla="*/ 979 h 1514"/>
                <a:gd name="T10" fmla="*/ 467 w 1949"/>
                <a:gd name="T11" fmla="*/ 879 h 1514"/>
                <a:gd name="T12" fmla="*/ 561 w 1949"/>
                <a:gd name="T13" fmla="*/ 785 h 1514"/>
                <a:gd name="T14" fmla="*/ 654 w 1949"/>
                <a:gd name="T15" fmla="*/ 697 h 1514"/>
                <a:gd name="T16" fmla="*/ 748 w 1949"/>
                <a:gd name="T17" fmla="*/ 614 h 1514"/>
                <a:gd name="T18" fmla="*/ 841 w 1949"/>
                <a:gd name="T19" fmla="*/ 538 h 1514"/>
                <a:gd name="T20" fmla="*/ 935 w 1949"/>
                <a:gd name="T21" fmla="*/ 467 h 1514"/>
                <a:gd name="T22" fmla="*/ 1029 w 1949"/>
                <a:gd name="T23" fmla="*/ 401 h 1514"/>
                <a:gd name="T24" fmla="*/ 1122 w 1949"/>
                <a:gd name="T25" fmla="*/ 340 h 1514"/>
                <a:gd name="T26" fmla="*/ 1216 w 1949"/>
                <a:gd name="T27" fmla="*/ 283 h 1514"/>
                <a:gd name="T28" fmla="*/ 1309 w 1949"/>
                <a:gd name="T29" fmla="*/ 231 h 1514"/>
                <a:gd name="T30" fmla="*/ 1403 w 1949"/>
                <a:gd name="T31" fmla="*/ 183 h 1514"/>
                <a:gd name="T32" fmla="*/ 1496 w 1949"/>
                <a:gd name="T33" fmla="*/ 139 h 1514"/>
                <a:gd name="T34" fmla="*/ 1590 w 1949"/>
                <a:gd name="T35" fmla="*/ 100 h 1514"/>
                <a:gd name="T36" fmla="*/ 1683 w 1949"/>
                <a:gd name="T37" fmla="*/ 63 h 1514"/>
                <a:gd name="T38" fmla="*/ 1777 w 1949"/>
                <a:gd name="T39" fmla="*/ 30 h 1514"/>
                <a:gd name="T40" fmla="*/ 1870 w 1949"/>
                <a:gd name="T41" fmla="*/ 0 h 15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514"/>
                <a:gd name="T65" fmla="*/ 1949 w 1949"/>
                <a:gd name="T66" fmla="*/ 1514 h 15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514">
                  <a:moveTo>
                    <a:pt x="0" y="1514"/>
                  </a:moveTo>
                  <a:lnTo>
                    <a:pt x="97" y="1379"/>
                  </a:lnTo>
                  <a:lnTo>
                    <a:pt x="195" y="1252"/>
                  </a:lnTo>
                  <a:lnTo>
                    <a:pt x="292" y="1132"/>
                  </a:lnTo>
                  <a:lnTo>
                    <a:pt x="390" y="1020"/>
                  </a:lnTo>
                  <a:lnTo>
                    <a:pt x="487" y="916"/>
                  </a:lnTo>
                  <a:lnTo>
                    <a:pt x="585" y="818"/>
                  </a:lnTo>
                  <a:lnTo>
                    <a:pt x="682" y="726"/>
                  </a:lnTo>
                  <a:lnTo>
                    <a:pt x="780" y="640"/>
                  </a:lnTo>
                  <a:lnTo>
                    <a:pt x="877" y="561"/>
                  </a:lnTo>
                  <a:lnTo>
                    <a:pt x="975" y="487"/>
                  </a:lnTo>
                  <a:lnTo>
                    <a:pt x="1072" y="418"/>
                  </a:lnTo>
                  <a:lnTo>
                    <a:pt x="1169" y="354"/>
                  </a:lnTo>
                  <a:lnTo>
                    <a:pt x="1267" y="295"/>
                  </a:lnTo>
                  <a:lnTo>
                    <a:pt x="1364" y="241"/>
                  </a:lnTo>
                  <a:lnTo>
                    <a:pt x="1462" y="191"/>
                  </a:lnTo>
                  <a:lnTo>
                    <a:pt x="1559" y="145"/>
                  </a:lnTo>
                  <a:lnTo>
                    <a:pt x="1657" y="104"/>
                  </a:lnTo>
                  <a:lnTo>
                    <a:pt x="1754" y="66"/>
                  </a:lnTo>
                  <a:lnTo>
                    <a:pt x="1852" y="31"/>
                  </a:lnTo>
                  <a:lnTo>
                    <a:pt x="1949" y="0"/>
                  </a:lnTo>
                </a:path>
              </a:pathLst>
            </a:custGeom>
            <a:noFill/>
            <a:ln w="8">
              <a:solidFill>
                <a:srgbClr val="99CCFF"/>
              </a:solidFill>
              <a:prstDash val="solid"/>
              <a:round/>
              <a:headEnd/>
              <a:tailEnd/>
            </a:ln>
          </p:spPr>
          <p:txBody>
            <a:bodyPr/>
            <a:lstStyle/>
            <a:p>
              <a:endParaRPr lang="en-US"/>
            </a:p>
          </p:txBody>
        </p:sp>
        <p:sp>
          <p:nvSpPr>
            <p:cNvPr id="139299" name="Freeform 36"/>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99CC"/>
              </a:solidFill>
              <a:prstDash val="solid"/>
              <a:round/>
              <a:headEnd/>
              <a:tailEnd/>
            </a:ln>
          </p:spPr>
          <p:txBody>
            <a:bodyPr/>
            <a:lstStyle/>
            <a:p>
              <a:endParaRPr lang="en-US"/>
            </a:p>
          </p:txBody>
        </p:sp>
        <p:sp>
          <p:nvSpPr>
            <p:cNvPr id="139300" name="Freeform 37"/>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CC99FF"/>
              </a:solidFill>
              <a:prstDash val="solid"/>
              <a:round/>
              <a:headEnd/>
              <a:tailEnd/>
            </a:ln>
          </p:spPr>
          <p:txBody>
            <a:bodyPr/>
            <a:lstStyle/>
            <a:p>
              <a:endParaRPr lang="en-US"/>
            </a:p>
          </p:txBody>
        </p:sp>
        <p:sp>
          <p:nvSpPr>
            <p:cNvPr id="139301" name="Freeform 38"/>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CC99"/>
              </a:solidFill>
              <a:prstDash val="solid"/>
              <a:round/>
              <a:headEnd/>
              <a:tailEnd/>
            </a:ln>
          </p:spPr>
          <p:txBody>
            <a:bodyPr/>
            <a:lstStyle/>
            <a:p>
              <a:endParaRPr lang="en-US"/>
            </a:p>
          </p:txBody>
        </p:sp>
        <p:sp>
          <p:nvSpPr>
            <p:cNvPr id="139302" name="Freeform 39"/>
            <p:cNvSpPr>
              <a:spLocks/>
            </p:cNvSpPr>
            <p:nvPr/>
          </p:nvSpPr>
          <p:spPr bwMode="auto">
            <a:xfrm>
              <a:off x="895" y="1598"/>
              <a:ext cx="1870" cy="664"/>
            </a:xfrm>
            <a:custGeom>
              <a:avLst/>
              <a:gdLst>
                <a:gd name="T0" fmla="*/ 0 w 1949"/>
                <a:gd name="T1" fmla="*/ 664 h 692"/>
                <a:gd name="T2" fmla="*/ 93 w 1949"/>
                <a:gd name="T3" fmla="*/ 441 h 692"/>
                <a:gd name="T4" fmla="*/ 187 w 1949"/>
                <a:gd name="T5" fmla="*/ 278 h 692"/>
                <a:gd name="T6" fmla="*/ 280 w 1949"/>
                <a:gd name="T7" fmla="*/ 161 h 692"/>
                <a:gd name="T8" fmla="*/ 374 w 1949"/>
                <a:gd name="T9" fmla="*/ 83 h 692"/>
                <a:gd name="T10" fmla="*/ 467 w 1949"/>
                <a:gd name="T11" fmla="*/ 34 h 692"/>
                <a:gd name="T12" fmla="*/ 561 w 1949"/>
                <a:gd name="T13" fmla="*/ 8 h 692"/>
                <a:gd name="T14" fmla="*/ 654 w 1949"/>
                <a:gd name="T15" fmla="*/ 0 h 692"/>
                <a:gd name="T16" fmla="*/ 748 w 1949"/>
                <a:gd name="T17" fmla="*/ 6 h 692"/>
                <a:gd name="T18" fmla="*/ 841 w 1949"/>
                <a:gd name="T19" fmla="*/ 22 h 692"/>
                <a:gd name="T20" fmla="*/ 935 w 1949"/>
                <a:gd name="T21" fmla="*/ 45 h 692"/>
                <a:gd name="T22" fmla="*/ 1029 w 1949"/>
                <a:gd name="T23" fmla="*/ 74 h 692"/>
                <a:gd name="T24" fmla="*/ 1122 w 1949"/>
                <a:gd name="T25" fmla="*/ 106 h 692"/>
                <a:gd name="T26" fmla="*/ 1216 w 1949"/>
                <a:gd name="T27" fmla="*/ 139 h 692"/>
                <a:gd name="T28" fmla="*/ 1309 w 1949"/>
                <a:gd name="T29" fmla="*/ 174 h 692"/>
                <a:gd name="T30" fmla="*/ 1403 w 1949"/>
                <a:gd name="T31" fmla="*/ 208 h 692"/>
                <a:gd name="T32" fmla="*/ 1496 w 1949"/>
                <a:gd name="T33" fmla="*/ 242 h 692"/>
                <a:gd name="T34" fmla="*/ 1590 w 1949"/>
                <a:gd name="T35" fmla="*/ 275 h 692"/>
                <a:gd name="T36" fmla="*/ 1683 w 1949"/>
                <a:gd name="T37" fmla="*/ 307 h 692"/>
                <a:gd name="T38" fmla="*/ 1777 w 1949"/>
                <a:gd name="T39" fmla="*/ 337 h 692"/>
                <a:gd name="T40" fmla="*/ 1870 w 1949"/>
                <a:gd name="T41" fmla="*/ 366 h 6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92"/>
                <a:gd name="T65" fmla="*/ 1949 w 1949"/>
                <a:gd name="T66" fmla="*/ 692 h 6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92">
                  <a:moveTo>
                    <a:pt x="0" y="692"/>
                  </a:moveTo>
                  <a:lnTo>
                    <a:pt x="97" y="460"/>
                  </a:lnTo>
                  <a:lnTo>
                    <a:pt x="195" y="290"/>
                  </a:lnTo>
                  <a:lnTo>
                    <a:pt x="292" y="168"/>
                  </a:lnTo>
                  <a:lnTo>
                    <a:pt x="390" y="86"/>
                  </a:lnTo>
                  <a:lnTo>
                    <a:pt x="487" y="35"/>
                  </a:lnTo>
                  <a:lnTo>
                    <a:pt x="585" y="8"/>
                  </a:lnTo>
                  <a:lnTo>
                    <a:pt x="682" y="0"/>
                  </a:lnTo>
                  <a:lnTo>
                    <a:pt x="780" y="6"/>
                  </a:lnTo>
                  <a:lnTo>
                    <a:pt x="877" y="23"/>
                  </a:lnTo>
                  <a:lnTo>
                    <a:pt x="975" y="47"/>
                  </a:lnTo>
                  <a:lnTo>
                    <a:pt x="1072" y="77"/>
                  </a:lnTo>
                  <a:lnTo>
                    <a:pt x="1169" y="110"/>
                  </a:lnTo>
                  <a:lnTo>
                    <a:pt x="1267" y="145"/>
                  </a:lnTo>
                  <a:lnTo>
                    <a:pt x="1364" y="181"/>
                  </a:lnTo>
                  <a:lnTo>
                    <a:pt x="1462" y="217"/>
                  </a:lnTo>
                  <a:lnTo>
                    <a:pt x="1559" y="252"/>
                  </a:lnTo>
                  <a:lnTo>
                    <a:pt x="1657" y="287"/>
                  </a:lnTo>
                  <a:lnTo>
                    <a:pt x="1754" y="320"/>
                  </a:lnTo>
                  <a:lnTo>
                    <a:pt x="1852" y="351"/>
                  </a:lnTo>
                  <a:lnTo>
                    <a:pt x="1949" y="381"/>
                  </a:lnTo>
                </a:path>
              </a:pathLst>
            </a:custGeom>
            <a:noFill/>
            <a:ln w="8">
              <a:solidFill>
                <a:srgbClr val="3366FF"/>
              </a:solidFill>
              <a:prstDash val="solid"/>
              <a:round/>
              <a:headEnd/>
              <a:tailEnd/>
            </a:ln>
          </p:spPr>
          <p:txBody>
            <a:bodyPr/>
            <a:lstStyle/>
            <a:p>
              <a:endParaRPr lang="en-US"/>
            </a:p>
          </p:txBody>
        </p:sp>
        <p:sp>
          <p:nvSpPr>
            <p:cNvPr id="139303" name="Freeform 40"/>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33CCCC"/>
              </a:solidFill>
              <a:prstDash val="solid"/>
              <a:round/>
              <a:headEnd/>
              <a:tailEnd/>
            </a:ln>
          </p:spPr>
          <p:txBody>
            <a:bodyPr/>
            <a:lstStyle/>
            <a:p>
              <a:endParaRPr lang="en-US"/>
            </a:p>
          </p:txBody>
        </p:sp>
        <p:sp>
          <p:nvSpPr>
            <p:cNvPr id="139304" name="Freeform 41"/>
            <p:cNvSpPr>
              <a:spLocks/>
            </p:cNvSpPr>
            <p:nvPr/>
          </p:nvSpPr>
          <p:spPr bwMode="auto">
            <a:xfrm>
              <a:off x="895" y="1587"/>
              <a:ext cx="1870" cy="675"/>
            </a:xfrm>
            <a:custGeom>
              <a:avLst/>
              <a:gdLst>
                <a:gd name="T0" fmla="*/ 0 w 1949"/>
                <a:gd name="T1" fmla="*/ 675 h 704"/>
                <a:gd name="T2" fmla="*/ 93 w 1949"/>
                <a:gd name="T3" fmla="*/ 542 h 704"/>
                <a:gd name="T4" fmla="*/ 187 w 1949"/>
                <a:gd name="T5" fmla="*/ 428 h 704"/>
                <a:gd name="T6" fmla="*/ 280 w 1949"/>
                <a:gd name="T7" fmla="*/ 333 h 704"/>
                <a:gd name="T8" fmla="*/ 374 w 1949"/>
                <a:gd name="T9" fmla="*/ 253 h 704"/>
                <a:gd name="T10" fmla="*/ 467 w 1949"/>
                <a:gd name="T11" fmla="*/ 187 h 704"/>
                <a:gd name="T12" fmla="*/ 561 w 1949"/>
                <a:gd name="T13" fmla="*/ 134 h 704"/>
                <a:gd name="T14" fmla="*/ 654 w 1949"/>
                <a:gd name="T15" fmla="*/ 92 h 704"/>
                <a:gd name="T16" fmla="*/ 748 w 1949"/>
                <a:gd name="T17" fmla="*/ 59 h 704"/>
                <a:gd name="T18" fmla="*/ 841 w 1949"/>
                <a:gd name="T19" fmla="*/ 35 h 704"/>
                <a:gd name="T20" fmla="*/ 935 w 1949"/>
                <a:gd name="T21" fmla="*/ 17 h 704"/>
                <a:gd name="T22" fmla="*/ 1029 w 1949"/>
                <a:gd name="T23" fmla="*/ 7 h 704"/>
                <a:gd name="T24" fmla="*/ 1122 w 1949"/>
                <a:gd name="T25" fmla="*/ 1 h 704"/>
                <a:gd name="T26" fmla="*/ 1216 w 1949"/>
                <a:gd name="T27" fmla="*/ 0 h 704"/>
                <a:gd name="T28" fmla="*/ 1309 w 1949"/>
                <a:gd name="T29" fmla="*/ 3 h 704"/>
                <a:gd name="T30" fmla="*/ 1403 w 1949"/>
                <a:gd name="T31" fmla="*/ 10 h 704"/>
                <a:gd name="T32" fmla="*/ 1496 w 1949"/>
                <a:gd name="T33" fmla="*/ 19 h 704"/>
                <a:gd name="T34" fmla="*/ 1590 w 1949"/>
                <a:gd name="T35" fmla="*/ 31 h 704"/>
                <a:gd name="T36" fmla="*/ 1683 w 1949"/>
                <a:gd name="T37" fmla="*/ 45 h 704"/>
                <a:gd name="T38" fmla="*/ 1777 w 1949"/>
                <a:gd name="T39" fmla="*/ 60 h 704"/>
                <a:gd name="T40" fmla="*/ 1870 w 1949"/>
                <a:gd name="T41" fmla="*/ 77 h 7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04"/>
                <a:gd name="T65" fmla="*/ 1949 w 1949"/>
                <a:gd name="T66" fmla="*/ 704 h 7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04">
                  <a:moveTo>
                    <a:pt x="0" y="704"/>
                  </a:moveTo>
                  <a:lnTo>
                    <a:pt x="97" y="565"/>
                  </a:lnTo>
                  <a:lnTo>
                    <a:pt x="195" y="446"/>
                  </a:lnTo>
                  <a:lnTo>
                    <a:pt x="292" y="347"/>
                  </a:lnTo>
                  <a:lnTo>
                    <a:pt x="390" y="264"/>
                  </a:lnTo>
                  <a:lnTo>
                    <a:pt x="487" y="195"/>
                  </a:lnTo>
                  <a:lnTo>
                    <a:pt x="585" y="140"/>
                  </a:lnTo>
                  <a:lnTo>
                    <a:pt x="682" y="96"/>
                  </a:lnTo>
                  <a:lnTo>
                    <a:pt x="780" y="62"/>
                  </a:lnTo>
                  <a:lnTo>
                    <a:pt x="877" y="36"/>
                  </a:lnTo>
                  <a:lnTo>
                    <a:pt x="975" y="18"/>
                  </a:lnTo>
                  <a:lnTo>
                    <a:pt x="1072" y="7"/>
                  </a:lnTo>
                  <a:lnTo>
                    <a:pt x="1169" y="1"/>
                  </a:lnTo>
                  <a:lnTo>
                    <a:pt x="1267" y="0"/>
                  </a:lnTo>
                  <a:lnTo>
                    <a:pt x="1364" y="3"/>
                  </a:lnTo>
                  <a:lnTo>
                    <a:pt x="1462" y="10"/>
                  </a:lnTo>
                  <a:lnTo>
                    <a:pt x="1559" y="20"/>
                  </a:lnTo>
                  <a:lnTo>
                    <a:pt x="1657" y="32"/>
                  </a:lnTo>
                  <a:lnTo>
                    <a:pt x="1754" y="47"/>
                  </a:lnTo>
                  <a:lnTo>
                    <a:pt x="1852" y="63"/>
                  </a:lnTo>
                  <a:lnTo>
                    <a:pt x="1949" y="80"/>
                  </a:lnTo>
                </a:path>
              </a:pathLst>
            </a:custGeom>
            <a:noFill/>
            <a:ln w="8">
              <a:solidFill>
                <a:srgbClr val="99CC00"/>
              </a:solidFill>
              <a:prstDash val="solid"/>
              <a:round/>
              <a:headEnd/>
              <a:tailEnd/>
            </a:ln>
          </p:spPr>
          <p:txBody>
            <a:bodyPr/>
            <a:lstStyle/>
            <a:p>
              <a:endParaRPr lang="en-US"/>
            </a:p>
          </p:txBody>
        </p:sp>
        <p:sp>
          <p:nvSpPr>
            <p:cNvPr id="139305" name="Freeform 42"/>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CC00"/>
              </a:solidFill>
              <a:prstDash val="solid"/>
              <a:round/>
              <a:headEnd/>
              <a:tailEnd/>
            </a:ln>
          </p:spPr>
          <p:txBody>
            <a:bodyPr/>
            <a:lstStyle/>
            <a:p>
              <a:endParaRPr lang="en-US"/>
            </a:p>
          </p:txBody>
        </p:sp>
        <p:sp>
          <p:nvSpPr>
            <p:cNvPr id="139306" name="Freeform 43"/>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9900"/>
              </a:solidFill>
              <a:prstDash val="solid"/>
              <a:round/>
              <a:headEnd/>
              <a:tailEnd/>
            </a:ln>
          </p:spPr>
          <p:txBody>
            <a:bodyPr/>
            <a:lstStyle/>
            <a:p>
              <a:endParaRPr lang="en-US"/>
            </a:p>
          </p:txBody>
        </p:sp>
        <p:sp>
          <p:nvSpPr>
            <p:cNvPr id="139307" name="Freeform 44"/>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6600"/>
              </a:solidFill>
              <a:prstDash val="solid"/>
              <a:round/>
              <a:headEnd/>
              <a:tailEnd/>
            </a:ln>
          </p:spPr>
          <p:txBody>
            <a:bodyPr/>
            <a:lstStyle/>
            <a:p>
              <a:endParaRPr lang="en-US"/>
            </a:p>
          </p:txBody>
        </p:sp>
        <p:sp>
          <p:nvSpPr>
            <p:cNvPr id="139308" name="Freeform 45"/>
            <p:cNvSpPr>
              <a:spLocks/>
            </p:cNvSpPr>
            <p:nvPr/>
          </p:nvSpPr>
          <p:spPr bwMode="auto">
            <a:xfrm>
              <a:off x="895" y="1433"/>
              <a:ext cx="1870" cy="829"/>
            </a:xfrm>
            <a:custGeom>
              <a:avLst/>
              <a:gdLst>
                <a:gd name="T0" fmla="*/ 0 w 1949"/>
                <a:gd name="T1" fmla="*/ 829 h 864"/>
                <a:gd name="T2" fmla="*/ 93 w 1949"/>
                <a:gd name="T3" fmla="*/ 663 h 864"/>
                <a:gd name="T4" fmla="*/ 187 w 1949"/>
                <a:gd name="T5" fmla="*/ 523 h 864"/>
                <a:gd name="T6" fmla="*/ 280 w 1949"/>
                <a:gd name="T7" fmla="*/ 405 h 864"/>
                <a:gd name="T8" fmla="*/ 374 w 1949"/>
                <a:gd name="T9" fmla="*/ 307 h 864"/>
                <a:gd name="T10" fmla="*/ 467 w 1949"/>
                <a:gd name="T11" fmla="*/ 226 h 864"/>
                <a:gd name="T12" fmla="*/ 561 w 1949"/>
                <a:gd name="T13" fmla="*/ 161 h 864"/>
                <a:gd name="T14" fmla="*/ 654 w 1949"/>
                <a:gd name="T15" fmla="*/ 109 h 864"/>
                <a:gd name="T16" fmla="*/ 748 w 1949"/>
                <a:gd name="T17" fmla="*/ 70 h 864"/>
                <a:gd name="T18" fmla="*/ 841 w 1949"/>
                <a:gd name="T19" fmla="*/ 40 h 864"/>
                <a:gd name="T20" fmla="*/ 935 w 1949"/>
                <a:gd name="T21" fmla="*/ 19 h 864"/>
                <a:gd name="T22" fmla="*/ 1029 w 1949"/>
                <a:gd name="T23" fmla="*/ 7 h 864"/>
                <a:gd name="T24" fmla="*/ 1122 w 1949"/>
                <a:gd name="T25" fmla="*/ 0 h 864"/>
                <a:gd name="T26" fmla="*/ 1216 w 1949"/>
                <a:gd name="T27" fmla="*/ 0 h 864"/>
                <a:gd name="T28" fmla="*/ 1309 w 1949"/>
                <a:gd name="T29" fmla="*/ 4 h 864"/>
                <a:gd name="T30" fmla="*/ 1403 w 1949"/>
                <a:gd name="T31" fmla="*/ 12 h 864"/>
                <a:gd name="T32" fmla="*/ 1496 w 1949"/>
                <a:gd name="T33" fmla="*/ 25 h 864"/>
                <a:gd name="T34" fmla="*/ 1590 w 1949"/>
                <a:gd name="T35" fmla="*/ 40 h 864"/>
                <a:gd name="T36" fmla="*/ 1683 w 1949"/>
                <a:gd name="T37" fmla="*/ 58 h 864"/>
                <a:gd name="T38" fmla="*/ 1777 w 1949"/>
                <a:gd name="T39" fmla="*/ 77 h 864"/>
                <a:gd name="T40" fmla="*/ 1870 w 1949"/>
                <a:gd name="T41" fmla="*/ 98 h 8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64"/>
                <a:gd name="T65" fmla="*/ 1949 w 1949"/>
                <a:gd name="T66" fmla="*/ 864 h 8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64">
                  <a:moveTo>
                    <a:pt x="0" y="864"/>
                  </a:moveTo>
                  <a:lnTo>
                    <a:pt x="97" y="691"/>
                  </a:lnTo>
                  <a:lnTo>
                    <a:pt x="195" y="545"/>
                  </a:lnTo>
                  <a:lnTo>
                    <a:pt x="292" y="422"/>
                  </a:lnTo>
                  <a:lnTo>
                    <a:pt x="390" y="320"/>
                  </a:lnTo>
                  <a:lnTo>
                    <a:pt x="487" y="236"/>
                  </a:lnTo>
                  <a:lnTo>
                    <a:pt x="585" y="168"/>
                  </a:lnTo>
                  <a:lnTo>
                    <a:pt x="682" y="114"/>
                  </a:lnTo>
                  <a:lnTo>
                    <a:pt x="780" y="73"/>
                  </a:lnTo>
                  <a:lnTo>
                    <a:pt x="877" y="42"/>
                  </a:lnTo>
                  <a:lnTo>
                    <a:pt x="975" y="20"/>
                  </a:lnTo>
                  <a:lnTo>
                    <a:pt x="1072" y="7"/>
                  </a:lnTo>
                  <a:lnTo>
                    <a:pt x="1169" y="0"/>
                  </a:lnTo>
                  <a:lnTo>
                    <a:pt x="1267" y="0"/>
                  </a:lnTo>
                  <a:lnTo>
                    <a:pt x="1364" y="4"/>
                  </a:lnTo>
                  <a:lnTo>
                    <a:pt x="1462" y="13"/>
                  </a:lnTo>
                  <a:lnTo>
                    <a:pt x="1559" y="26"/>
                  </a:lnTo>
                  <a:lnTo>
                    <a:pt x="1657" y="42"/>
                  </a:lnTo>
                  <a:lnTo>
                    <a:pt x="1754" y="60"/>
                  </a:lnTo>
                  <a:lnTo>
                    <a:pt x="1852" y="80"/>
                  </a:lnTo>
                  <a:lnTo>
                    <a:pt x="1949" y="102"/>
                  </a:lnTo>
                </a:path>
              </a:pathLst>
            </a:custGeom>
            <a:noFill/>
            <a:ln w="8">
              <a:solidFill>
                <a:srgbClr val="666699"/>
              </a:solidFill>
              <a:prstDash val="solid"/>
              <a:round/>
              <a:headEnd/>
              <a:tailEnd/>
            </a:ln>
          </p:spPr>
          <p:txBody>
            <a:bodyPr/>
            <a:lstStyle/>
            <a:p>
              <a:endParaRPr lang="en-US"/>
            </a:p>
          </p:txBody>
        </p:sp>
        <p:sp>
          <p:nvSpPr>
            <p:cNvPr id="139309" name="Freeform 46"/>
            <p:cNvSpPr>
              <a:spLocks/>
            </p:cNvSpPr>
            <p:nvPr/>
          </p:nvSpPr>
          <p:spPr bwMode="auto">
            <a:xfrm>
              <a:off x="895" y="1695"/>
              <a:ext cx="1870" cy="567"/>
            </a:xfrm>
            <a:custGeom>
              <a:avLst/>
              <a:gdLst>
                <a:gd name="T0" fmla="*/ 0 w 1949"/>
                <a:gd name="T1" fmla="*/ 567 h 591"/>
                <a:gd name="T2" fmla="*/ 93 w 1949"/>
                <a:gd name="T3" fmla="*/ 318 h 591"/>
                <a:gd name="T4" fmla="*/ 187 w 1949"/>
                <a:gd name="T5" fmla="*/ 157 h 591"/>
                <a:gd name="T6" fmla="*/ 280 w 1949"/>
                <a:gd name="T7" fmla="*/ 62 h 591"/>
                <a:gd name="T8" fmla="*/ 374 w 1949"/>
                <a:gd name="T9" fmla="*/ 14 h 591"/>
                <a:gd name="T10" fmla="*/ 467 w 1949"/>
                <a:gd name="T11" fmla="*/ 0 h 591"/>
                <a:gd name="T12" fmla="*/ 561 w 1949"/>
                <a:gd name="T13" fmla="*/ 8 h 591"/>
                <a:gd name="T14" fmla="*/ 654 w 1949"/>
                <a:gd name="T15" fmla="*/ 32 h 591"/>
                <a:gd name="T16" fmla="*/ 748 w 1949"/>
                <a:gd name="T17" fmla="*/ 64 h 591"/>
                <a:gd name="T18" fmla="*/ 841 w 1949"/>
                <a:gd name="T19" fmla="*/ 103 h 591"/>
                <a:gd name="T20" fmla="*/ 935 w 1949"/>
                <a:gd name="T21" fmla="*/ 143 h 591"/>
                <a:gd name="T22" fmla="*/ 1029 w 1949"/>
                <a:gd name="T23" fmla="*/ 184 h 591"/>
                <a:gd name="T24" fmla="*/ 1122 w 1949"/>
                <a:gd name="T25" fmla="*/ 224 h 591"/>
                <a:gd name="T26" fmla="*/ 1216 w 1949"/>
                <a:gd name="T27" fmla="*/ 262 h 591"/>
                <a:gd name="T28" fmla="*/ 1309 w 1949"/>
                <a:gd name="T29" fmla="*/ 297 h 591"/>
                <a:gd name="T30" fmla="*/ 1403 w 1949"/>
                <a:gd name="T31" fmla="*/ 330 h 591"/>
                <a:gd name="T32" fmla="*/ 1496 w 1949"/>
                <a:gd name="T33" fmla="*/ 359 h 591"/>
                <a:gd name="T34" fmla="*/ 1590 w 1949"/>
                <a:gd name="T35" fmla="*/ 386 h 591"/>
                <a:gd name="T36" fmla="*/ 1683 w 1949"/>
                <a:gd name="T37" fmla="*/ 410 h 591"/>
                <a:gd name="T38" fmla="*/ 1777 w 1949"/>
                <a:gd name="T39" fmla="*/ 430 h 591"/>
                <a:gd name="T40" fmla="*/ 1870 w 1949"/>
                <a:gd name="T41" fmla="*/ 449 h 5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591"/>
                <a:gd name="T65" fmla="*/ 1949 w 1949"/>
                <a:gd name="T66" fmla="*/ 591 h 5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591">
                  <a:moveTo>
                    <a:pt x="0" y="591"/>
                  </a:moveTo>
                  <a:lnTo>
                    <a:pt x="97" y="331"/>
                  </a:lnTo>
                  <a:lnTo>
                    <a:pt x="195" y="164"/>
                  </a:lnTo>
                  <a:lnTo>
                    <a:pt x="292" y="65"/>
                  </a:lnTo>
                  <a:lnTo>
                    <a:pt x="390" y="15"/>
                  </a:lnTo>
                  <a:lnTo>
                    <a:pt x="487" y="0"/>
                  </a:lnTo>
                  <a:lnTo>
                    <a:pt x="585" y="8"/>
                  </a:lnTo>
                  <a:lnTo>
                    <a:pt x="682" y="33"/>
                  </a:lnTo>
                  <a:lnTo>
                    <a:pt x="780" y="67"/>
                  </a:lnTo>
                  <a:lnTo>
                    <a:pt x="877" y="107"/>
                  </a:lnTo>
                  <a:lnTo>
                    <a:pt x="975" y="149"/>
                  </a:lnTo>
                  <a:lnTo>
                    <a:pt x="1072" y="192"/>
                  </a:lnTo>
                  <a:lnTo>
                    <a:pt x="1169" y="234"/>
                  </a:lnTo>
                  <a:lnTo>
                    <a:pt x="1267" y="273"/>
                  </a:lnTo>
                  <a:lnTo>
                    <a:pt x="1364" y="310"/>
                  </a:lnTo>
                  <a:lnTo>
                    <a:pt x="1462" y="344"/>
                  </a:lnTo>
                  <a:lnTo>
                    <a:pt x="1559" y="374"/>
                  </a:lnTo>
                  <a:lnTo>
                    <a:pt x="1657" y="402"/>
                  </a:lnTo>
                  <a:lnTo>
                    <a:pt x="1754" y="427"/>
                  </a:lnTo>
                  <a:lnTo>
                    <a:pt x="1852" y="448"/>
                  </a:lnTo>
                  <a:lnTo>
                    <a:pt x="1949" y="468"/>
                  </a:lnTo>
                </a:path>
              </a:pathLst>
            </a:custGeom>
            <a:noFill/>
            <a:ln w="8">
              <a:solidFill>
                <a:srgbClr val="969696"/>
              </a:solidFill>
              <a:prstDash val="solid"/>
              <a:round/>
              <a:headEnd/>
              <a:tailEnd/>
            </a:ln>
          </p:spPr>
          <p:txBody>
            <a:bodyPr/>
            <a:lstStyle/>
            <a:p>
              <a:endParaRPr lang="en-US"/>
            </a:p>
          </p:txBody>
        </p:sp>
        <p:sp>
          <p:nvSpPr>
            <p:cNvPr id="139310" name="Freeform 47"/>
            <p:cNvSpPr>
              <a:spLocks/>
            </p:cNvSpPr>
            <p:nvPr/>
          </p:nvSpPr>
          <p:spPr bwMode="auto">
            <a:xfrm>
              <a:off x="895" y="1599"/>
              <a:ext cx="1870" cy="663"/>
            </a:xfrm>
            <a:custGeom>
              <a:avLst/>
              <a:gdLst>
                <a:gd name="T0" fmla="*/ 0 w 1949"/>
                <a:gd name="T1" fmla="*/ 663 h 691"/>
                <a:gd name="T2" fmla="*/ 93 w 1949"/>
                <a:gd name="T3" fmla="*/ 452 h 691"/>
                <a:gd name="T4" fmla="*/ 187 w 1949"/>
                <a:gd name="T5" fmla="*/ 294 h 691"/>
                <a:gd name="T6" fmla="*/ 280 w 1949"/>
                <a:gd name="T7" fmla="*/ 178 h 691"/>
                <a:gd name="T8" fmla="*/ 374 w 1949"/>
                <a:gd name="T9" fmla="*/ 98 h 691"/>
                <a:gd name="T10" fmla="*/ 467 w 1949"/>
                <a:gd name="T11" fmla="*/ 45 h 691"/>
                <a:gd name="T12" fmla="*/ 561 w 1949"/>
                <a:gd name="T13" fmla="*/ 13 h 691"/>
                <a:gd name="T14" fmla="*/ 654 w 1949"/>
                <a:gd name="T15" fmla="*/ 0 h 691"/>
                <a:gd name="T16" fmla="*/ 748 w 1949"/>
                <a:gd name="T17" fmla="*/ 0 h 691"/>
                <a:gd name="T18" fmla="*/ 841 w 1949"/>
                <a:gd name="T19" fmla="*/ 11 h 691"/>
                <a:gd name="T20" fmla="*/ 935 w 1949"/>
                <a:gd name="T21" fmla="*/ 29 h 691"/>
                <a:gd name="T22" fmla="*/ 1029 w 1949"/>
                <a:gd name="T23" fmla="*/ 53 h 691"/>
                <a:gd name="T24" fmla="*/ 1122 w 1949"/>
                <a:gd name="T25" fmla="*/ 81 h 691"/>
                <a:gd name="T26" fmla="*/ 1216 w 1949"/>
                <a:gd name="T27" fmla="*/ 111 h 691"/>
                <a:gd name="T28" fmla="*/ 1309 w 1949"/>
                <a:gd name="T29" fmla="*/ 143 h 691"/>
                <a:gd name="T30" fmla="*/ 1403 w 1949"/>
                <a:gd name="T31" fmla="*/ 176 h 691"/>
                <a:gd name="T32" fmla="*/ 1496 w 1949"/>
                <a:gd name="T33" fmla="*/ 208 h 691"/>
                <a:gd name="T34" fmla="*/ 1590 w 1949"/>
                <a:gd name="T35" fmla="*/ 240 h 691"/>
                <a:gd name="T36" fmla="*/ 1683 w 1949"/>
                <a:gd name="T37" fmla="*/ 272 h 691"/>
                <a:gd name="T38" fmla="*/ 1777 w 1949"/>
                <a:gd name="T39" fmla="*/ 301 h 691"/>
                <a:gd name="T40" fmla="*/ 1870 w 1949"/>
                <a:gd name="T41" fmla="*/ 330 h 6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91"/>
                <a:gd name="T65" fmla="*/ 1949 w 1949"/>
                <a:gd name="T66" fmla="*/ 691 h 6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91">
                  <a:moveTo>
                    <a:pt x="0" y="691"/>
                  </a:moveTo>
                  <a:lnTo>
                    <a:pt x="97" y="471"/>
                  </a:lnTo>
                  <a:lnTo>
                    <a:pt x="195" y="306"/>
                  </a:lnTo>
                  <a:lnTo>
                    <a:pt x="292" y="186"/>
                  </a:lnTo>
                  <a:lnTo>
                    <a:pt x="390" y="102"/>
                  </a:lnTo>
                  <a:lnTo>
                    <a:pt x="487" y="47"/>
                  </a:lnTo>
                  <a:lnTo>
                    <a:pt x="585" y="14"/>
                  </a:lnTo>
                  <a:lnTo>
                    <a:pt x="682" y="0"/>
                  </a:lnTo>
                  <a:lnTo>
                    <a:pt x="780" y="0"/>
                  </a:lnTo>
                  <a:lnTo>
                    <a:pt x="877" y="11"/>
                  </a:lnTo>
                  <a:lnTo>
                    <a:pt x="975" y="30"/>
                  </a:lnTo>
                  <a:lnTo>
                    <a:pt x="1072" y="55"/>
                  </a:lnTo>
                  <a:lnTo>
                    <a:pt x="1169" y="84"/>
                  </a:lnTo>
                  <a:lnTo>
                    <a:pt x="1267" y="116"/>
                  </a:lnTo>
                  <a:lnTo>
                    <a:pt x="1364" y="149"/>
                  </a:lnTo>
                  <a:lnTo>
                    <a:pt x="1462" y="183"/>
                  </a:lnTo>
                  <a:lnTo>
                    <a:pt x="1559" y="217"/>
                  </a:lnTo>
                  <a:lnTo>
                    <a:pt x="1657" y="250"/>
                  </a:lnTo>
                  <a:lnTo>
                    <a:pt x="1754" y="283"/>
                  </a:lnTo>
                  <a:lnTo>
                    <a:pt x="1852" y="314"/>
                  </a:lnTo>
                  <a:lnTo>
                    <a:pt x="1949" y="344"/>
                  </a:lnTo>
                </a:path>
              </a:pathLst>
            </a:custGeom>
            <a:noFill/>
            <a:ln w="8">
              <a:solidFill>
                <a:srgbClr val="003366"/>
              </a:solidFill>
              <a:prstDash val="solid"/>
              <a:round/>
              <a:headEnd/>
              <a:tailEnd/>
            </a:ln>
          </p:spPr>
          <p:txBody>
            <a:bodyPr/>
            <a:lstStyle/>
            <a:p>
              <a:endParaRPr lang="en-US"/>
            </a:p>
          </p:txBody>
        </p:sp>
        <p:sp>
          <p:nvSpPr>
            <p:cNvPr id="139311" name="Freeform 48"/>
            <p:cNvSpPr>
              <a:spLocks/>
            </p:cNvSpPr>
            <p:nvPr/>
          </p:nvSpPr>
          <p:spPr bwMode="auto">
            <a:xfrm>
              <a:off x="895" y="1431"/>
              <a:ext cx="1870" cy="831"/>
            </a:xfrm>
            <a:custGeom>
              <a:avLst/>
              <a:gdLst>
                <a:gd name="T0" fmla="*/ 0 w 1949"/>
                <a:gd name="T1" fmla="*/ 831 h 866"/>
                <a:gd name="T2" fmla="*/ 93 w 1949"/>
                <a:gd name="T3" fmla="*/ 715 h 866"/>
                <a:gd name="T4" fmla="*/ 187 w 1949"/>
                <a:gd name="T5" fmla="*/ 611 h 866"/>
                <a:gd name="T6" fmla="*/ 280 w 1949"/>
                <a:gd name="T7" fmla="*/ 519 h 866"/>
                <a:gd name="T8" fmla="*/ 374 w 1949"/>
                <a:gd name="T9" fmla="*/ 437 h 866"/>
                <a:gd name="T10" fmla="*/ 467 w 1949"/>
                <a:gd name="T11" fmla="*/ 365 h 866"/>
                <a:gd name="T12" fmla="*/ 561 w 1949"/>
                <a:gd name="T13" fmla="*/ 300 h 866"/>
                <a:gd name="T14" fmla="*/ 654 w 1949"/>
                <a:gd name="T15" fmla="*/ 245 h 866"/>
                <a:gd name="T16" fmla="*/ 748 w 1949"/>
                <a:gd name="T17" fmla="*/ 197 h 866"/>
                <a:gd name="T18" fmla="*/ 841 w 1949"/>
                <a:gd name="T19" fmla="*/ 154 h 866"/>
                <a:gd name="T20" fmla="*/ 935 w 1949"/>
                <a:gd name="T21" fmla="*/ 119 h 866"/>
                <a:gd name="T22" fmla="*/ 1029 w 1949"/>
                <a:gd name="T23" fmla="*/ 89 h 866"/>
                <a:gd name="T24" fmla="*/ 1122 w 1949"/>
                <a:gd name="T25" fmla="*/ 64 h 866"/>
                <a:gd name="T26" fmla="*/ 1216 w 1949"/>
                <a:gd name="T27" fmla="*/ 44 h 866"/>
                <a:gd name="T28" fmla="*/ 1309 w 1949"/>
                <a:gd name="T29" fmla="*/ 29 h 866"/>
                <a:gd name="T30" fmla="*/ 1403 w 1949"/>
                <a:gd name="T31" fmla="*/ 16 h 866"/>
                <a:gd name="T32" fmla="*/ 1496 w 1949"/>
                <a:gd name="T33" fmla="*/ 8 h 866"/>
                <a:gd name="T34" fmla="*/ 1590 w 1949"/>
                <a:gd name="T35" fmla="*/ 3 h 866"/>
                <a:gd name="T36" fmla="*/ 1683 w 1949"/>
                <a:gd name="T37" fmla="*/ 0 h 866"/>
                <a:gd name="T38" fmla="*/ 1777 w 1949"/>
                <a:gd name="T39" fmla="*/ 0 h 866"/>
                <a:gd name="T40" fmla="*/ 1870 w 1949"/>
                <a:gd name="T41" fmla="*/ 3 h 8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66"/>
                <a:gd name="T65" fmla="*/ 1949 w 1949"/>
                <a:gd name="T66" fmla="*/ 866 h 8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66">
                  <a:moveTo>
                    <a:pt x="0" y="866"/>
                  </a:moveTo>
                  <a:lnTo>
                    <a:pt x="97" y="745"/>
                  </a:lnTo>
                  <a:lnTo>
                    <a:pt x="195" y="637"/>
                  </a:lnTo>
                  <a:lnTo>
                    <a:pt x="292" y="541"/>
                  </a:lnTo>
                  <a:lnTo>
                    <a:pt x="390" y="455"/>
                  </a:lnTo>
                  <a:lnTo>
                    <a:pt x="487" y="380"/>
                  </a:lnTo>
                  <a:lnTo>
                    <a:pt x="585" y="313"/>
                  </a:lnTo>
                  <a:lnTo>
                    <a:pt x="682" y="255"/>
                  </a:lnTo>
                  <a:lnTo>
                    <a:pt x="780" y="205"/>
                  </a:lnTo>
                  <a:lnTo>
                    <a:pt x="877" y="161"/>
                  </a:lnTo>
                  <a:lnTo>
                    <a:pt x="975" y="124"/>
                  </a:lnTo>
                  <a:lnTo>
                    <a:pt x="1072" y="93"/>
                  </a:lnTo>
                  <a:lnTo>
                    <a:pt x="1169" y="67"/>
                  </a:lnTo>
                  <a:lnTo>
                    <a:pt x="1267" y="46"/>
                  </a:lnTo>
                  <a:lnTo>
                    <a:pt x="1364" y="30"/>
                  </a:lnTo>
                  <a:lnTo>
                    <a:pt x="1462" y="17"/>
                  </a:lnTo>
                  <a:lnTo>
                    <a:pt x="1559" y="8"/>
                  </a:lnTo>
                  <a:lnTo>
                    <a:pt x="1657" y="3"/>
                  </a:lnTo>
                  <a:lnTo>
                    <a:pt x="1754" y="0"/>
                  </a:lnTo>
                  <a:lnTo>
                    <a:pt x="1852" y="0"/>
                  </a:lnTo>
                  <a:lnTo>
                    <a:pt x="1949" y="3"/>
                  </a:lnTo>
                </a:path>
              </a:pathLst>
            </a:custGeom>
            <a:noFill/>
            <a:ln w="8">
              <a:solidFill>
                <a:srgbClr val="339966"/>
              </a:solidFill>
              <a:prstDash val="solid"/>
              <a:round/>
              <a:headEnd/>
              <a:tailEnd/>
            </a:ln>
          </p:spPr>
          <p:txBody>
            <a:bodyPr/>
            <a:lstStyle/>
            <a:p>
              <a:endParaRPr lang="en-US"/>
            </a:p>
          </p:txBody>
        </p:sp>
        <p:sp>
          <p:nvSpPr>
            <p:cNvPr id="139312" name="Freeform 49"/>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3300"/>
              </a:solidFill>
              <a:prstDash val="solid"/>
              <a:round/>
              <a:headEnd/>
              <a:tailEnd/>
            </a:ln>
          </p:spPr>
          <p:txBody>
            <a:bodyPr/>
            <a:lstStyle/>
            <a:p>
              <a:endParaRPr lang="en-US"/>
            </a:p>
          </p:txBody>
        </p:sp>
        <p:sp>
          <p:nvSpPr>
            <p:cNvPr id="139313" name="Freeform 50"/>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333300"/>
              </a:solidFill>
              <a:prstDash val="solid"/>
              <a:round/>
              <a:headEnd/>
              <a:tailEnd/>
            </a:ln>
          </p:spPr>
          <p:txBody>
            <a:bodyPr/>
            <a:lstStyle/>
            <a:p>
              <a:endParaRPr lang="en-US"/>
            </a:p>
          </p:txBody>
        </p:sp>
        <p:sp>
          <p:nvSpPr>
            <p:cNvPr id="139314" name="Freeform 51"/>
            <p:cNvSpPr>
              <a:spLocks/>
            </p:cNvSpPr>
            <p:nvPr/>
          </p:nvSpPr>
          <p:spPr bwMode="auto">
            <a:xfrm>
              <a:off x="895" y="291"/>
              <a:ext cx="1870" cy="1971"/>
            </a:xfrm>
            <a:custGeom>
              <a:avLst/>
              <a:gdLst>
                <a:gd name="T0" fmla="*/ 0 w 1949"/>
                <a:gd name="T1" fmla="*/ 1971 h 2054"/>
                <a:gd name="T2" fmla="*/ 93 w 1949"/>
                <a:gd name="T3" fmla="*/ 1853 h 2054"/>
                <a:gd name="T4" fmla="*/ 187 w 1949"/>
                <a:gd name="T5" fmla="*/ 1737 h 2054"/>
                <a:gd name="T6" fmla="*/ 280 w 1949"/>
                <a:gd name="T7" fmla="*/ 1624 h 2054"/>
                <a:gd name="T8" fmla="*/ 374 w 1949"/>
                <a:gd name="T9" fmla="*/ 1512 h 2054"/>
                <a:gd name="T10" fmla="*/ 467 w 1949"/>
                <a:gd name="T11" fmla="*/ 1403 h 2054"/>
                <a:gd name="T12" fmla="*/ 561 w 1949"/>
                <a:gd name="T13" fmla="*/ 1296 h 2054"/>
                <a:gd name="T14" fmla="*/ 654 w 1949"/>
                <a:gd name="T15" fmla="*/ 1191 h 2054"/>
                <a:gd name="T16" fmla="*/ 748 w 1949"/>
                <a:gd name="T17" fmla="*/ 1088 h 2054"/>
                <a:gd name="T18" fmla="*/ 841 w 1949"/>
                <a:gd name="T19" fmla="*/ 986 h 2054"/>
                <a:gd name="T20" fmla="*/ 935 w 1949"/>
                <a:gd name="T21" fmla="*/ 888 h 2054"/>
                <a:gd name="T22" fmla="*/ 1029 w 1949"/>
                <a:gd name="T23" fmla="*/ 791 h 2054"/>
                <a:gd name="T24" fmla="*/ 1122 w 1949"/>
                <a:gd name="T25" fmla="*/ 696 h 2054"/>
                <a:gd name="T26" fmla="*/ 1216 w 1949"/>
                <a:gd name="T27" fmla="*/ 603 h 2054"/>
                <a:gd name="T28" fmla="*/ 1309 w 1949"/>
                <a:gd name="T29" fmla="*/ 511 h 2054"/>
                <a:gd name="T30" fmla="*/ 1403 w 1949"/>
                <a:gd name="T31" fmla="*/ 421 h 2054"/>
                <a:gd name="T32" fmla="*/ 1496 w 1949"/>
                <a:gd name="T33" fmla="*/ 334 h 2054"/>
                <a:gd name="T34" fmla="*/ 1590 w 1949"/>
                <a:gd name="T35" fmla="*/ 248 h 2054"/>
                <a:gd name="T36" fmla="*/ 1683 w 1949"/>
                <a:gd name="T37" fmla="*/ 163 h 2054"/>
                <a:gd name="T38" fmla="*/ 1777 w 1949"/>
                <a:gd name="T39" fmla="*/ 82 h 2054"/>
                <a:gd name="T40" fmla="*/ 1870 w 1949"/>
                <a:gd name="T41" fmla="*/ 0 h 20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2054"/>
                <a:gd name="T65" fmla="*/ 1949 w 1949"/>
                <a:gd name="T66" fmla="*/ 2054 h 20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2054">
                  <a:moveTo>
                    <a:pt x="0" y="2054"/>
                  </a:moveTo>
                  <a:lnTo>
                    <a:pt x="97" y="1931"/>
                  </a:lnTo>
                  <a:lnTo>
                    <a:pt x="195" y="1810"/>
                  </a:lnTo>
                  <a:lnTo>
                    <a:pt x="292" y="1692"/>
                  </a:lnTo>
                  <a:lnTo>
                    <a:pt x="390" y="1576"/>
                  </a:lnTo>
                  <a:lnTo>
                    <a:pt x="487" y="1462"/>
                  </a:lnTo>
                  <a:lnTo>
                    <a:pt x="585" y="1351"/>
                  </a:lnTo>
                  <a:lnTo>
                    <a:pt x="682" y="1241"/>
                  </a:lnTo>
                  <a:lnTo>
                    <a:pt x="780" y="1134"/>
                  </a:lnTo>
                  <a:lnTo>
                    <a:pt x="877" y="1028"/>
                  </a:lnTo>
                  <a:lnTo>
                    <a:pt x="975" y="925"/>
                  </a:lnTo>
                  <a:lnTo>
                    <a:pt x="1072" y="824"/>
                  </a:lnTo>
                  <a:lnTo>
                    <a:pt x="1169" y="725"/>
                  </a:lnTo>
                  <a:lnTo>
                    <a:pt x="1267" y="628"/>
                  </a:lnTo>
                  <a:lnTo>
                    <a:pt x="1364" y="532"/>
                  </a:lnTo>
                  <a:lnTo>
                    <a:pt x="1462" y="439"/>
                  </a:lnTo>
                  <a:lnTo>
                    <a:pt x="1559" y="348"/>
                  </a:lnTo>
                  <a:lnTo>
                    <a:pt x="1657" y="258"/>
                  </a:lnTo>
                  <a:lnTo>
                    <a:pt x="1754" y="170"/>
                  </a:lnTo>
                  <a:lnTo>
                    <a:pt x="1852" y="85"/>
                  </a:lnTo>
                  <a:lnTo>
                    <a:pt x="1949" y="0"/>
                  </a:lnTo>
                </a:path>
              </a:pathLst>
            </a:custGeom>
            <a:noFill/>
            <a:ln w="8">
              <a:solidFill>
                <a:srgbClr val="993300"/>
              </a:solidFill>
              <a:prstDash val="solid"/>
              <a:round/>
              <a:headEnd/>
              <a:tailEnd/>
            </a:ln>
          </p:spPr>
          <p:txBody>
            <a:bodyPr/>
            <a:lstStyle/>
            <a:p>
              <a:endParaRPr lang="en-US"/>
            </a:p>
          </p:txBody>
        </p:sp>
        <p:sp>
          <p:nvSpPr>
            <p:cNvPr id="139315" name="Freeform 52"/>
            <p:cNvSpPr>
              <a:spLocks/>
            </p:cNvSpPr>
            <p:nvPr/>
          </p:nvSpPr>
          <p:spPr bwMode="auto">
            <a:xfrm>
              <a:off x="895" y="1491"/>
              <a:ext cx="1870" cy="771"/>
            </a:xfrm>
            <a:custGeom>
              <a:avLst/>
              <a:gdLst>
                <a:gd name="T0" fmla="*/ 0 w 1949"/>
                <a:gd name="T1" fmla="*/ 771 h 804"/>
                <a:gd name="T2" fmla="*/ 93 w 1949"/>
                <a:gd name="T3" fmla="*/ 611 h 804"/>
                <a:gd name="T4" fmla="*/ 187 w 1949"/>
                <a:gd name="T5" fmla="*/ 476 h 804"/>
                <a:gd name="T6" fmla="*/ 280 w 1949"/>
                <a:gd name="T7" fmla="*/ 363 h 804"/>
                <a:gd name="T8" fmla="*/ 374 w 1949"/>
                <a:gd name="T9" fmla="*/ 270 h 804"/>
                <a:gd name="T10" fmla="*/ 467 w 1949"/>
                <a:gd name="T11" fmla="*/ 196 h 804"/>
                <a:gd name="T12" fmla="*/ 561 w 1949"/>
                <a:gd name="T13" fmla="*/ 135 h 804"/>
                <a:gd name="T14" fmla="*/ 654 w 1949"/>
                <a:gd name="T15" fmla="*/ 89 h 804"/>
                <a:gd name="T16" fmla="*/ 748 w 1949"/>
                <a:gd name="T17" fmla="*/ 54 h 804"/>
                <a:gd name="T18" fmla="*/ 841 w 1949"/>
                <a:gd name="T19" fmla="*/ 29 h 804"/>
                <a:gd name="T20" fmla="*/ 935 w 1949"/>
                <a:gd name="T21" fmla="*/ 12 h 804"/>
                <a:gd name="T22" fmla="*/ 1029 w 1949"/>
                <a:gd name="T23" fmla="*/ 3 h 804"/>
                <a:gd name="T24" fmla="*/ 1122 w 1949"/>
                <a:gd name="T25" fmla="*/ 0 h 804"/>
                <a:gd name="T26" fmla="*/ 1216 w 1949"/>
                <a:gd name="T27" fmla="*/ 2 h 804"/>
                <a:gd name="T28" fmla="*/ 1309 w 1949"/>
                <a:gd name="T29" fmla="*/ 10 h 804"/>
                <a:gd name="T30" fmla="*/ 1403 w 1949"/>
                <a:gd name="T31" fmla="*/ 20 h 804"/>
                <a:gd name="T32" fmla="*/ 1496 w 1949"/>
                <a:gd name="T33" fmla="*/ 34 h 804"/>
                <a:gd name="T34" fmla="*/ 1590 w 1949"/>
                <a:gd name="T35" fmla="*/ 51 h 804"/>
                <a:gd name="T36" fmla="*/ 1683 w 1949"/>
                <a:gd name="T37" fmla="*/ 69 h 804"/>
                <a:gd name="T38" fmla="*/ 1777 w 1949"/>
                <a:gd name="T39" fmla="*/ 89 h 804"/>
                <a:gd name="T40" fmla="*/ 1870 w 1949"/>
                <a:gd name="T41" fmla="*/ 110 h 8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04"/>
                <a:gd name="T65" fmla="*/ 1949 w 1949"/>
                <a:gd name="T66" fmla="*/ 804 h 8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04">
                  <a:moveTo>
                    <a:pt x="0" y="804"/>
                  </a:moveTo>
                  <a:lnTo>
                    <a:pt x="97" y="637"/>
                  </a:lnTo>
                  <a:lnTo>
                    <a:pt x="195" y="496"/>
                  </a:lnTo>
                  <a:lnTo>
                    <a:pt x="292" y="379"/>
                  </a:lnTo>
                  <a:lnTo>
                    <a:pt x="390" y="282"/>
                  </a:lnTo>
                  <a:lnTo>
                    <a:pt x="487" y="204"/>
                  </a:lnTo>
                  <a:lnTo>
                    <a:pt x="585" y="141"/>
                  </a:lnTo>
                  <a:lnTo>
                    <a:pt x="682" y="93"/>
                  </a:lnTo>
                  <a:lnTo>
                    <a:pt x="780" y="56"/>
                  </a:lnTo>
                  <a:lnTo>
                    <a:pt x="877" y="30"/>
                  </a:lnTo>
                  <a:lnTo>
                    <a:pt x="975" y="12"/>
                  </a:lnTo>
                  <a:lnTo>
                    <a:pt x="1072" y="3"/>
                  </a:lnTo>
                  <a:lnTo>
                    <a:pt x="1169" y="0"/>
                  </a:lnTo>
                  <a:lnTo>
                    <a:pt x="1267" y="2"/>
                  </a:lnTo>
                  <a:lnTo>
                    <a:pt x="1364" y="10"/>
                  </a:lnTo>
                  <a:lnTo>
                    <a:pt x="1462" y="21"/>
                  </a:lnTo>
                  <a:lnTo>
                    <a:pt x="1559" y="35"/>
                  </a:lnTo>
                  <a:lnTo>
                    <a:pt x="1657" y="53"/>
                  </a:lnTo>
                  <a:lnTo>
                    <a:pt x="1754" y="72"/>
                  </a:lnTo>
                  <a:lnTo>
                    <a:pt x="1852" y="93"/>
                  </a:lnTo>
                  <a:lnTo>
                    <a:pt x="1949" y="115"/>
                  </a:lnTo>
                </a:path>
              </a:pathLst>
            </a:custGeom>
            <a:noFill/>
            <a:ln w="8">
              <a:solidFill>
                <a:srgbClr val="993366"/>
              </a:solidFill>
              <a:prstDash val="solid"/>
              <a:round/>
              <a:headEnd/>
              <a:tailEnd/>
            </a:ln>
          </p:spPr>
          <p:txBody>
            <a:bodyPr/>
            <a:lstStyle/>
            <a:p>
              <a:endParaRPr lang="en-US"/>
            </a:p>
          </p:txBody>
        </p:sp>
        <p:sp>
          <p:nvSpPr>
            <p:cNvPr id="139316" name="Freeform 53"/>
            <p:cNvSpPr>
              <a:spLocks/>
            </p:cNvSpPr>
            <p:nvPr/>
          </p:nvSpPr>
          <p:spPr bwMode="auto">
            <a:xfrm>
              <a:off x="895" y="1457"/>
              <a:ext cx="1870" cy="805"/>
            </a:xfrm>
            <a:custGeom>
              <a:avLst/>
              <a:gdLst>
                <a:gd name="T0" fmla="*/ 0 w 1949"/>
                <a:gd name="T1" fmla="*/ 805 h 839"/>
                <a:gd name="T2" fmla="*/ 93 w 1949"/>
                <a:gd name="T3" fmla="*/ 653 h 839"/>
                <a:gd name="T4" fmla="*/ 187 w 1949"/>
                <a:gd name="T5" fmla="*/ 525 h 839"/>
                <a:gd name="T6" fmla="*/ 280 w 1949"/>
                <a:gd name="T7" fmla="*/ 414 h 839"/>
                <a:gd name="T8" fmla="*/ 374 w 1949"/>
                <a:gd name="T9" fmla="*/ 321 h 839"/>
                <a:gd name="T10" fmla="*/ 467 w 1949"/>
                <a:gd name="T11" fmla="*/ 244 h 839"/>
                <a:gd name="T12" fmla="*/ 561 w 1949"/>
                <a:gd name="T13" fmla="*/ 179 h 839"/>
                <a:gd name="T14" fmla="*/ 654 w 1949"/>
                <a:gd name="T15" fmla="*/ 128 h 839"/>
                <a:gd name="T16" fmla="*/ 748 w 1949"/>
                <a:gd name="T17" fmla="*/ 86 h 839"/>
                <a:gd name="T18" fmla="*/ 841 w 1949"/>
                <a:gd name="T19" fmla="*/ 55 h 839"/>
                <a:gd name="T20" fmla="*/ 935 w 1949"/>
                <a:gd name="T21" fmla="*/ 31 h 839"/>
                <a:gd name="T22" fmla="*/ 1029 w 1949"/>
                <a:gd name="T23" fmla="*/ 14 h 839"/>
                <a:gd name="T24" fmla="*/ 1122 w 1949"/>
                <a:gd name="T25" fmla="*/ 5 h 839"/>
                <a:gd name="T26" fmla="*/ 1216 w 1949"/>
                <a:gd name="T27" fmla="*/ 0 h 839"/>
                <a:gd name="T28" fmla="*/ 1309 w 1949"/>
                <a:gd name="T29" fmla="*/ 0 h 839"/>
                <a:gd name="T30" fmla="*/ 1403 w 1949"/>
                <a:gd name="T31" fmla="*/ 5 h 839"/>
                <a:gd name="T32" fmla="*/ 1496 w 1949"/>
                <a:gd name="T33" fmla="*/ 12 h 839"/>
                <a:gd name="T34" fmla="*/ 1590 w 1949"/>
                <a:gd name="T35" fmla="*/ 23 h 839"/>
                <a:gd name="T36" fmla="*/ 1683 w 1949"/>
                <a:gd name="T37" fmla="*/ 36 h 839"/>
                <a:gd name="T38" fmla="*/ 1777 w 1949"/>
                <a:gd name="T39" fmla="*/ 52 h 839"/>
                <a:gd name="T40" fmla="*/ 1870 w 1949"/>
                <a:gd name="T41" fmla="*/ 69 h 8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39"/>
                <a:gd name="T65" fmla="*/ 1949 w 1949"/>
                <a:gd name="T66" fmla="*/ 839 h 8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39">
                  <a:moveTo>
                    <a:pt x="0" y="839"/>
                  </a:moveTo>
                  <a:lnTo>
                    <a:pt x="97" y="681"/>
                  </a:lnTo>
                  <a:lnTo>
                    <a:pt x="195" y="547"/>
                  </a:lnTo>
                  <a:lnTo>
                    <a:pt x="292" y="432"/>
                  </a:lnTo>
                  <a:lnTo>
                    <a:pt x="390" y="335"/>
                  </a:lnTo>
                  <a:lnTo>
                    <a:pt x="487" y="254"/>
                  </a:lnTo>
                  <a:lnTo>
                    <a:pt x="585" y="187"/>
                  </a:lnTo>
                  <a:lnTo>
                    <a:pt x="682" y="133"/>
                  </a:lnTo>
                  <a:lnTo>
                    <a:pt x="780" y="90"/>
                  </a:lnTo>
                  <a:lnTo>
                    <a:pt x="877" y="57"/>
                  </a:lnTo>
                  <a:lnTo>
                    <a:pt x="975" y="32"/>
                  </a:lnTo>
                  <a:lnTo>
                    <a:pt x="1072" y="15"/>
                  </a:lnTo>
                  <a:lnTo>
                    <a:pt x="1169" y="5"/>
                  </a:lnTo>
                  <a:lnTo>
                    <a:pt x="1267" y="0"/>
                  </a:lnTo>
                  <a:lnTo>
                    <a:pt x="1364" y="0"/>
                  </a:lnTo>
                  <a:lnTo>
                    <a:pt x="1462" y="5"/>
                  </a:lnTo>
                  <a:lnTo>
                    <a:pt x="1559" y="13"/>
                  </a:lnTo>
                  <a:lnTo>
                    <a:pt x="1657" y="24"/>
                  </a:lnTo>
                  <a:lnTo>
                    <a:pt x="1754" y="38"/>
                  </a:lnTo>
                  <a:lnTo>
                    <a:pt x="1852" y="54"/>
                  </a:lnTo>
                  <a:lnTo>
                    <a:pt x="1949" y="72"/>
                  </a:lnTo>
                </a:path>
              </a:pathLst>
            </a:custGeom>
            <a:noFill/>
            <a:ln w="8">
              <a:solidFill>
                <a:srgbClr val="333399"/>
              </a:solidFill>
              <a:prstDash val="solid"/>
              <a:round/>
              <a:headEnd/>
              <a:tailEnd/>
            </a:ln>
          </p:spPr>
          <p:txBody>
            <a:bodyPr/>
            <a:lstStyle/>
            <a:p>
              <a:endParaRPr lang="en-US"/>
            </a:p>
          </p:txBody>
        </p:sp>
        <p:sp>
          <p:nvSpPr>
            <p:cNvPr id="139317" name="Freeform 54"/>
            <p:cNvSpPr>
              <a:spLocks/>
            </p:cNvSpPr>
            <p:nvPr/>
          </p:nvSpPr>
          <p:spPr bwMode="auto">
            <a:xfrm>
              <a:off x="895" y="1654"/>
              <a:ext cx="1870" cy="608"/>
            </a:xfrm>
            <a:custGeom>
              <a:avLst/>
              <a:gdLst>
                <a:gd name="T0" fmla="*/ 0 w 1949"/>
                <a:gd name="T1" fmla="*/ 608 h 634"/>
                <a:gd name="T2" fmla="*/ 93 w 1949"/>
                <a:gd name="T3" fmla="*/ 433 h 634"/>
                <a:gd name="T4" fmla="*/ 187 w 1949"/>
                <a:gd name="T5" fmla="*/ 297 h 634"/>
                <a:gd name="T6" fmla="*/ 280 w 1949"/>
                <a:gd name="T7" fmla="*/ 195 h 634"/>
                <a:gd name="T8" fmla="*/ 374 w 1949"/>
                <a:gd name="T9" fmla="*/ 119 h 634"/>
                <a:gd name="T10" fmla="*/ 467 w 1949"/>
                <a:gd name="T11" fmla="*/ 65 h 634"/>
                <a:gd name="T12" fmla="*/ 561 w 1949"/>
                <a:gd name="T13" fmla="*/ 30 h 634"/>
                <a:gd name="T14" fmla="*/ 654 w 1949"/>
                <a:gd name="T15" fmla="*/ 10 h 634"/>
                <a:gd name="T16" fmla="*/ 748 w 1949"/>
                <a:gd name="T17" fmla="*/ 0 h 634"/>
                <a:gd name="T18" fmla="*/ 841 w 1949"/>
                <a:gd name="T19" fmla="*/ 1 h 634"/>
                <a:gd name="T20" fmla="*/ 935 w 1949"/>
                <a:gd name="T21" fmla="*/ 10 h 634"/>
                <a:gd name="T22" fmla="*/ 1029 w 1949"/>
                <a:gd name="T23" fmla="*/ 24 h 634"/>
                <a:gd name="T24" fmla="*/ 1122 w 1949"/>
                <a:gd name="T25" fmla="*/ 42 h 634"/>
                <a:gd name="T26" fmla="*/ 1216 w 1949"/>
                <a:gd name="T27" fmla="*/ 64 h 634"/>
                <a:gd name="T28" fmla="*/ 1309 w 1949"/>
                <a:gd name="T29" fmla="*/ 88 h 634"/>
                <a:gd name="T30" fmla="*/ 1403 w 1949"/>
                <a:gd name="T31" fmla="*/ 113 h 634"/>
                <a:gd name="T32" fmla="*/ 1496 w 1949"/>
                <a:gd name="T33" fmla="*/ 140 h 634"/>
                <a:gd name="T34" fmla="*/ 1590 w 1949"/>
                <a:gd name="T35" fmla="*/ 166 h 634"/>
                <a:gd name="T36" fmla="*/ 1683 w 1949"/>
                <a:gd name="T37" fmla="*/ 193 h 634"/>
                <a:gd name="T38" fmla="*/ 1777 w 1949"/>
                <a:gd name="T39" fmla="*/ 219 h 634"/>
                <a:gd name="T40" fmla="*/ 1870 w 1949"/>
                <a:gd name="T41" fmla="*/ 245 h 6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34"/>
                <a:gd name="T65" fmla="*/ 1949 w 1949"/>
                <a:gd name="T66" fmla="*/ 634 h 6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34">
                  <a:moveTo>
                    <a:pt x="0" y="634"/>
                  </a:moveTo>
                  <a:lnTo>
                    <a:pt x="97" y="452"/>
                  </a:lnTo>
                  <a:lnTo>
                    <a:pt x="195" y="310"/>
                  </a:lnTo>
                  <a:lnTo>
                    <a:pt x="292" y="203"/>
                  </a:lnTo>
                  <a:lnTo>
                    <a:pt x="390" y="124"/>
                  </a:lnTo>
                  <a:lnTo>
                    <a:pt x="487" y="68"/>
                  </a:lnTo>
                  <a:lnTo>
                    <a:pt x="585" y="31"/>
                  </a:lnTo>
                  <a:lnTo>
                    <a:pt x="682" y="10"/>
                  </a:lnTo>
                  <a:lnTo>
                    <a:pt x="780" y="0"/>
                  </a:lnTo>
                  <a:lnTo>
                    <a:pt x="877" y="1"/>
                  </a:lnTo>
                  <a:lnTo>
                    <a:pt x="975" y="10"/>
                  </a:lnTo>
                  <a:lnTo>
                    <a:pt x="1072" y="25"/>
                  </a:lnTo>
                  <a:lnTo>
                    <a:pt x="1169" y="44"/>
                  </a:lnTo>
                  <a:lnTo>
                    <a:pt x="1267" y="67"/>
                  </a:lnTo>
                  <a:lnTo>
                    <a:pt x="1364" y="92"/>
                  </a:lnTo>
                  <a:lnTo>
                    <a:pt x="1462" y="118"/>
                  </a:lnTo>
                  <a:lnTo>
                    <a:pt x="1559" y="146"/>
                  </a:lnTo>
                  <a:lnTo>
                    <a:pt x="1657" y="173"/>
                  </a:lnTo>
                  <a:lnTo>
                    <a:pt x="1754" y="201"/>
                  </a:lnTo>
                  <a:lnTo>
                    <a:pt x="1852" y="228"/>
                  </a:lnTo>
                  <a:lnTo>
                    <a:pt x="1949" y="255"/>
                  </a:lnTo>
                </a:path>
              </a:pathLst>
            </a:custGeom>
            <a:noFill/>
            <a:ln w="8">
              <a:solidFill>
                <a:srgbClr val="000000"/>
              </a:solidFill>
              <a:prstDash val="solid"/>
              <a:round/>
              <a:headEnd/>
              <a:tailEnd/>
            </a:ln>
          </p:spPr>
          <p:txBody>
            <a:bodyPr/>
            <a:lstStyle/>
            <a:p>
              <a:endParaRPr lang="en-US"/>
            </a:p>
          </p:txBody>
        </p:sp>
        <p:sp>
          <p:nvSpPr>
            <p:cNvPr id="139318" name="Freeform 55"/>
            <p:cNvSpPr>
              <a:spLocks/>
            </p:cNvSpPr>
            <p:nvPr/>
          </p:nvSpPr>
          <p:spPr bwMode="auto">
            <a:xfrm>
              <a:off x="895" y="753"/>
              <a:ext cx="1870" cy="1509"/>
            </a:xfrm>
            <a:custGeom>
              <a:avLst/>
              <a:gdLst>
                <a:gd name="T0" fmla="*/ 0 w 1949"/>
                <a:gd name="T1" fmla="*/ 1509 h 1573"/>
                <a:gd name="T2" fmla="*/ 93 w 1949"/>
                <a:gd name="T3" fmla="*/ 1404 h 1573"/>
                <a:gd name="T4" fmla="*/ 187 w 1949"/>
                <a:gd name="T5" fmla="*/ 1303 h 1573"/>
                <a:gd name="T6" fmla="*/ 280 w 1949"/>
                <a:gd name="T7" fmla="*/ 1205 h 1573"/>
                <a:gd name="T8" fmla="*/ 374 w 1949"/>
                <a:gd name="T9" fmla="*/ 1110 h 1573"/>
                <a:gd name="T10" fmla="*/ 467 w 1949"/>
                <a:gd name="T11" fmla="*/ 1020 h 1573"/>
                <a:gd name="T12" fmla="*/ 561 w 1949"/>
                <a:gd name="T13" fmla="*/ 931 h 1573"/>
                <a:gd name="T14" fmla="*/ 654 w 1949"/>
                <a:gd name="T15" fmla="*/ 847 h 1573"/>
                <a:gd name="T16" fmla="*/ 748 w 1949"/>
                <a:gd name="T17" fmla="*/ 766 h 1573"/>
                <a:gd name="T18" fmla="*/ 841 w 1949"/>
                <a:gd name="T19" fmla="*/ 687 h 1573"/>
                <a:gd name="T20" fmla="*/ 935 w 1949"/>
                <a:gd name="T21" fmla="*/ 611 h 1573"/>
                <a:gd name="T22" fmla="*/ 1029 w 1949"/>
                <a:gd name="T23" fmla="*/ 538 h 1573"/>
                <a:gd name="T24" fmla="*/ 1122 w 1949"/>
                <a:gd name="T25" fmla="*/ 468 h 1573"/>
                <a:gd name="T26" fmla="*/ 1216 w 1949"/>
                <a:gd name="T27" fmla="*/ 401 h 1573"/>
                <a:gd name="T28" fmla="*/ 1309 w 1949"/>
                <a:gd name="T29" fmla="*/ 337 h 1573"/>
                <a:gd name="T30" fmla="*/ 1403 w 1949"/>
                <a:gd name="T31" fmla="*/ 274 h 1573"/>
                <a:gd name="T32" fmla="*/ 1496 w 1949"/>
                <a:gd name="T33" fmla="*/ 215 h 1573"/>
                <a:gd name="T34" fmla="*/ 1590 w 1949"/>
                <a:gd name="T35" fmla="*/ 157 h 1573"/>
                <a:gd name="T36" fmla="*/ 1683 w 1949"/>
                <a:gd name="T37" fmla="*/ 103 h 1573"/>
                <a:gd name="T38" fmla="*/ 1777 w 1949"/>
                <a:gd name="T39" fmla="*/ 50 h 1573"/>
                <a:gd name="T40" fmla="*/ 1870 w 1949"/>
                <a:gd name="T41" fmla="*/ 0 h 15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573"/>
                <a:gd name="T65" fmla="*/ 1949 w 1949"/>
                <a:gd name="T66" fmla="*/ 1573 h 15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573">
                  <a:moveTo>
                    <a:pt x="0" y="1573"/>
                  </a:moveTo>
                  <a:lnTo>
                    <a:pt x="97" y="1464"/>
                  </a:lnTo>
                  <a:lnTo>
                    <a:pt x="195" y="1358"/>
                  </a:lnTo>
                  <a:lnTo>
                    <a:pt x="292" y="1256"/>
                  </a:lnTo>
                  <a:lnTo>
                    <a:pt x="390" y="1157"/>
                  </a:lnTo>
                  <a:lnTo>
                    <a:pt x="487" y="1063"/>
                  </a:lnTo>
                  <a:lnTo>
                    <a:pt x="585" y="971"/>
                  </a:lnTo>
                  <a:lnTo>
                    <a:pt x="682" y="883"/>
                  </a:lnTo>
                  <a:lnTo>
                    <a:pt x="780" y="798"/>
                  </a:lnTo>
                  <a:lnTo>
                    <a:pt x="877" y="716"/>
                  </a:lnTo>
                  <a:lnTo>
                    <a:pt x="975" y="637"/>
                  </a:lnTo>
                  <a:lnTo>
                    <a:pt x="1072" y="561"/>
                  </a:lnTo>
                  <a:lnTo>
                    <a:pt x="1169" y="488"/>
                  </a:lnTo>
                  <a:lnTo>
                    <a:pt x="1267" y="418"/>
                  </a:lnTo>
                  <a:lnTo>
                    <a:pt x="1364" y="351"/>
                  </a:lnTo>
                  <a:lnTo>
                    <a:pt x="1462" y="286"/>
                  </a:lnTo>
                  <a:lnTo>
                    <a:pt x="1559" y="224"/>
                  </a:lnTo>
                  <a:lnTo>
                    <a:pt x="1657" y="164"/>
                  </a:lnTo>
                  <a:lnTo>
                    <a:pt x="1754" y="107"/>
                  </a:lnTo>
                  <a:lnTo>
                    <a:pt x="1852" y="52"/>
                  </a:lnTo>
                  <a:lnTo>
                    <a:pt x="1949" y="0"/>
                  </a:lnTo>
                </a:path>
              </a:pathLst>
            </a:custGeom>
            <a:noFill/>
            <a:ln w="8">
              <a:solidFill>
                <a:srgbClr val="FFFFFF"/>
              </a:solidFill>
              <a:prstDash val="solid"/>
              <a:round/>
              <a:headEnd/>
              <a:tailEnd/>
            </a:ln>
          </p:spPr>
          <p:txBody>
            <a:bodyPr/>
            <a:lstStyle/>
            <a:p>
              <a:endParaRPr lang="en-US"/>
            </a:p>
          </p:txBody>
        </p:sp>
        <p:sp>
          <p:nvSpPr>
            <p:cNvPr id="139319" name="Freeform 56"/>
            <p:cNvSpPr>
              <a:spLocks/>
            </p:cNvSpPr>
            <p:nvPr/>
          </p:nvSpPr>
          <p:spPr bwMode="auto">
            <a:xfrm>
              <a:off x="895" y="1031"/>
              <a:ext cx="1870" cy="1231"/>
            </a:xfrm>
            <a:custGeom>
              <a:avLst/>
              <a:gdLst>
                <a:gd name="T0" fmla="*/ 0 w 1949"/>
                <a:gd name="T1" fmla="*/ 1231 h 1283"/>
                <a:gd name="T2" fmla="*/ 93 w 1949"/>
                <a:gd name="T3" fmla="*/ 1120 h 1283"/>
                <a:gd name="T4" fmla="*/ 187 w 1949"/>
                <a:gd name="T5" fmla="*/ 1015 h 1283"/>
                <a:gd name="T6" fmla="*/ 280 w 1949"/>
                <a:gd name="T7" fmla="*/ 916 h 1283"/>
                <a:gd name="T8" fmla="*/ 374 w 1949"/>
                <a:gd name="T9" fmla="*/ 825 h 1283"/>
                <a:gd name="T10" fmla="*/ 467 w 1949"/>
                <a:gd name="T11" fmla="*/ 739 h 1283"/>
                <a:gd name="T12" fmla="*/ 561 w 1949"/>
                <a:gd name="T13" fmla="*/ 658 h 1283"/>
                <a:gd name="T14" fmla="*/ 654 w 1949"/>
                <a:gd name="T15" fmla="*/ 583 h 1283"/>
                <a:gd name="T16" fmla="*/ 748 w 1949"/>
                <a:gd name="T17" fmla="*/ 514 h 1283"/>
                <a:gd name="T18" fmla="*/ 841 w 1949"/>
                <a:gd name="T19" fmla="*/ 449 h 1283"/>
                <a:gd name="T20" fmla="*/ 935 w 1949"/>
                <a:gd name="T21" fmla="*/ 390 h 1283"/>
                <a:gd name="T22" fmla="*/ 1029 w 1949"/>
                <a:gd name="T23" fmla="*/ 334 h 1283"/>
                <a:gd name="T24" fmla="*/ 1122 w 1949"/>
                <a:gd name="T25" fmla="*/ 282 h 1283"/>
                <a:gd name="T26" fmla="*/ 1216 w 1949"/>
                <a:gd name="T27" fmla="*/ 235 h 1283"/>
                <a:gd name="T28" fmla="*/ 1309 w 1949"/>
                <a:gd name="T29" fmla="*/ 192 h 1283"/>
                <a:gd name="T30" fmla="*/ 1403 w 1949"/>
                <a:gd name="T31" fmla="*/ 152 h 1283"/>
                <a:gd name="T32" fmla="*/ 1496 w 1949"/>
                <a:gd name="T33" fmla="*/ 115 h 1283"/>
                <a:gd name="T34" fmla="*/ 1590 w 1949"/>
                <a:gd name="T35" fmla="*/ 82 h 1283"/>
                <a:gd name="T36" fmla="*/ 1683 w 1949"/>
                <a:gd name="T37" fmla="*/ 52 h 1283"/>
                <a:gd name="T38" fmla="*/ 1777 w 1949"/>
                <a:gd name="T39" fmla="*/ 25 h 1283"/>
                <a:gd name="T40" fmla="*/ 1870 w 1949"/>
                <a:gd name="T41" fmla="*/ 0 h 12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283"/>
                <a:gd name="T65" fmla="*/ 1949 w 1949"/>
                <a:gd name="T66" fmla="*/ 1283 h 12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283">
                  <a:moveTo>
                    <a:pt x="0" y="1283"/>
                  </a:moveTo>
                  <a:lnTo>
                    <a:pt x="97" y="1167"/>
                  </a:lnTo>
                  <a:lnTo>
                    <a:pt x="195" y="1058"/>
                  </a:lnTo>
                  <a:lnTo>
                    <a:pt x="292" y="955"/>
                  </a:lnTo>
                  <a:lnTo>
                    <a:pt x="390" y="860"/>
                  </a:lnTo>
                  <a:lnTo>
                    <a:pt x="487" y="770"/>
                  </a:lnTo>
                  <a:lnTo>
                    <a:pt x="585" y="686"/>
                  </a:lnTo>
                  <a:lnTo>
                    <a:pt x="682" y="608"/>
                  </a:lnTo>
                  <a:lnTo>
                    <a:pt x="780" y="536"/>
                  </a:lnTo>
                  <a:lnTo>
                    <a:pt x="877" y="468"/>
                  </a:lnTo>
                  <a:lnTo>
                    <a:pt x="975" y="406"/>
                  </a:lnTo>
                  <a:lnTo>
                    <a:pt x="1072" y="348"/>
                  </a:lnTo>
                  <a:lnTo>
                    <a:pt x="1169" y="294"/>
                  </a:lnTo>
                  <a:lnTo>
                    <a:pt x="1267" y="245"/>
                  </a:lnTo>
                  <a:lnTo>
                    <a:pt x="1364" y="200"/>
                  </a:lnTo>
                  <a:lnTo>
                    <a:pt x="1462" y="158"/>
                  </a:lnTo>
                  <a:lnTo>
                    <a:pt x="1559" y="120"/>
                  </a:lnTo>
                  <a:lnTo>
                    <a:pt x="1657" y="85"/>
                  </a:lnTo>
                  <a:lnTo>
                    <a:pt x="1754" y="54"/>
                  </a:lnTo>
                  <a:lnTo>
                    <a:pt x="1852" y="26"/>
                  </a:lnTo>
                  <a:lnTo>
                    <a:pt x="1949" y="0"/>
                  </a:lnTo>
                </a:path>
              </a:pathLst>
            </a:custGeom>
            <a:noFill/>
            <a:ln w="8">
              <a:solidFill>
                <a:srgbClr val="FF0000"/>
              </a:solidFill>
              <a:prstDash val="solid"/>
              <a:round/>
              <a:headEnd/>
              <a:tailEnd/>
            </a:ln>
          </p:spPr>
          <p:txBody>
            <a:bodyPr/>
            <a:lstStyle/>
            <a:p>
              <a:endParaRPr lang="en-US"/>
            </a:p>
          </p:txBody>
        </p:sp>
        <p:sp>
          <p:nvSpPr>
            <p:cNvPr id="139320" name="Freeform 57"/>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FF00"/>
              </a:solidFill>
              <a:prstDash val="solid"/>
              <a:round/>
              <a:headEnd/>
              <a:tailEnd/>
            </a:ln>
          </p:spPr>
          <p:txBody>
            <a:bodyPr/>
            <a:lstStyle/>
            <a:p>
              <a:endParaRPr lang="en-US"/>
            </a:p>
          </p:txBody>
        </p:sp>
        <p:sp>
          <p:nvSpPr>
            <p:cNvPr id="139321" name="Freeform 58"/>
            <p:cNvSpPr>
              <a:spLocks/>
            </p:cNvSpPr>
            <p:nvPr/>
          </p:nvSpPr>
          <p:spPr bwMode="auto">
            <a:xfrm>
              <a:off x="895" y="1351"/>
              <a:ext cx="1870" cy="911"/>
            </a:xfrm>
            <a:custGeom>
              <a:avLst/>
              <a:gdLst>
                <a:gd name="T0" fmla="*/ 0 w 1949"/>
                <a:gd name="T1" fmla="*/ 911 h 949"/>
                <a:gd name="T2" fmla="*/ 93 w 1949"/>
                <a:gd name="T3" fmla="*/ 784 h 949"/>
                <a:gd name="T4" fmla="*/ 187 w 1949"/>
                <a:gd name="T5" fmla="*/ 671 h 949"/>
                <a:gd name="T6" fmla="*/ 280 w 1949"/>
                <a:gd name="T7" fmla="*/ 569 h 949"/>
                <a:gd name="T8" fmla="*/ 374 w 1949"/>
                <a:gd name="T9" fmla="*/ 479 h 949"/>
                <a:gd name="T10" fmla="*/ 467 w 1949"/>
                <a:gd name="T11" fmla="*/ 400 h 949"/>
                <a:gd name="T12" fmla="*/ 561 w 1949"/>
                <a:gd name="T13" fmla="*/ 330 h 949"/>
                <a:gd name="T14" fmla="*/ 654 w 1949"/>
                <a:gd name="T15" fmla="*/ 269 h 949"/>
                <a:gd name="T16" fmla="*/ 748 w 1949"/>
                <a:gd name="T17" fmla="*/ 216 h 949"/>
                <a:gd name="T18" fmla="*/ 841 w 1949"/>
                <a:gd name="T19" fmla="*/ 170 h 949"/>
                <a:gd name="T20" fmla="*/ 935 w 1949"/>
                <a:gd name="T21" fmla="*/ 131 h 949"/>
                <a:gd name="T22" fmla="*/ 1029 w 1949"/>
                <a:gd name="T23" fmla="*/ 98 h 949"/>
                <a:gd name="T24" fmla="*/ 1122 w 1949"/>
                <a:gd name="T25" fmla="*/ 71 h 949"/>
                <a:gd name="T26" fmla="*/ 1216 w 1949"/>
                <a:gd name="T27" fmla="*/ 49 h 949"/>
                <a:gd name="T28" fmla="*/ 1309 w 1949"/>
                <a:gd name="T29" fmla="*/ 32 h 949"/>
                <a:gd name="T30" fmla="*/ 1403 w 1949"/>
                <a:gd name="T31" fmla="*/ 18 h 949"/>
                <a:gd name="T32" fmla="*/ 1496 w 1949"/>
                <a:gd name="T33" fmla="*/ 9 h 949"/>
                <a:gd name="T34" fmla="*/ 1590 w 1949"/>
                <a:gd name="T35" fmla="*/ 3 h 949"/>
                <a:gd name="T36" fmla="*/ 1683 w 1949"/>
                <a:gd name="T37" fmla="*/ 0 h 949"/>
                <a:gd name="T38" fmla="*/ 1777 w 1949"/>
                <a:gd name="T39" fmla="*/ 0 h 949"/>
                <a:gd name="T40" fmla="*/ 1870 w 1949"/>
                <a:gd name="T41" fmla="*/ 3 h 9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949"/>
                <a:gd name="T65" fmla="*/ 1949 w 1949"/>
                <a:gd name="T66" fmla="*/ 949 h 9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949">
                  <a:moveTo>
                    <a:pt x="0" y="949"/>
                  </a:moveTo>
                  <a:lnTo>
                    <a:pt x="97" y="817"/>
                  </a:lnTo>
                  <a:lnTo>
                    <a:pt x="195" y="699"/>
                  </a:lnTo>
                  <a:lnTo>
                    <a:pt x="292" y="593"/>
                  </a:lnTo>
                  <a:lnTo>
                    <a:pt x="390" y="499"/>
                  </a:lnTo>
                  <a:lnTo>
                    <a:pt x="487" y="417"/>
                  </a:lnTo>
                  <a:lnTo>
                    <a:pt x="585" y="344"/>
                  </a:lnTo>
                  <a:lnTo>
                    <a:pt x="682" y="280"/>
                  </a:lnTo>
                  <a:lnTo>
                    <a:pt x="780" y="225"/>
                  </a:lnTo>
                  <a:lnTo>
                    <a:pt x="877" y="177"/>
                  </a:lnTo>
                  <a:lnTo>
                    <a:pt x="975" y="136"/>
                  </a:lnTo>
                  <a:lnTo>
                    <a:pt x="1072" y="102"/>
                  </a:lnTo>
                  <a:lnTo>
                    <a:pt x="1169" y="74"/>
                  </a:lnTo>
                  <a:lnTo>
                    <a:pt x="1267" y="51"/>
                  </a:lnTo>
                  <a:lnTo>
                    <a:pt x="1364" y="33"/>
                  </a:lnTo>
                  <a:lnTo>
                    <a:pt x="1462" y="19"/>
                  </a:lnTo>
                  <a:lnTo>
                    <a:pt x="1559" y="9"/>
                  </a:lnTo>
                  <a:lnTo>
                    <a:pt x="1657" y="3"/>
                  </a:lnTo>
                  <a:lnTo>
                    <a:pt x="1754" y="0"/>
                  </a:lnTo>
                  <a:lnTo>
                    <a:pt x="1852" y="0"/>
                  </a:lnTo>
                  <a:lnTo>
                    <a:pt x="1949" y="3"/>
                  </a:lnTo>
                </a:path>
              </a:pathLst>
            </a:custGeom>
            <a:noFill/>
            <a:ln w="8">
              <a:solidFill>
                <a:srgbClr val="0000FF"/>
              </a:solidFill>
              <a:prstDash val="solid"/>
              <a:round/>
              <a:headEnd/>
              <a:tailEnd/>
            </a:ln>
          </p:spPr>
          <p:txBody>
            <a:bodyPr/>
            <a:lstStyle/>
            <a:p>
              <a:endParaRPr lang="en-US"/>
            </a:p>
          </p:txBody>
        </p:sp>
        <p:sp>
          <p:nvSpPr>
            <p:cNvPr id="139322" name="Freeform 59"/>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FF00"/>
              </a:solidFill>
              <a:prstDash val="solid"/>
              <a:round/>
              <a:headEnd/>
              <a:tailEnd/>
            </a:ln>
          </p:spPr>
          <p:txBody>
            <a:bodyPr/>
            <a:lstStyle/>
            <a:p>
              <a:endParaRPr lang="en-US"/>
            </a:p>
          </p:txBody>
        </p:sp>
        <p:sp>
          <p:nvSpPr>
            <p:cNvPr id="139323" name="Freeform 60"/>
            <p:cNvSpPr>
              <a:spLocks/>
            </p:cNvSpPr>
            <p:nvPr/>
          </p:nvSpPr>
          <p:spPr bwMode="auto">
            <a:xfrm>
              <a:off x="895" y="1634"/>
              <a:ext cx="1870" cy="628"/>
            </a:xfrm>
            <a:custGeom>
              <a:avLst/>
              <a:gdLst>
                <a:gd name="T0" fmla="*/ 0 w 1949"/>
                <a:gd name="T1" fmla="*/ 628 h 655"/>
                <a:gd name="T2" fmla="*/ 93 w 1949"/>
                <a:gd name="T3" fmla="*/ 446 h 655"/>
                <a:gd name="T4" fmla="*/ 187 w 1949"/>
                <a:gd name="T5" fmla="*/ 305 h 655"/>
                <a:gd name="T6" fmla="*/ 280 w 1949"/>
                <a:gd name="T7" fmla="*/ 198 h 655"/>
                <a:gd name="T8" fmla="*/ 374 w 1949"/>
                <a:gd name="T9" fmla="*/ 120 h 655"/>
                <a:gd name="T10" fmla="*/ 467 w 1949"/>
                <a:gd name="T11" fmla="*/ 65 h 655"/>
                <a:gd name="T12" fmla="*/ 561 w 1949"/>
                <a:gd name="T13" fmla="*/ 29 h 655"/>
                <a:gd name="T14" fmla="*/ 654 w 1949"/>
                <a:gd name="T15" fmla="*/ 9 h 655"/>
                <a:gd name="T16" fmla="*/ 748 w 1949"/>
                <a:gd name="T17" fmla="*/ 0 h 655"/>
                <a:gd name="T18" fmla="*/ 841 w 1949"/>
                <a:gd name="T19" fmla="*/ 2 h 655"/>
                <a:gd name="T20" fmla="*/ 935 w 1949"/>
                <a:gd name="T21" fmla="*/ 11 h 655"/>
                <a:gd name="T22" fmla="*/ 1029 w 1949"/>
                <a:gd name="T23" fmla="*/ 26 h 655"/>
                <a:gd name="T24" fmla="*/ 1122 w 1949"/>
                <a:gd name="T25" fmla="*/ 46 h 655"/>
                <a:gd name="T26" fmla="*/ 1216 w 1949"/>
                <a:gd name="T27" fmla="*/ 69 h 655"/>
                <a:gd name="T28" fmla="*/ 1309 w 1949"/>
                <a:gd name="T29" fmla="*/ 94 h 655"/>
                <a:gd name="T30" fmla="*/ 1403 w 1949"/>
                <a:gd name="T31" fmla="*/ 121 h 655"/>
                <a:gd name="T32" fmla="*/ 1496 w 1949"/>
                <a:gd name="T33" fmla="*/ 149 h 655"/>
                <a:gd name="T34" fmla="*/ 1590 w 1949"/>
                <a:gd name="T35" fmla="*/ 176 h 655"/>
                <a:gd name="T36" fmla="*/ 1683 w 1949"/>
                <a:gd name="T37" fmla="*/ 204 h 655"/>
                <a:gd name="T38" fmla="*/ 1777 w 1949"/>
                <a:gd name="T39" fmla="*/ 231 h 655"/>
                <a:gd name="T40" fmla="*/ 1870 w 1949"/>
                <a:gd name="T41" fmla="*/ 258 h 6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55"/>
                <a:gd name="T65" fmla="*/ 1949 w 1949"/>
                <a:gd name="T66" fmla="*/ 655 h 6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55">
                  <a:moveTo>
                    <a:pt x="0" y="655"/>
                  </a:moveTo>
                  <a:lnTo>
                    <a:pt x="97" y="465"/>
                  </a:lnTo>
                  <a:lnTo>
                    <a:pt x="195" y="318"/>
                  </a:lnTo>
                  <a:lnTo>
                    <a:pt x="292" y="207"/>
                  </a:lnTo>
                  <a:lnTo>
                    <a:pt x="390" y="125"/>
                  </a:lnTo>
                  <a:lnTo>
                    <a:pt x="487" y="68"/>
                  </a:lnTo>
                  <a:lnTo>
                    <a:pt x="585" y="30"/>
                  </a:lnTo>
                  <a:lnTo>
                    <a:pt x="682" y="9"/>
                  </a:lnTo>
                  <a:lnTo>
                    <a:pt x="780" y="0"/>
                  </a:lnTo>
                  <a:lnTo>
                    <a:pt x="877" y="2"/>
                  </a:lnTo>
                  <a:lnTo>
                    <a:pt x="975" y="11"/>
                  </a:lnTo>
                  <a:lnTo>
                    <a:pt x="1072" y="27"/>
                  </a:lnTo>
                  <a:lnTo>
                    <a:pt x="1169" y="48"/>
                  </a:lnTo>
                  <a:lnTo>
                    <a:pt x="1267" y="72"/>
                  </a:lnTo>
                  <a:lnTo>
                    <a:pt x="1364" y="98"/>
                  </a:lnTo>
                  <a:lnTo>
                    <a:pt x="1462" y="126"/>
                  </a:lnTo>
                  <a:lnTo>
                    <a:pt x="1559" y="155"/>
                  </a:lnTo>
                  <a:lnTo>
                    <a:pt x="1657" y="184"/>
                  </a:lnTo>
                  <a:lnTo>
                    <a:pt x="1754" y="213"/>
                  </a:lnTo>
                  <a:lnTo>
                    <a:pt x="1852" y="241"/>
                  </a:lnTo>
                  <a:lnTo>
                    <a:pt x="1949" y="269"/>
                  </a:lnTo>
                </a:path>
              </a:pathLst>
            </a:custGeom>
            <a:noFill/>
            <a:ln w="8">
              <a:solidFill>
                <a:srgbClr val="FF00FF"/>
              </a:solidFill>
              <a:prstDash val="solid"/>
              <a:round/>
              <a:headEnd/>
              <a:tailEnd/>
            </a:ln>
          </p:spPr>
          <p:txBody>
            <a:bodyPr/>
            <a:lstStyle/>
            <a:p>
              <a:endParaRPr lang="en-US"/>
            </a:p>
          </p:txBody>
        </p:sp>
        <p:sp>
          <p:nvSpPr>
            <p:cNvPr id="139324" name="Freeform 61"/>
            <p:cNvSpPr>
              <a:spLocks/>
            </p:cNvSpPr>
            <p:nvPr/>
          </p:nvSpPr>
          <p:spPr bwMode="auto">
            <a:xfrm>
              <a:off x="895" y="1564"/>
              <a:ext cx="1870" cy="698"/>
            </a:xfrm>
            <a:custGeom>
              <a:avLst/>
              <a:gdLst>
                <a:gd name="T0" fmla="*/ 0 w 1949"/>
                <a:gd name="T1" fmla="*/ 698 h 728"/>
                <a:gd name="T2" fmla="*/ 93 w 1949"/>
                <a:gd name="T3" fmla="*/ 512 h 728"/>
                <a:gd name="T4" fmla="*/ 187 w 1949"/>
                <a:gd name="T5" fmla="*/ 364 h 728"/>
                <a:gd name="T6" fmla="*/ 280 w 1949"/>
                <a:gd name="T7" fmla="*/ 249 h 728"/>
                <a:gd name="T8" fmla="*/ 374 w 1949"/>
                <a:gd name="T9" fmla="*/ 162 h 728"/>
                <a:gd name="T10" fmla="*/ 467 w 1949"/>
                <a:gd name="T11" fmla="*/ 98 h 728"/>
                <a:gd name="T12" fmla="*/ 561 w 1949"/>
                <a:gd name="T13" fmla="*/ 52 h 728"/>
                <a:gd name="T14" fmla="*/ 654 w 1949"/>
                <a:gd name="T15" fmla="*/ 22 h 728"/>
                <a:gd name="T16" fmla="*/ 748 w 1949"/>
                <a:gd name="T17" fmla="*/ 6 h 728"/>
                <a:gd name="T18" fmla="*/ 841 w 1949"/>
                <a:gd name="T19" fmla="*/ 0 h 728"/>
                <a:gd name="T20" fmla="*/ 935 w 1949"/>
                <a:gd name="T21" fmla="*/ 3 h 728"/>
                <a:gd name="T22" fmla="*/ 1029 w 1949"/>
                <a:gd name="T23" fmla="*/ 12 h 728"/>
                <a:gd name="T24" fmla="*/ 1122 w 1949"/>
                <a:gd name="T25" fmla="*/ 28 h 728"/>
                <a:gd name="T26" fmla="*/ 1216 w 1949"/>
                <a:gd name="T27" fmla="*/ 47 h 728"/>
                <a:gd name="T28" fmla="*/ 1309 w 1949"/>
                <a:gd name="T29" fmla="*/ 69 h 728"/>
                <a:gd name="T30" fmla="*/ 1403 w 1949"/>
                <a:gd name="T31" fmla="*/ 94 h 728"/>
                <a:gd name="T32" fmla="*/ 1496 w 1949"/>
                <a:gd name="T33" fmla="*/ 121 h 728"/>
                <a:gd name="T34" fmla="*/ 1590 w 1949"/>
                <a:gd name="T35" fmla="*/ 149 h 728"/>
                <a:gd name="T36" fmla="*/ 1683 w 1949"/>
                <a:gd name="T37" fmla="*/ 176 h 728"/>
                <a:gd name="T38" fmla="*/ 1777 w 1949"/>
                <a:gd name="T39" fmla="*/ 204 h 728"/>
                <a:gd name="T40" fmla="*/ 1870 w 1949"/>
                <a:gd name="T41" fmla="*/ 232 h 7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28"/>
                <a:gd name="T65" fmla="*/ 1949 w 1949"/>
                <a:gd name="T66" fmla="*/ 728 h 7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28">
                  <a:moveTo>
                    <a:pt x="0" y="728"/>
                  </a:moveTo>
                  <a:lnTo>
                    <a:pt x="97" y="534"/>
                  </a:lnTo>
                  <a:lnTo>
                    <a:pt x="195" y="380"/>
                  </a:lnTo>
                  <a:lnTo>
                    <a:pt x="292" y="260"/>
                  </a:lnTo>
                  <a:lnTo>
                    <a:pt x="390" y="169"/>
                  </a:lnTo>
                  <a:lnTo>
                    <a:pt x="487" y="102"/>
                  </a:lnTo>
                  <a:lnTo>
                    <a:pt x="585" y="54"/>
                  </a:lnTo>
                  <a:lnTo>
                    <a:pt x="682" y="23"/>
                  </a:lnTo>
                  <a:lnTo>
                    <a:pt x="780" y="6"/>
                  </a:lnTo>
                  <a:lnTo>
                    <a:pt x="877" y="0"/>
                  </a:lnTo>
                  <a:lnTo>
                    <a:pt x="975" y="3"/>
                  </a:lnTo>
                  <a:lnTo>
                    <a:pt x="1072" y="13"/>
                  </a:lnTo>
                  <a:lnTo>
                    <a:pt x="1169" y="29"/>
                  </a:lnTo>
                  <a:lnTo>
                    <a:pt x="1267" y="49"/>
                  </a:lnTo>
                  <a:lnTo>
                    <a:pt x="1364" y="72"/>
                  </a:lnTo>
                  <a:lnTo>
                    <a:pt x="1462" y="98"/>
                  </a:lnTo>
                  <a:lnTo>
                    <a:pt x="1559" y="126"/>
                  </a:lnTo>
                  <a:lnTo>
                    <a:pt x="1657" y="155"/>
                  </a:lnTo>
                  <a:lnTo>
                    <a:pt x="1754" y="184"/>
                  </a:lnTo>
                  <a:lnTo>
                    <a:pt x="1852" y="213"/>
                  </a:lnTo>
                  <a:lnTo>
                    <a:pt x="1949" y="242"/>
                  </a:lnTo>
                </a:path>
              </a:pathLst>
            </a:custGeom>
            <a:noFill/>
            <a:ln w="8">
              <a:solidFill>
                <a:srgbClr val="00FFFF"/>
              </a:solidFill>
              <a:prstDash val="solid"/>
              <a:round/>
              <a:headEnd/>
              <a:tailEnd/>
            </a:ln>
          </p:spPr>
          <p:txBody>
            <a:bodyPr/>
            <a:lstStyle/>
            <a:p>
              <a:endParaRPr lang="en-US"/>
            </a:p>
          </p:txBody>
        </p:sp>
        <p:sp>
          <p:nvSpPr>
            <p:cNvPr id="139325" name="Freeform 62"/>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800000"/>
              </a:solidFill>
              <a:prstDash val="solid"/>
              <a:round/>
              <a:headEnd/>
              <a:tailEnd/>
            </a:ln>
          </p:spPr>
          <p:txBody>
            <a:bodyPr/>
            <a:lstStyle/>
            <a:p>
              <a:endParaRPr lang="en-US"/>
            </a:p>
          </p:txBody>
        </p:sp>
        <p:sp>
          <p:nvSpPr>
            <p:cNvPr id="139326" name="Freeform 63"/>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8000"/>
              </a:solidFill>
              <a:prstDash val="solid"/>
              <a:round/>
              <a:headEnd/>
              <a:tailEnd/>
            </a:ln>
          </p:spPr>
          <p:txBody>
            <a:bodyPr/>
            <a:lstStyle/>
            <a:p>
              <a:endParaRPr lang="en-US"/>
            </a:p>
          </p:txBody>
        </p:sp>
        <p:sp>
          <p:nvSpPr>
            <p:cNvPr id="139327" name="Freeform 64"/>
            <p:cNvSpPr>
              <a:spLocks/>
            </p:cNvSpPr>
            <p:nvPr/>
          </p:nvSpPr>
          <p:spPr bwMode="auto">
            <a:xfrm>
              <a:off x="895" y="1492"/>
              <a:ext cx="1870" cy="770"/>
            </a:xfrm>
            <a:custGeom>
              <a:avLst/>
              <a:gdLst>
                <a:gd name="T0" fmla="*/ 0 w 1949"/>
                <a:gd name="T1" fmla="*/ 770 h 802"/>
                <a:gd name="T2" fmla="*/ 93 w 1949"/>
                <a:gd name="T3" fmla="*/ 629 h 802"/>
                <a:gd name="T4" fmla="*/ 187 w 1949"/>
                <a:gd name="T5" fmla="*/ 507 h 802"/>
                <a:gd name="T6" fmla="*/ 280 w 1949"/>
                <a:gd name="T7" fmla="*/ 403 h 802"/>
                <a:gd name="T8" fmla="*/ 374 w 1949"/>
                <a:gd name="T9" fmla="*/ 316 h 802"/>
                <a:gd name="T10" fmla="*/ 467 w 1949"/>
                <a:gd name="T11" fmla="*/ 242 h 802"/>
                <a:gd name="T12" fmla="*/ 561 w 1949"/>
                <a:gd name="T13" fmla="*/ 180 h 802"/>
                <a:gd name="T14" fmla="*/ 654 w 1949"/>
                <a:gd name="T15" fmla="*/ 131 h 802"/>
                <a:gd name="T16" fmla="*/ 748 w 1949"/>
                <a:gd name="T17" fmla="*/ 90 h 802"/>
                <a:gd name="T18" fmla="*/ 841 w 1949"/>
                <a:gd name="T19" fmla="*/ 59 h 802"/>
                <a:gd name="T20" fmla="*/ 935 w 1949"/>
                <a:gd name="T21" fmla="*/ 35 h 802"/>
                <a:gd name="T22" fmla="*/ 1029 w 1949"/>
                <a:gd name="T23" fmla="*/ 18 h 802"/>
                <a:gd name="T24" fmla="*/ 1122 w 1949"/>
                <a:gd name="T25" fmla="*/ 7 h 802"/>
                <a:gd name="T26" fmla="*/ 1216 w 1949"/>
                <a:gd name="T27" fmla="*/ 1 h 802"/>
                <a:gd name="T28" fmla="*/ 1309 w 1949"/>
                <a:gd name="T29" fmla="*/ 0 h 802"/>
                <a:gd name="T30" fmla="*/ 1403 w 1949"/>
                <a:gd name="T31" fmla="*/ 3 h 802"/>
                <a:gd name="T32" fmla="*/ 1496 w 1949"/>
                <a:gd name="T33" fmla="*/ 9 h 802"/>
                <a:gd name="T34" fmla="*/ 1590 w 1949"/>
                <a:gd name="T35" fmla="*/ 18 h 802"/>
                <a:gd name="T36" fmla="*/ 1683 w 1949"/>
                <a:gd name="T37" fmla="*/ 30 h 802"/>
                <a:gd name="T38" fmla="*/ 1777 w 1949"/>
                <a:gd name="T39" fmla="*/ 43 h 802"/>
                <a:gd name="T40" fmla="*/ 1870 w 1949"/>
                <a:gd name="T41" fmla="*/ 59 h 8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02"/>
                <a:gd name="T65" fmla="*/ 1949 w 1949"/>
                <a:gd name="T66" fmla="*/ 802 h 80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02">
                  <a:moveTo>
                    <a:pt x="0" y="802"/>
                  </a:moveTo>
                  <a:lnTo>
                    <a:pt x="97" y="655"/>
                  </a:lnTo>
                  <a:lnTo>
                    <a:pt x="195" y="528"/>
                  </a:lnTo>
                  <a:lnTo>
                    <a:pt x="292" y="420"/>
                  </a:lnTo>
                  <a:lnTo>
                    <a:pt x="390" y="329"/>
                  </a:lnTo>
                  <a:lnTo>
                    <a:pt x="487" y="252"/>
                  </a:lnTo>
                  <a:lnTo>
                    <a:pt x="585" y="188"/>
                  </a:lnTo>
                  <a:lnTo>
                    <a:pt x="682" y="136"/>
                  </a:lnTo>
                  <a:lnTo>
                    <a:pt x="780" y="94"/>
                  </a:lnTo>
                  <a:lnTo>
                    <a:pt x="877" y="61"/>
                  </a:lnTo>
                  <a:lnTo>
                    <a:pt x="975" y="36"/>
                  </a:lnTo>
                  <a:lnTo>
                    <a:pt x="1072" y="19"/>
                  </a:lnTo>
                  <a:lnTo>
                    <a:pt x="1169" y="7"/>
                  </a:lnTo>
                  <a:lnTo>
                    <a:pt x="1267" y="1"/>
                  </a:lnTo>
                  <a:lnTo>
                    <a:pt x="1364" y="0"/>
                  </a:lnTo>
                  <a:lnTo>
                    <a:pt x="1462" y="3"/>
                  </a:lnTo>
                  <a:lnTo>
                    <a:pt x="1559" y="9"/>
                  </a:lnTo>
                  <a:lnTo>
                    <a:pt x="1657" y="19"/>
                  </a:lnTo>
                  <a:lnTo>
                    <a:pt x="1754" y="31"/>
                  </a:lnTo>
                  <a:lnTo>
                    <a:pt x="1852" y="45"/>
                  </a:lnTo>
                  <a:lnTo>
                    <a:pt x="1949" y="61"/>
                  </a:lnTo>
                </a:path>
              </a:pathLst>
            </a:custGeom>
            <a:noFill/>
            <a:ln w="8">
              <a:solidFill>
                <a:srgbClr val="000080"/>
              </a:solidFill>
              <a:prstDash val="solid"/>
              <a:round/>
              <a:headEnd/>
              <a:tailEnd/>
            </a:ln>
          </p:spPr>
          <p:txBody>
            <a:bodyPr/>
            <a:lstStyle/>
            <a:p>
              <a:endParaRPr lang="en-US"/>
            </a:p>
          </p:txBody>
        </p:sp>
        <p:sp>
          <p:nvSpPr>
            <p:cNvPr id="139328" name="Freeform 65"/>
            <p:cNvSpPr>
              <a:spLocks/>
            </p:cNvSpPr>
            <p:nvPr/>
          </p:nvSpPr>
          <p:spPr bwMode="auto">
            <a:xfrm>
              <a:off x="895" y="1093"/>
              <a:ext cx="1870" cy="1169"/>
            </a:xfrm>
            <a:custGeom>
              <a:avLst/>
              <a:gdLst>
                <a:gd name="T0" fmla="*/ 0 w 1949"/>
                <a:gd name="T1" fmla="*/ 1169 h 1218"/>
                <a:gd name="T2" fmla="*/ 93 w 1949"/>
                <a:gd name="T3" fmla="*/ 1033 h 1218"/>
                <a:gd name="T4" fmla="*/ 187 w 1949"/>
                <a:gd name="T5" fmla="*/ 909 h 1218"/>
                <a:gd name="T6" fmla="*/ 280 w 1949"/>
                <a:gd name="T7" fmla="*/ 796 h 1218"/>
                <a:gd name="T8" fmla="*/ 374 w 1949"/>
                <a:gd name="T9" fmla="*/ 693 h 1218"/>
                <a:gd name="T10" fmla="*/ 467 w 1949"/>
                <a:gd name="T11" fmla="*/ 600 h 1218"/>
                <a:gd name="T12" fmla="*/ 561 w 1949"/>
                <a:gd name="T13" fmla="*/ 516 h 1218"/>
                <a:gd name="T14" fmla="*/ 654 w 1949"/>
                <a:gd name="T15" fmla="*/ 441 h 1218"/>
                <a:gd name="T16" fmla="*/ 748 w 1949"/>
                <a:gd name="T17" fmla="*/ 372 h 1218"/>
                <a:gd name="T18" fmla="*/ 841 w 1949"/>
                <a:gd name="T19" fmla="*/ 312 h 1218"/>
                <a:gd name="T20" fmla="*/ 935 w 1949"/>
                <a:gd name="T21" fmla="*/ 258 h 1218"/>
                <a:gd name="T22" fmla="*/ 1029 w 1949"/>
                <a:gd name="T23" fmla="*/ 210 h 1218"/>
                <a:gd name="T24" fmla="*/ 1122 w 1949"/>
                <a:gd name="T25" fmla="*/ 169 h 1218"/>
                <a:gd name="T26" fmla="*/ 1216 w 1949"/>
                <a:gd name="T27" fmla="*/ 132 h 1218"/>
                <a:gd name="T28" fmla="*/ 1309 w 1949"/>
                <a:gd name="T29" fmla="*/ 101 h 1218"/>
                <a:gd name="T30" fmla="*/ 1403 w 1949"/>
                <a:gd name="T31" fmla="*/ 75 h 1218"/>
                <a:gd name="T32" fmla="*/ 1496 w 1949"/>
                <a:gd name="T33" fmla="*/ 52 h 1218"/>
                <a:gd name="T34" fmla="*/ 1590 w 1949"/>
                <a:gd name="T35" fmla="*/ 34 h 1218"/>
                <a:gd name="T36" fmla="*/ 1683 w 1949"/>
                <a:gd name="T37" fmla="*/ 19 h 1218"/>
                <a:gd name="T38" fmla="*/ 1777 w 1949"/>
                <a:gd name="T39" fmla="*/ 9 h 1218"/>
                <a:gd name="T40" fmla="*/ 1870 w 1949"/>
                <a:gd name="T41" fmla="*/ 0 h 1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218"/>
                <a:gd name="T65" fmla="*/ 1949 w 1949"/>
                <a:gd name="T66" fmla="*/ 1218 h 1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218">
                  <a:moveTo>
                    <a:pt x="0" y="1218"/>
                  </a:moveTo>
                  <a:lnTo>
                    <a:pt x="97" y="1076"/>
                  </a:lnTo>
                  <a:lnTo>
                    <a:pt x="195" y="947"/>
                  </a:lnTo>
                  <a:lnTo>
                    <a:pt x="292" y="829"/>
                  </a:lnTo>
                  <a:lnTo>
                    <a:pt x="390" y="722"/>
                  </a:lnTo>
                  <a:lnTo>
                    <a:pt x="487" y="625"/>
                  </a:lnTo>
                  <a:lnTo>
                    <a:pt x="585" y="538"/>
                  </a:lnTo>
                  <a:lnTo>
                    <a:pt x="682" y="459"/>
                  </a:lnTo>
                  <a:lnTo>
                    <a:pt x="780" y="388"/>
                  </a:lnTo>
                  <a:lnTo>
                    <a:pt x="877" y="325"/>
                  </a:lnTo>
                  <a:lnTo>
                    <a:pt x="975" y="269"/>
                  </a:lnTo>
                  <a:lnTo>
                    <a:pt x="1072" y="219"/>
                  </a:lnTo>
                  <a:lnTo>
                    <a:pt x="1169" y="176"/>
                  </a:lnTo>
                  <a:lnTo>
                    <a:pt x="1267" y="138"/>
                  </a:lnTo>
                  <a:lnTo>
                    <a:pt x="1364" y="105"/>
                  </a:lnTo>
                  <a:lnTo>
                    <a:pt x="1462" y="78"/>
                  </a:lnTo>
                  <a:lnTo>
                    <a:pt x="1559" y="54"/>
                  </a:lnTo>
                  <a:lnTo>
                    <a:pt x="1657" y="35"/>
                  </a:lnTo>
                  <a:lnTo>
                    <a:pt x="1754" y="20"/>
                  </a:lnTo>
                  <a:lnTo>
                    <a:pt x="1852" y="9"/>
                  </a:lnTo>
                  <a:lnTo>
                    <a:pt x="1949" y="0"/>
                  </a:lnTo>
                </a:path>
              </a:pathLst>
            </a:custGeom>
            <a:noFill/>
            <a:ln w="8">
              <a:solidFill>
                <a:srgbClr val="808000"/>
              </a:solidFill>
              <a:prstDash val="solid"/>
              <a:round/>
              <a:headEnd/>
              <a:tailEnd/>
            </a:ln>
          </p:spPr>
          <p:txBody>
            <a:bodyPr/>
            <a:lstStyle/>
            <a:p>
              <a:endParaRPr lang="en-US"/>
            </a:p>
          </p:txBody>
        </p:sp>
        <p:sp>
          <p:nvSpPr>
            <p:cNvPr id="139329" name="Freeform 66"/>
            <p:cNvSpPr>
              <a:spLocks/>
            </p:cNvSpPr>
            <p:nvPr/>
          </p:nvSpPr>
          <p:spPr bwMode="auto">
            <a:xfrm>
              <a:off x="895" y="1674"/>
              <a:ext cx="1870" cy="588"/>
            </a:xfrm>
            <a:custGeom>
              <a:avLst/>
              <a:gdLst>
                <a:gd name="T0" fmla="*/ 0 w 1949"/>
                <a:gd name="T1" fmla="*/ 588 h 613"/>
                <a:gd name="T2" fmla="*/ 93 w 1949"/>
                <a:gd name="T3" fmla="*/ 436 h 613"/>
                <a:gd name="T4" fmla="*/ 187 w 1949"/>
                <a:gd name="T5" fmla="*/ 316 h 613"/>
                <a:gd name="T6" fmla="*/ 280 w 1949"/>
                <a:gd name="T7" fmla="*/ 220 h 613"/>
                <a:gd name="T8" fmla="*/ 374 w 1949"/>
                <a:gd name="T9" fmla="*/ 146 h 613"/>
                <a:gd name="T10" fmla="*/ 467 w 1949"/>
                <a:gd name="T11" fmla="*/ 91 h 613"/>
                <a:gd name="T12" fmla="*/ 561 w 1949"/>
                <a:gd name="T13" fmla="*/ 51 h 613"/>
                <a:gd name="T14" fmla="*/ 654 w 1949"/>
                <a:gd name="T15" fmla="*/ 24 h 613"/>
                <a:gd name="T16" fmla="*/ 748 w 1949"/>
                <a:gd name="T17" fmla="*/ 8 h 613"/>
                <a:gd name="T18" fmla="*/ 841 w 1949"/>
                <a:gd name="T19" fmla="*/ 0 h 613"/>
                <a:gd name="T20" fmla="*/ 935 w 1949"/>
                <a:gd name="T21" fmla="*/ 0 h 613"/>
                <a:gd name="T22" fmla="*/ 1029 w 1949"/>
                <a:gd name="T23" fmla="*/ 5 h 613"/>
                <a:gd name="T24" fmla="*/ 1122 w 1949"/>
                <a:gd name="T25" fmla="*/ 15 h 613"/>
                <a:gd name="T26" fmla="*/ 1216 w 1949"/>
                <a:gd name="T27" fmla="*/ 30 h 613"/>
                <a:gd name="T28" fmla="*/ 1309 w 1949"/>
                <a:gd name="T29" fmla="*/ 47 h 613"/>
                <a:gd name="T30" fmla="*/ 1403 w 1949"/>
                <a:gd name="T31" fmla="*/ 66 h 613"/>
                <a:gd name="T32" fmla="*/ 1496 w 1949"/>
                <a:gd name="T33" fmla="*/ 86 h 613"/>
                <a:gd name="T34" fmla="*/ 1590 w 1949"/>
                <a:gd name="T35" fmla="*/ 108 h 613"/>
                <a:gd name="T36" fmla="*/ 1683 w 1949"/>
                <a:gd name="T37" fmla="*/ 130 h 613"/>
                <a:gd name="T38" fmla="*/ 1777 w 1949"/>
                <a:gd name="T39" fmla="*/ 153 h 613"/>
                <a:gd name="T40" fmla="*/ 1870 w 1949"/>
                <a:gd name="T41" fmla="*/ 176 h 6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13"/>
                <a:gd name="T65" fmla="*/ 1949 w 1949"/>
                <a:gd name="T66" fmla="*/ 613 h 6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13">
                  <a:moveTo>
                    <a:pt x="0" y="613"/>
                  </a:moveTo>
                  <a:lnTo>
                    <a:pt x="97" y="455"/>
                  </a:lnTo>
                  <a:lnTo>
                    <a:pt x="195" y="329"/>
                  </a:lnTo>
                  <a:lnTo>
                    <a:pt x="292" y="229"/>
                  </a:lnTo>
                  <a:lnTo>
                    <a:pt x="390" y="152"/>
                  </a:lnTo>
                  <a:lnTo>
                    <a:pt x="487" y="95"/>
                  </a:lnTo>
                  <a:lnTo>
                    <a:pt x="585" y="53"/>
                  </a:lnTo>
                  <a:lnTo>
                    <a:pt x="682" y="25"/>
                  </a:lnTo>
                  <a:lnTo>
                    <a:pt x="780" y="8"/>
                  </a:lnTo>
                  <a:lnTo>
                    <a:pt x="877" y="0"/>
                  </a:lnTo>
                  <a:lnTo>
                    <a:pt x="975" y="0"/>
                  </a:lnTo>
                  <a:lnTo>
                    <a:pt x="1072" y="5"/>
                  </a:lnTo>
                  <a:lnTo>
                    <a:pt x="1169" y="16"/>
                  </a:lnTo>
                  <a:lnTo>
                    <a:pt x="1267" y="31"/>
                  </a:lnTo>
                  <a:lnTo>
                    <a:pt x="1364" y="49"/>
                  </a:lnTo>
                  <a:lnTo>
                    <a:pt x="1462" y="69"/>
                  </a:lnTo>
                  <a:lnTo>
                    <a:pt x="1559" y="90"/>
                  </a:lnTo>
                  <a:lnTo>
                    <a:pt x="1657" y="113"/>
                  </a:lnTo>
                  <a:lnTo>
                    <a:pt x="1754" y="136"/>
                  </a:lnTo>
                  <a:lnTo>
                    <a:pt x="1852" y="160"/>
                  </a:lnTo>
                  <a:lnTo>
                    <a:pt x="1949" y="183"/>
                  </a:lnTo>
                </a:path>
              </a:pathLst>
            </a:custGeom>
            <a:noFill/>
            <a:ln w="8">
              <a:solidFill>
                <a:srgbClr val="800080"/>
              </a:solidFill>
              <a:prstDash val="solid"/>
              <a:round/>
              <a:headEnd/>
              <a:tailEnd/>
            </a:ln>
          </p:spPr>
          <p:txBody>
            <a:bodyPr/>
            <a:lstStyle/>
            <a:p>
              <a:endParaRPr lang="en-US"/>
            </a:p>
          </p:txBody>
        </p:sp>
        <p:sp>
          <p:nvSpPr>
            <p:cNvPr id="139330" name="Freeform 67"/>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8080"/>
              </a:solidFill>
              <a:prstDash val="solid"/>
              <a:round/>
              <a:headEnd/>
              <a:tailEnd/>
            </a:ln>
          </p:spPr>
          <p:txBody>
            <a:bodyPr/>
            <a:lstStyle/>
            <a:p>
              <a:endParaRPr lang="en-US"/>
            </a:p>
          </p:txBody>
        </p:sp>
        <p:sp>
          <p:nvSpPr>
            <p:cNvPr id="139331" name="Freeform 68"/>
            <p:cNvSpPr>
              <a:spLocks/>
            </p:cNvSpPr>
            <p:nvPr/>
          </p:nvSpPr>
          <p:spPr bwMode="auto">
            <a:xfrm>
              <a:off x="895" y="1050"/>
              <a:ext cx="1870" cy="1212"/>
            </a:xfrm>
            <a:custGeom>
              <a:avLst/>
              <a:gdLst>
                <a:gd name="T0" fmla="*/ 0 w 1949"/>
                <a:gd name="T1" fmla="*/ 1212 h 1263"/>
                <a:gd name="T2" fmla="*/ 93 w 1949"/>
                <a:gd name="T3" fmla="*/ 1088 h 1263"/>
                <a:gd name="T4" fmla="*/ 187 w 1949"/>
                <a:gd name="T5" fmla="*/ 974 h 1263"/>
                <a:gd name="T6" fmla="*/ 280 w 1949"/>
                <a:gd name="T7" fmla="*/ 868 h 1263"/>
                <a:gd name="T8" fmla="*/ 374 w 1949"/>
                <a:gd name="T9" fmla="*/ 771 h 1263"/>
                <a:gd name="T10" fmla="*/ 467 w 1949"/>
                <a:gd name="T11" fmla="*/ 680 h 1263"/>
                <a:gd name="T12" fmla="*/ 561 w 1949"/>
                <a:gd name="T13" fmla="*/ 598 h 1263"/>
                <a:gd name="T14" fmla="*/ 654 w 1949"/>
                <a:gd name="T15" fmla="*/ 522 h 1263"/>
                <a:gd name="T16" fmla="*/ 748 w 1949"/>
                <a:gd name="T17" fmla="*/ 452 h 1263"/>
                <a:gd name="T18" fmla="*/ 841 w 1949"/>
                <a:gd name="T19" fmla="*/ 389 h 1263"/>
                <a:gd name="T20" fmla="*/ 935 w 1949"/>
                <a:gd name="T21" fmla="*/ 331 h 1263"/>
                <a:gd name="T22" fmla="*/ 1029 w 1949"/>
                <a:gd name="T23" fmla="*/ 278 h 1263"/>
                <a:gd name="T24" fmla="*/ 1122 w 1949"/>
                <a:gd name="T25" fmla="*/ 231 h 1263"/>
                <a:gd name="T26" fmla="*/ 1216 w 1949"/>
                <a:gd name="T27" fmla="*/ 188 h 1263"/>
                <a:gd name="T28" fmla="*/ 1309 w 1949"/>
                <a:gd name="T29" fmla="*/ 151 h 1263"/>
                <a:gd name="T30" fmla="*/ 1403 w 1949"/>
                <a:gd name="T31" fmla="*/ 116 h 1263"/>
                <a:gd name="T32" fmla="*/ 1496 w 1949"/>
                <a:gd name="T33" fmla="*/ 86 h 1263"/>
                <a:gd name="T34" fmla="*/ 1590 w 1949"/>
                <a:gd name="T35" fmla="*/ 59 h 1263"/>
                <a:gd name="T36" fmla="*/ 1683 w 1949"/>
                <a:gd name="T37" fmla="*/ 36 h 1263"/>
                <a:gd name="T38" fmla="*/ 1777 w 1949"/>
                <a:gd name="T39" fmla="*/ 17 h 1263"/>
                <a:gd name="T40" fmla="*/ 1870 w 1949"/>
                <a:gd name="T41" fmla="*/ 0 h 12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263"/>
                <a:gd name="T65" fmla="*/ 1949 w 1949"/>
                <a:gd name="T66" fmla="*/ 1263 h 12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263">
                  <a:moveTo>
                    <a:pt x="0" y="1263"/>
                  </a:moveTo>
                  <a:lnTo>
                    <a:pt x="97" y="1134"/>
                  </a:lnTo>
                  <a:lnTo>
                    <a:pt x="195" y="1015"/>
                  </a:lnTo>
                  <a:lnTo>
                    <a:pt x="292" y="905"/>
                  </a:lnTo>
                  <a:lnTo>
                    <a:pt x="390" y="803"/>
                  </a:lnTo>
                  <a:lnTo>
                    <a:pt x="487" y="709"/>
                  </a:lnTo>
                  <a:lnTo>
                    <a:pt x="585" y="623"/>
                  </a:lnTo>
                  <a:lnTo>
                    <a:pt x="682" y="544"/>
                  </a:lnTo>
                  <a:lnTo>
                    <a:pt x="780" y="471"/>
                  </a:lnTo>
                  <a:lnTo>
                    <a:pt x="877" y="405"/>
                  </a:lnTo>
                  <a:lnTo>
                    <a:pt x="975" y="345"/>
                  </a:lnTo>
                  <a:lnTo>
                    <a:pt x="1072" y="290"/>
                  </a:lnTo>
                  <a:lnTo>
                    <a:pt x="1169" y="241"/>
                  </a:lnTo>
                  <a:lnTo>
                    <a:pt x="1267" y="196"/>
                  </a:lnTo>
                  <a:lnTo>
                    <a:pt x="1364" y="157"/>
                  </a:lnTo>
                  <a:lnTo>
                    <a:pt x="1462" y="121"/>
                  </a:lnTo>
                  <a:lnTo>
                    <a:pt x="1559" y="90"/>
                  </a:lnTo>
                  <a:lnTo>
                    <a:pt x="1657" y="62"/>
                  </a:lnTo>
                  <a:lnTo>
                    <a:pt x="1754" y="38"/>
                  </a:lnTo>
                  <a:lnTo>
                    <a:pt x="1852" y="18"/>
                  </a:lnTo>
                  <a:lnTo>
                    <a:pt x="1949" y="0"/>
                  </a:lnTo>
                </a:path>
              </a:pathLst>
            </a:custGeom>
            <a:noFill/>
            <a:ln w="8">
              <a:solidFill>
                <a:srgbClr val="C0C0C0"/>
              </a:solidFill>
              <a:prstDash val="solid"/>
              <a:round/>
              <a:headEnd/>
              <a:tailEnd/>
            </a:ln>
          </p:spPr>
          <p:txBody>
            <a:bodyPr/>
            <a:lstStyle/>
            <a:p>
              <a:endParaRPr lang="en-US"/>
            </a:p>
          </p:txBody>
        </p:sp>
        <p:sp>
          <p:nvSpPr>
            <p:cNvPr id="139332" name="Freeform 69"/>
            <p:cNvSpPr>
              <a:spLocks/>
            </p:cNvSpPr>
            <p:nvPr/>
          </p:nvSpPr>
          <p:spPr bwMode="auto">
            <a:xfrm>
              <a:off x="895" y="1419"/>
              <a:ext cx="1870" cy="843"/>
            </a:xfrm>
            <a:custGeom>
              <a:avLst/>
              <a:gdLst>
                <a:gd name="T0" fmla="*/ 0 w 1949"/>
                <a:gd name="T1" fmla="*/ 843 h 879"/>
                <a:gd name="T2" fmla="*/ 93 w 1949"/>
                <a:gd name="T3" fmla="*/ 704 h 879"/>
                <a:gd name="T4" fmla="*/ 187 w 1949"/>
                <a:gd name="T5" fmla="*/ 583 h 879"/>
                <a:gd name="T6" fmla="*/ 280 w 1949"/>
                <a:gd name="T7" fmla="*/ 477 h 879"/>
                <a:gd name="T8" fmla="*/ 374 w 1949"/>
                <a:gd name="T9" fmla="*/ 386 h 879"/>
                <a:gd name="T10" fmla="*/ 467 w 1949"/>
                <a:gd name="T11" fmla="*/ 307 h 879"/>
                <a:gd name="T12" fmla="*/ 561 w 1949"/>
                <a:gd name="T13" fmla="*/ 240 h 879"/>
                <a:gd name="T14" fmla="*/ 654 w 1949"/>
                <a:gd name="T15" fmla="*/ 183 h 879"/>
                <a:gd name="T16" fmla="*/ 748 w 1949"/>
                <a:gd name="T17" fmla="*/ 136 h 879"/>
                <a:gd name="T18" fmla="*/ 841 w 1949"/>
                <a:gd name="T19" fmla="*/ 98 h 879"/>
                <a:gd name="T20" fmla="*/ 935 w 1949"/>
                <a:gd name="T21" fmla="*/ 67 h 879"/>
                <a:gd name="T22" fmla="*/ 1029 w 1949"/>
                <a:gd name="T23" fmla="*/ 43 h 879"/>
                <a:gd name="T24" fmla="*/ 1122 w 1949"/>
                <a:gd name="T25" fmla="*/ 25 h 879"/>
                <a:gd name="T26" fmla="*/ 1216 w 1949"/>
                <a:gd name="T27" fmla="*/ 12 h 879"/>
                <a:gd name="T28" fmla="*/ 1309 w 1949"/>
                <a:gd name="T29" fmla="*/ 4 h 879"/>
                <a:gd name="T30" fmla="*/ 1403 w 1949"/>
                <a:gd name="T31" fmla="*/ 0 h 879"/>
                <a:gd name="T32" fmla="*/ 1496 w 1949"/>
                <a:gd name="T33" fmla="*/ 0 h 879"/>
                <a:gd name="T34" fmla="*/ 1590 w 1949"/>
                <a:gd name="T35" fmla="*/ 4 h 879"/>
                <a:gd name="T36" fmla="*/ 1683 w 1949"/>
                <a:gd name="T37" fmla="*/ 10 h 879"/>
                <a:gd name="T38" fmla="*/ 1777 w 1949"/>
                <a:gd name="T39" fmla="*/ 19 h 879"/>
                <a:gd name="T40" fmla="*/ 1870 w 1949"/>
                <a:gd name="T41" fmla="*/ 30 h 8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79"/>
                <a:gd name="T65" fmla="*/ 1949 w 1949"/>
                <a:gd name="T66" fmla="*/ 879 h 8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79">
                  <a:moveTo>
                    <a:pt x="0" y="879"/>
                  </a:moveTo>
                  <a:lnTo>
                    <a:pt x="97" y="734"/>
                  </a:lnTo>
                  <a:lnTo>
                    <a:pt x="195" y="608"/>
                  </a:lnTo>
                  <a:lnTo>
                    <a:pt x="292" y="497"/>
                  </a:lnTo>
                  <a:lnTo>
                    <a:pt x="390" y="402"/>
                  </a:lnTo>
                  <a:lnTo>
                    <a:pt x="487" y="320"/>
                  </a:lnTo>
                  <a:lnTo>
                    <a:pt x="585" y="250"/>
                  </a:lnTo>
                  <a:lnTo>
                    <a:pt x="682" y="191"/>
                  </a:lnTo>
                  <a:lnTo>
                    <a:pt x="780" y="142"/>
                  </a:lnTo>
                  <a:lnTo>
                    <a:pt x="877" y="102"/>
                  </a:lnTo>
                  <a:lnTo>
                    <a:pt x="975" y="70"/>
                  </a:lnTo>
                  <a:lnTo>
                    <a:pt x="1072" y="45"/>
                  </a:lnTo>
                  <a:lnTo>
                    <a:pt x="1169" y="26"/>
                  </a:lnTo>
                  <a:lnTo>
                    <a:pt x="1267" y="12"/>
                  </a:lnTo>
                  <a:lnTo>
                    <a:pt x="1364" y="4"/>
                  </a:lnTo>
                  <a:lnTo>
                    <a:pt x="1462" y="0"/>
                  </a:lnTo>
                  <a:lnTo>
                    <a:pt x="1559" y="0"/>
                  </a:lnTo>
                  <a:lnTo>
                    <a:pt x="1657" y="4"/>
                  </a:lnTo>
                  <a:lnTo>
                    <a:pt x="1754" y="10"/>
                  </a:lnTo>
                  <a:lnTo>
                    <a:pt x="1852" y="20"/>
                  </a:lnTo>
                  <a:lnTo>
                    <a:pt x="1949" y="31"/>
                  </a:lnTo>
                </a:path>
              </a:pathLst>
            </a:custGeom>
            <a:noFill/>
            <a:ln w="8">
              <a:solidFill>
                <a:srgbClr val="808080"/>
              </a:solidFill>
              <a:prstDash val="solid"/>
              <a:round/>
              <a:headEnd/>
              <a:tailEnd/>
            </a:ln>
          </p:spPr>
          <p:txBody>
            <a:bodyPr/>
            <a:lstStyle/>
            <a:p>
              <a:endParaRPr lang="en-US"/>
            </a:p>
          </p:txBody>
        </p:sp>
        <p:sp>
          <p:nvSpPr>
            <p:cNvPr id="139333" name="Freeform 70"/>
            <p:cNvSpPr>
              <a:spLocks/>
            </p:cNvSpPr>
            <p:nvPr/>
          </p:nvSpPr>
          <p:spPr bwMode="auto">
            <a:xfrm>
              <a:off x="895" y="1418"/>
              <a:ext cx="1870" cy="844"/>
            </a:xfrm>
            <a:custGeom>
              <a:avLst/>
              <a:gdLst>
                <a:gd name="T0" fmla="*/ 0 w 1949"/>
                <a:gd name="T1" fmla="*/ 844 h 880"/>
                <a:gd name="T2" fmla="*/ 93 w 1949"/>
                <a:gd name="T3" fmla="*/ 717 h 880"/>
                <a:gd name="T4" fmla="*/ 187 w 1949"/>
                <a:gd name="T5" fmla="*/ 606 h 880"/>
                <a:gd name="T6" fmla="*/ 280 w 1949"/>
                <a:gd name="T7" fmla="*/ 506 h 880"/>
                <a:gd name="T8" fmla="*/ 374 w 1949"/>
                <a:gd name="T9" fmla="*/ 420 h 880"/>
                <a:gd name="T10" fmla="*/ 467 w 1949"/>
                <a:gd name="T11" fmla="*/ 344 h 880"/>
                <a:gd name="T12" fmla="*/ 561 w 1949"/>
                <a:gd name="T13" fmla="*/ 278 h 880"/>
                <a:gd name="T14" fmla="*/ 654 w 1949"/>
                <a:gd name="T15" fmla="*/ 222 h 880"/>
                <a:gd name="T16" fmla="*/ 748 w 1949"/>
                <a:gd name="T17" fmla="*/ 173 h 880"/>
                <a:gd name="T18" fmla="*/ 841 w 1949"/>
                <a:gd name="T19" fmla="*/ 131 h 880"/>
                <a:gd name="T20" fmla="*/ 935 w 1949"/>
                <a:gd name="T21" fmla="*/ 97 h 880"/>
                <a:gd name="T22" fmla="*/ 1029 w 1949"/>
                <a:gd name="T23" fmla="*/ 69 h 880"/>
                <a:gd name="T24" fmla="*/ 1122 w 1949"/>
                <a:gd name="T25" fmla="*/ 46 h 880"/>
                <a:gd name="T26" fmla="*/ 1216 w 1949"/>
                <a:gd name="T27" fmla="*/ 29 h 880"/>
                <a:gd name="T28" fmla="*/ 1309 w 1949"/>
                <a:gd name="T29" fmla="*/ 16 h 880"/>
                <a:gd name="T30" fmla="*/ 1403 w 1949"/>
                <a:gd name="T31" fmla="*/ 8 h 880"/>
                <a:gd name="T32" fmla="*/ 1496 w 1949"/>
                <a:gd name="T33" fmla="*/ 2 h 880"/>
                <a:gd name="T34" fmla="*/ 1590 w 1949"/>
                <a:gd name="T35" fmla="*/ 0 h 880"/>
                <a:gd name="T36" fmla="*/ 1683 w 1949"/>
                <a:gd name="T37" fmla="*/ 1 h 880"/>
                <a:gd name="T38" fmla="*/ 1777 w 1949"/>
                <a:gd name="T39" fmla="*/ 5 h 880"/>
                <a:gd name="T40" fmla="*/ 1870 w 1949"/>
                <a:gd name="T41" fmla="*/ 11 h 8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80"/>
                <a:gd name="T65" fmla="*/ 1949 w 1949"/>
                <a:gd name="T66" fmla="*/ 880 h 8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80">
                  <a:moveTo>
                    <a:pt x="0" y="880"/>
                  </a:moveTo>
                  <a:lnTo>
                    <a:pt x="97" y="748"/>
                  </a:lnTo>
                  <a:lnTo>
                    <a:pt x="195" y="632"/>
                  </a:lnTo>
                  <a:lnTo>
                    <a:pt x="292" y="528"/>
                  </a:lnTo>
                  <a:lnTo>
                    <a:pt x="390" y="438"/>
                  </a:lnTo>
                  <a:lnTo>
                    <a:pt x="487" y="359"/>
                  </a:lnTo>
                  <a:lnTo>
                    <a:pt x="585" y="290"/>
                  </a:lnTo>
                  <a:lnTo>
                    <a:pt x="682" y="231"/>
                  </a:lnTo>
                  <a:lnTo>
                    <a:pt x="780" y="180"/>
                  </a:lnTo>
                  <a:lnTo>
                    <a:pt x="877" y="137"/>
                  </a:lnTo>
                  <a:lnTo>
                    <a:pt x="975" y="101"/>
                  </a:lnTo>
                  <a:lnTo>
                    <a:pt x="1072" y="72"/>
                  </a:lnTo>
                  <a:lnTo>
                    <a:pt x="1169" y="48"/>
                  </a:lnTo>
                  <a:lnTo>
                    <a:pt x="1267" y="30"/>
                  </a:lnTo>
                  <a:lnTo>
                    <a:pt x="1364" y="17"/>
                  </a:lnTo>
                  <a:lnTo>
                    <a:pt x="1462" y="8"/>
                  </a:lnTo>
                  <a:lnTo>
                    <a:pt x="1559" y="2"/>
                  </a:lnTo>
                  <a:lnTo>
                    <a:pt x="1657" y="0"/>
                  </a:lnTo>
                  <a:lnTo>
                    <a:pt x="1754" y="1"/>
                  </a:lnTo>
                  <a:lnTo>
                    <a:pt x="1852" y="5"/>
                  </a:lnTo>
                  <a:lnTo>
                    <a:pt x="1949" y="11"/>
                  </a:lnTo>
                </a:path>
              </a:pathLst>
            </a:custGeom>
            <a:noFill/>
            <a:ln w="8">
              <a:solidFill>
                <a:srgbClr val="9999FF"/>
              </a:solidFill>
              <a:prstDash val="solid"/>
              <a:round/>
              <a:headEnd/>
              <a:tailEnd/>
            </a:ln>
          </p:spPr>
          <p:txBody>
            <a:bodyPr/>
            <a:lstStyle/>
            <a:p>
              <a:endParaRPr lang="en-US"/>
            </a:p>
          </p:txBody>
        </p:sp>
        <p:sp>
          <p:nvSpPr>
            <p:cNvPr id="139334" name="Freeform 71"/>
            <p:cNvSpPr>
              <a:spLocks/>
            </p:cNvSpPr>
            <p:nvPr/>
          </p:nvSpPr>
          <p:spPr bwMode="auto">
            <a:xfrm>
              <a:off x="895" y="1256"/>
              <a:ext cx="1870" cy="1006"/>
            </a:xfrm>
            <a:custGeom>
              <a:avLst/>
              <a:gdLst>
                <a:gd name="T0" fmla="*/ 0 w 1949"/>
                <a:gd name="T1" fmla="*/ 1006 h 1048"/>
                <a:gd name="T2" fmla="*/ 93 w 1949"/>
                <a:gd name="T3" fmla="*/ 866 h 1048"/>
                <a:gd name="T4" fmla="*/ 187 w 1949"/>
                <a:gd name="T5" fmla="*/ 740 h 1048"/>
                <a:gd name="T6" fmla="*/ 280 w 1949"/>
                <a:gd name="T7" fmla="*/ 629 h 1048"/>
                <a:gd name="T8" fmla="*/ 374 w 1949"/>
                <a:gd name="T9" fmla="*/ 529 h 1048"/>
                <a:gd name="T10" fmla="*/ 467 w 1949"/>
                <a:gd name="T11" fmla="*/ 442 h 1048"/>
                <a:gd name="T12" fmla="*/ 561 w 1949"/>
                <a:gd name="T13" fmla="*/ 364 h 1048"/>
                <a:gd name="T14" fmla="*/ 654 w 1949"/>
                <a:gd name="T15" fmla="*/ 297 h 1048"/>
                <a:gd name="T16" fmla="*/ 748 w 1949"/>
                <a:gd name="T17" fmla="*/ 238 h 1048"/>
                <a:gd name="T18" fmla="*/ 841 w 1949"/>
                <a:gd name="T19" fmla="*/ 187 h 1048"/>
                <a:gd name="T20" fmla="*/ 935 w 1949"/>
                <a:gd name="T21" fmla="*/ 145 h 1048"/>
                <a:gd name="T22" fmla="*/ 1029 w 1949"/>
                <a:gd name="T23" fmla="*/ 108 h 1048"/>
                <a:gd name="T24" fmla="*/ 1122 w 1949"/>
                <a:gd name="T25" fmla="*/ 79 h 1048"/>
                <a:gd name="T26" fmla="*/ 1216 w 1949"/>
                <a:gd name="T27" fmla="*/ 54 h 1048"/>
                <a:gd name="T28" fmla="*/ 1309 w 1949"/>
                <a:gd name="T29" fmla="*/ 35 h 1048"/>
                <a:gd name="T30" fmla="*/ 1403 w 1949"/>
                <a:gd name="T31" fmla="*/ 20 h 1048"/>
                <a:gd name="T32" fmla="*/ 1496 w 1949"/>
                <a:gd name="T33" fmla="*/ 10 h 1048"/>
                <a:gd name="T34" fmla="*/ 1590 w 1949"/>
                <a:gd name="T35" fmla="*/ 3 h 1048"/>
                <a:gd name="T36" fmla="*/ 1683 w 1949"/>
                <a:gd name="T37" fmla="*/ 0 h 1048"/>
                <a:gd name="T38" fmla="*/ 1777 w 1949"/>
                <a:gd name="T39" fmla="*/ 0 h 1048"/>
                <a:gd name="T40" fmla="*/ 1870 w 1949"/>
                <a:gd name="T41" fmla="*/ 3 h 10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048"/>
                <a:gd name="T65" fmla="*/ 1949 w 1949"/>
                <a:gd name="T66" fmla="*/ 1048 h 10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048">
                  <a:moveTo>
                    <a:pt x="0" y="1048"/>
                  </a:moveTo>
                  <a:lnTo>
                    <a:pt x="97" y="902"/>
                  </a:lnTo>
                  <a:lnTo>
                    <a:pt x="195" y="771"/>
                  </a:lnTo>
                  <a:lnTo>
                    <a:pt x="292" y="655"/>
                  </a:lnTo>
                  <a:lnTo>
                    <a:pt x="390" y="551"/>
                  </a:lnTo>
                  <a:lnTo>
                    <a:pt x="487" y="460"/>
                  </a:lnTo>
                  <a:lnTo>
                    <a:pt x="585" y="379"/>
                  </a:lnTo>
                  <a:lnTo>
                    <a:pt x="682" y="309"/>
                  </a:lnTo>
                  <a:lnTo>
                    <a:pt x="780" y="248"/>
                  </a:lnTo>
                  <a:lnTo>
                    <a:pt x="877" y="195"/>
                  </a:lnTo>
                  <a:lnTo>
                    <a:pt x="975" y="151"/>
                  </a:lnTo>
                  <a:lnTo>
                    <a:pt x="1072" y="113"/>
                  </a:lnTo>
                  <a:lnTo>
                    <a:pt x="1169" y="82"/>
                  </a:lnTo>
                  <a:lnTo>
                    <a:pt x="1267" y="56"/>
                  </a:lnTo>
                  <a:lnTo>
                    <a:pt x="1364" y="36"/>
                  </a:lnTo>
                  <a:lnTo>
                    <a:pt x="1462" y="21"/>
                  </a:lnTo>
                  <a:lnTo>
                    <a:pt x="1559" y="10"/>
                  </a:lnTo>
                  <a:lnTo>
                    <a:pt x="1657" y="3"/>
                  </a:lnTo>
                  <a:lnTo>
                    <a:pt x="1754" y="0"/>
                  </a:lnTo>
                  <a:lnTo>
                    <a:pt x="1852" y="0"/>
                  </a:lnTo>
                  <a:lnTo>
                    <a:pt x="1949" y="3"/>
                  </a:lnTo>
                </a:path>
              </a:pathLst>
            </a:custGeom>
            <a:noFill/>
            <a:ln w="8">
              <a:solidFill>
                <a:srgbClr val="993366"/>
              </a:solidFill>
              <a:prstDash val="solid"/>
              <a:round/>
              <a:headEnd/>
              <a:tailEnd/>
            </a:ln>
          </p:spPr>
          <p:txBody>
            <a:bodyPr/>
            <a:lstStyle/>
            <a:p>
              <a:endParaRPr lang="en-US"/>
            </a:p>
          </p:txBody>
        </p:sp>
        <p:sp>
          <p:nvSpPr>
            <p:cNvPr id="139335" name="Freeform 72"/>
            <p:cNvSpPr>
              <a:spLocks/>
            </p:cNvSpPr>
            <p:nvPr/>
          </p:nvSpPr>
          <p:spPr bwMode="auto">
            <a:xfrm>
              <a:off x="895" y="1475"/>
              <a:ext cx="1870" cy="787"/>
            </a:xfrm>
            <a:custGeom>
              <a:avLst/>
              <a:gdLst>
                <a:gd name="T0" fmla="*/ 0 w 1949"/>
                <a:gd name="T1" fmla="*/ 787 h 820"/>
                <a:gd name="T2" fmla="*/ 93 w 1949"/>
                <a:gd name="T3" fmla="*/ 592 h 820"/>
                <a:gd name="T4" fmla="*/ 187 w 1949"/>
                <a:gd name="T5" fmla="*/ 435 h 820"/>
                <a:gd name="T6" fmla="*/ 280 w 1949"/>
                <a:gd name="T7" fmla="*/ 309 h 820"/>
                <a:gd name="T8" fmla="*/ 374 w 1949"/>
                <a:gd name="T9" fmla="*/ 211 h 820"/>
                <a:gd name="T10" fmla="*/ 467 w 1949"/>
                <a:gd name="T11" fmla="*/ 136 h 820"/>
                <a:gd name="T12" fmla="*/ 561 w 1949"/>
                <a:gd name="T13" fmla="*/ 81 h 820"/>
                <a:gd name="T14" fmla="*/ 654 w 1949"/>
                <a:gd name="T15" fmla="*/ 42 h 820"/>
                <a:gd name="T16" fmla="*/ 748 w 1949"/>
                <a:gd name="T17" fmla="*/ 17 h 820"/>
                <a:gd name="T18" fmla="*/ 841 w 1949"/>
                <a:gd name="T19" fmla="*/ 4 h 820"/>
                <a:gd name="T20" fmla="*/ 935 w 1949"/>
                <a:gd name="T21" fmla="*/ 0 h 820"/>
                <a:gd name="T22" fmla="*/ 1029 w 1949"/>
                <a:gd name="T23" fmla="*/ 4 h 820"/>
                <a:gd name="T24" fmla="*/ 1122 w 1949"/>
                <a:gd name="T25" fmla="*/ 15 h 820"/>
                <a:gd name="T26" fmla="*/ 1216 w 1949"/>
                <a:gd name="T27" fmla="*/ 31 h 820"/>
                <a:gd name="T28" fmla="*/ 1309 w 1949"/>
                <a:gd name="T29" fmla="*/ 51 h 820"/>
                <a:gd name="T30" fmla="*/ 1403 w 1949"/>
                <a:gd name="T31" fmla="*/ 73 h 820"/>
                <a:gd name="T32" fmla="*/ 1496 w 1949"/>
                <a:gd name="T33" fmla="*/ 99 h 820"/>
                <a:gd name="T34" fmla="*/ 1590 w 1949"/>
                <a:gd name="T35" fmla="*/ 126 h 820"/>
                <a:gd name="T36" fmla="*/ 1683 w 1949"/>
                <a:gd name="T37" fmla="*/ 154 h 820"/>
                <a:gd name="T38" fmla="*/ 1777 w 1949"/>
                <a:gd name="T39" fmla="*/ 182 h 820"/>
                <a:gd name="T40" fmla="*/ 1870 w 1949"/>
                <a:gd name="T41" fmla="*/ 212 h 8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20"/>
                <a:gd name="T65" fmla="*/ 1949 w 1949"/>
                <a:gd name="T66" fmla="*/ 820 h 8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20">
                  <a:moveTo>
                    <a:pt x="0" y="820"/>
                  </a:moveTo>
                  <a:lnTo>
                    <a:pt x="97" y="617"/>
                  </a:lnTo>
                  <a:lnTo>
                    <a:pt x="195" y="453"/>
                  </a:lnTo>
                  <a:lnTo>
                    <a:pt x="292" y="322"/>
                  </a:lnTo>
                  <a:lnTo>
                    <a:pt x="390" y="220"/>
                  </a:lnTo>
                  <a:lnTo>
                    <a:pt x="487" y="142"/>
                  </a:lnTo>
                  <a:lnTo>
                    <a:pt x="585" y="84"/>
                  </a:lnTo>
                  <a:lnTo>
                    <a:pt x="682" y="44"/>
                  </a:lnTo>
                  <a:lnTo>
                    <a:pt x="780" y="18"/>
                  </a:lnTo>
                  <a:lnTo>
                    <a:pt x="877" y="4"/>
                  </a:lnTo>
                  <a:lnTo>
                    <a:pt x="975" y="0"/>
                  </a:lnTo>
                  <a:lnTo>
                    <a:pt x="1072" y="4"/>
                  </a:lnTo>
                  <a:lnTo>
                    <a:pt x="1169" y="16"/>
                  </a:lnTo>
                  <a:lnTo>
                    <a:pt x="1267" y="32"/>
                  </a:lnTo>
                  <a:lnTo>
                    <a:pt x="1364" y="53"/>
                  </a:lnTo>
                  <a:lnTo>
                    <a:pt x="1462" y="76"/>
                  </a:lnTo>
                  <a:lnTo>
                    <a:pt x="1559" y="103"/>
                  </a:lnTo>
                  <a:lnTo>
                    <a:pt x="1657" y="131"/>
                  </a:lnTo>
                  <a:lnTo>
                    <a:pt x="1754" y="160"/>
                  </a:lnTo>
                  <a:lnTo>
                    <a:pt x="1852" y="190"/>
                  </a:lnTo>
                  <a:lnTo>
                    <a:pt x="1949" y="221"/>
                  </a:lnTo>
                </a:path>
              </a:pathLst>
            </a:custGeom>
            <a:noFill/>
            <a:ln w="8">
              <a:solidFill>
                <a:srgbClr val="FFFFCC"/>
              </a:solidFill>
              <a:prstDash val="solid"/>
              <a:round/>
              <a:headEnd/>
              <a:tailEnd/>
            </a:ln>
          </p:spPr>
          <p:txBody>
            <a:bodyPr/>
            <a:lstStyle/>
            <a:p>
              <a:endParaRPr lang="en-US"/>
            </a:p>
          </p:txBody>
        </p:sp>
        <p:sp>
          <p:nvSpPr>
            <p:cNvPr id="139336" name="Freeform 73"/>
            <p:cNvSpPr>
              <a:spLocks/>
            </p:cNvSpPr>
            <p:nvPr/>
          </p:nvSpPr>
          <p:spPr bwMode="auto">
            <a:xfrm>
              <a:off x="893" y="2250"/>
              <a:ext cx="17" cy="15"/>
            </a:xfrm>
            <a:custGeom>
              <a:avLst/>
              <a:gdLst>
                <a:gd name="T0" fmla="*/ 0 w 35"/>
                <a:gd name="T1" fmla="*/ 9 h 31"/>
                <a:gd name="T2" fmla="*/ 13 w 35"/>
                <a:gd name="T3" fmla="*/ 0 h 31"/>
                <a:gd name="T4" fmla="*/ 17 w 35"/>
                <a:gd name="T5" fmla="*/ 7 h 31"/>
                <a:gd name="T6" fmla="*/ 4 w 35"/>
                <a:gd name="T7" fmla="*/ 15 h 31"/>
                <a:gd name="T8" fmla="*/ 0 w 35"/>
                <a:gd name="T9" fmla="*/ 9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8"/>
                  </a:moveTo>
                  <a:lnTo>
                    <a:pt x="27" y="0"/>
                  </a:lnTo>
                  <a:lnTo>
                    <a:pt x="35" y="14"/>
                  </a:lnTo>
                  <a:lnTo>
                    <a:pt x="8" y="31"/>
                  </a:lnTo>
                  <a:lnTo>
                    <a:pt x="0" y="18"/>
                  </a:lnTo>
                  <a:close/>
                </a:path>
              </a:pathLst>
            </a:custGeom>
            <a:solidFill>
              <a:srgbClr val="660066"/>
            </a:solidFill>
            <a:ln w="9525">
              <a:noFill/>
              <a:round/>
              <a:headEnd/>
              <a:tailEnd/>
            </a:ln>
          </p:spPr>
          <p:txBody>
            <a:bodyPr/>
            <a:lstStyle/>
            <a:p>
              <a:endParaRPr lang="en-US"/>
            </a:p>
          </p:txBody>
        </p:sp>
        <p:sp>
          <p:nvSpPr>
            <p:cNvPr id="139337" name="Freeform 74"/>
            <p:cNvSpPr>
              <a:spLocks/>
            </p:cNvSpPr>
            <p:nvPr/>
          </p:nvSpPr>
          <p:spPr bwMode="auto">
            <a:xfrm>
              <a:off x="932" y="2226"/>
              <a:ext cx="16" cy="14"/>
            </a:xfrm>
            <a:custGeom>
              <a:avLst/>
              <a:gdLst>
                <a:gd name="T0" fmla="*/ 0 w 33"/>
                <a:gd name="T1" fmla="*/ 8 h 29"/>
                <a:gd name="T2" fmla="*/ 12 w 33"/>
                <a:gd name="T3" fmla="*/ 0 h 29"/>
                <a:gd name="T4" fmla="*/ 16 w 33"/>
                <a:gd name="T5" fmla="*/ 7 h 29"/>
                <a:gd name="T6" fmla="*/ 4 w 33"/>
                <a:gd name="T7" fmla="*/ 14 h 29"/>
                <a:gd name="T8" fmla="*/ 0 w 33"/>
                <a:gd name="T9" fmla="*/ 8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6"/>
                  </a:moveTo>
                  <a:lnTo>
                    <a:pt x="25" y="0"/>
                  </a:lnTo>
                  <a:lnTo>
                    <a:pt x="33" y="14"/>
                  </a:lnTo>
                  <a:lnTo>
                    <a:pt x="8" y="29"/>
                  </a:lnTo>
                  <a:lnTo>
                    <a:pt x="0" y="16"/>
                  </a:lnTo>
                  <a:close/>
                </a:path>
              </a:pathLst>
            </a:custGeom>
            <a:solidFill>
              <a:srgbClr val="660066"/>
            </a:solidFill>
            <a:ln w="9525">
              <a:noFill/>
              <a:round/>
              <a:headEnd/>
              <a:tailEnd/>
            </a:ln>
          </p:spPr>
          <p:txBody>
            <a:bodyPr/>
            <a:lstStyle/>
            <a:p>
              <a:endParaRPr lang="en-US"/>
            </a:p>
          </p:txBody>
        </p:sp>
        <p:sp>
          <p:nvSpPr>
            <p:cNvPr id="139338" name="Freeform 75"/>
            <p:cNvSpPr>
              <a:spLocks/>
            </p:cNvSpPr>
            <p:nvPr/>
          </p:nvSpPr>
          <p:spPr bwMode="auto">
            <a:xfrm>
              <a:off x="970" y="2201"/>
              <a:ext cx="18" cy="15"/>
            </a:xfrm>
            <a:custGeom>
              <a:avLst/>
              <a:gdLst>
                <a:gd name="T0" fmla="*/ 0 w 34"/>
                <a:gd name="T1" fmla="*/ 9 h 30"/>
                <a:gd name="T2" fmla="*/ 14 w 34"/>
                <a:gd name="T3" fmla="*/ 0 h 30"/>
                <a:gd name="T4" fmla="*/ 18 w 34"/>
                <a:gd name="T5" fmla="*/ 7 h 30"/>
                <a:gd name="T6" fmla="*/ 4 w 34"/>
                <a:gd name="T7" fmla="*/ 15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7"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39" name="Freeform 76"/>
            <p:cNvSpPr>
              <a:spLocks/>
            </p:cNvSpPr>
            <p:nvPr/>
          </p:nvSpPr>
          <p:spPr bwMode="auto">
            <a:xfrm>
              <a:off x="1010" y="2177"/>
              <a:ext cx="16" cy="14"/>
            </a:xfrm>
            <a:custGeom>
              <a:avLst/>
              <a:gdLst>
                <a:gd name="T0" fmla="*/ 0 w 32"/>
                <a:gd name="T1" fmla="*/ 7 h 28"/>
                <a:gd name="T2" fmla="*/ 12 w 32"/>
                <a:gd name="T3" fmla="*/ 0 h 28"/>
                <a:gd name="T4" fmla="*/ 16 w 32"/>
                <a:gd name="T5" fmla="*/ 7 h 28"/>
                <a:gd name="T6" fmla="*/ 3 w 32"/>
                <a:gd name="T7" fmla="*/ 14 h 28"/>
                <a:gd name="T8" fmla="*/ 0 w 32"/>
                <a:gd name="T9" fmla="*/ 7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0" y="15"/>
                  </a:moveTo>
                  <a:lnTo>
                    <a:pt x="24" y="0"/>
                  </a:lnTo>
                  <a:lnTo>
                    <a:pt x="32" y="13"/>
                  </a:lnTo>
                  <a:lnTo>
                    <a:pt x="7" y="28"/>
                  </a:lnTo>
                  <a:lnTo>
                    <a:pt x="0" y="15"/>
                  </a:lnTo>
                  <a:close/>
                </a:path>
              </a:pathLst>
            </a:custGeom>
            <a:solidFill>
              <a:srgbClr val="660066"/>
            </a:solidFill>
            <a:ln w="9525">
              <a:noFill/>
              <a:round/>
              <a:headEnd/>
              <a:tailEnd/>
            </a:ln>
          </p:spPr>
          <p:txBody>
            <a:bodyPr/>
            <a:lstStyle/>
            <a:p>
              <a:endParaRPr lang="en-US"/>
            </a:p>
          </p:txBody>
        </p:sp>
        <p:sp>
          <p:nvSpPr>
            <p:cNvPr id="139340" name="Freeform 77"/>
            <p:cNvSpPr>
              <a:spLocks/>
            </p:cNvSpPr>
            <p:nvPr/>
          </p:nvSpPr>
          <p:spPr bwMode="auto">
            <a:xfrm>
              <a:off x="1048" y="2152"/>
              <a:ext cx="17" cy="14"/>
            </a:xfrm>
            <a:custGeom>
              <a:avLst/>
              <a:gdLst>
                <a:gd name="T0" fmla="*/ 0 w 35"/>
                <a:gd name="T1" fmla="*/ 7 h 28"/>
                <a:gd name="T2" fmla="*/ 13 w 35"/>
                <a:gd name="T3" fmla="*/ 0 h 28"/>
                <a:gd name="T4" fmla="*/ 17 w 35"/>
                <a:gd name="T5" fmla="*/ 7 h 28"/>
                <a:gd name="T6" fmla="*/ 4 w 35"/>
                <a:gd name="T7" fmla="*/ 14 h 28"/>
                <a:gd name="T8" fmla="*/ 0 w 35"/>
                <a:gd name="T9" fmla="*/ 7 h 28"/>
                <a:gd name="T10" fmla="*/ 0 60000 65536"/>
                <a:gd name="T11" fmla="*/ 0 60000 65536"/>
                <a:gd name="T12" fmla="*/ 0 60000 65536"/>
                <a:gd name="T13" fmla="*/ 0 60000 65536"/>
                <a:gd name="T14" fmla="*/ 0 60000 65536"/>
                <a:gd name="T15" fmla="*/ 0 w 35"/>
                <a:gd name="T16" fmla="*/ 0 h 28"/>
                <a:gd name="T17" fmla="*/ 35 w 35"/>
                <a:gd name="T18" fmla="*/ 28 h 28"/>
              </a:gdLst>
              <a:ahLst/>
              <a:cxnLst>
                <a:cxn ang="T10">
                  <a:pos x="T0" y="T1"/>
                </a:cxn>
                <a:cxn ang="T11">
                  <a:pos x="T2" y="T3"/>
                </a:cxn>
                <a:cxn ang="T12">
                  <a:pos x="T4" y="T5"/>
                </a:cxn>
                <a:cxn ang="T13">
                  <a:pos x="T6" y="T7"/>
                </a:cxn>
                <a:cxn ang="T14">
                  <a:pos x="T8" y="T9"/>
                </a:cxn>
              </a:cxnLst>
              <a:rect l="T15" t="T16" r="T17" b="T18"/>
              <a:pathLst>
                <a:path w="35" h="28">
                  <a:moveTo>
                    <a:pt x="0" y="15"/>
                  </a:moveTo>
                  <a:lnTo>
                    <a:pt x="27" y="0"/>
                  </a:lnTo>
                  <a:lnTo>
                    <a:pt x="35" y="13"/>
                  </a:lnTo>
                  <a:lnTo>
                    <a:pt x="8" y="28"/>
                  </a:lnTo>
                  <a:lnTo>
                    <a:pt x="0" y="15"/>
                  </a:lnTo>
                  <a:close/>
                </a:path>
              </a:pathLst>
            </a:custGeom>
            <a:solidFill>
              <a:srgbClr val="660066"/>
            </a:solidFill>
            <a:ln w="9525">
              <a:noFill/>
              <a:round/>
              <a:headEnd/>
              <a:tailEnd/>
            </a:ln>
          </p:spPr>
          <p:txBody>
            <a:bodyPr/>
            <a:lstStyle/>
            <a:p>
              <a:endParaRPr lang="en-US"/>
            </a:p>
          </p:txBody>
        </p:sp>
        <p:sp>
          <p:nvSpPr>
            <p:cNvPr id="139341" name="Freeform 78"/>
            <p:cNvSpPr>
              <a:spLocks/>
            </p:cNvSpPr>
            <p:nvPr/>
          </p:nvSpPr>
          <p:spPr bwMode="auto">
            <a:xfrm>
              <a:off x="1087" y="2127"/>
              <a:ext cx="17" cy="15"/>
            </a:xfrm>
            <a:custGeom>
              <a:avLst/>
              <a:gdLst>
                <a:gd name="T0" fmla="*/ 0 w 35"/>
                <a:gd name="T1" fmla="*/ 9 h 30"/>
                <a:gd name="T2" fmla="*/ 12 w 35"/>
                <a:gd name="T3" fmla="*/ 0 h 30"/>
                <a:gd name="T4" fmla="*/ 17 w 35"/>
                <a:gd name="T5" fmla="*/ 7 h 30"/>
                <a:gd name="T6" fmla="*/ 5 w 35"/>
                <a:gd name="T7" fmla="*/ 15 h 30"/>
                <a:gd name="T8" fmla="*/ 0 w 35"/>
                <a:gd name="T9" fmla="*/ 9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0" y="17"/>
                  </a:moveTo>
                  <a:lnTo>
                    <a:pt x="25" y="0"/>
                  </a:lnTo>
                  <a:lnTo>
                    <a:pt x="35" y="13"/>
                  </a:lnTo>
                  <a:lnTo>
                    <a:pt x="10" y="30"/>
                  </a:lnTo>
                  <a:lnTo>
                    <a:pt x="0" y="17"/>
                  </a:lnTo>
                  <a:close/>
                </a:path>
              </a:pathLst>
            </a:custGeom>
            <a:solidFill>
              <a:srgbClr val="660066"/>
            </a:solidFill>
            <a:ln w="9525">
              <a:noFill/>
              <a:round/>
              <a:headEnd/>
              <a:tailEnd/>
            </a:ln>
          </p:spPr>
          <p:txBody>
            <a:bodyPr/>
            <a:lstStyle/>
            <a:p>
              <a:endParaRPr lang="en-US"/>
            </a:p>
          </p:txBody>
        </p:sp>
        <p:sp>
          <p:nvSpPr>
            <p:cNvPr id="139342" name="Freeform 79"/>
            <p:cNvSpPr>
              <a:spLocks/>
            </p:cNvSpPr>
            <p:nvPr/>
          </p:nvSpPr>
          <p:spPr bwMode="auto">
            <a:xfrm>
              <a:off x="1127" y="2103"/>
              <a:ext cx="16" cy="14"/>
            </a:xfrm>
            <a:custGeom>
              <a:avLst/>
              <a:gdLst>
                <a:gd name="T0" fmla="*/ 0 w 32"/>
                <a:gd name="T1" fmla="*/ 7 h 29"/>
                <a:gd name="T2" fmla="*/ 12 w 32"/>
                <a:gd name="T3" fmla="*/ 0 h 29"/>
                <a:gd name="T4" fmla="*/ 16 w 32"/>
                <a:gd name="T5" fmla="*/ 6 h 29"/>
                <a:gd name="T6" fmla="*/ 3 w 32"/>
                <a:gd name="T7" fmla="*/ 14 h 29"/>
                <a:gd name="T8" fmla="*/ 0 w 32"/>
                <a:gd name="T9" fmla="*/ 7 h 29"/>
                <a:gd name="T10" fmla="*/ 0 60000 65536"/>
                <a:gd name="T11" fmla="*/ 0 60000 65536"/>
                <a:gd name="T12" fmla="*/ 0 60000 65536"/>
                <a:gd name="T13" fmla="*/ 0 60000 65536"/>
                <a:gd name="T14" fmla="*/ 0 60000 65536"/>
                <a:gd name="T15" fmla="*/ 0 w 32"/>
                <a:gd name="T16" fmla="*/ 0 h 29"/>
                <a:gd name="T17" fmla="*/ 32 w 32"/>
                <a:gd name="T18" fmla="*/ 29 h 29"/>
              </a:gdLst>
              <a:ahLst/>
              <a:cxnLst>
                <a:cxn ang="T10">
                  <a:pos x="T0" y="T1"/>
                </a:cxn>
                <a:cxn ang="T11">
                  <a:pos x="T2" y="T3"/>
                </a:cxn>
                <a:cxn ang="T12">
                  <a:pos x="T4" y="T5"/>
                </a:cxn>
                <a:cxn ang="T13">
                  <a:pos x="T6" y="T7"/>
                </a:cxn>
                <a:cxn ang="T14">
                  <a:pos x="T8" y="T9"/>
                </a:cxn>
              </a:cxnLst>
              <a:rect l="T15" t="T16" r="T17" b="T18"/>
              <a:pathLst>
                <a:path w="32" h="29">
                  <a:moveTo>
                    <a:pt x="0" y="15"/>
                  </a:moveTo>
                  <a:lnTo>
                    <a:pt x="25" y="0"/>
                  </a:lnTo>
                  <a:lnTo>
                    <a:pt x="32" y="13"/>
                  </a:lnTo>
                  <a:lnTo>
                    <a:pt x="7" y="29"/>
                  </a:lnTo>
                  <a:lnTo>
                    <a:pt x="0" y="15"/>
                  </a:lnTo>
                  <a:close/>
                </a:path>
              </a:pathLst>
            </a:custGeom>
            <a:solidFill>
              <a:srgbClr val="660066"/>
            </a:solidFill>
            <a:ln w="9525">
              <a:noFill/>
              <a:round/>
              <a:headEnd/>
              <a:tailEnd/>
            </a:ln>
          </p:spPr>
          <p:txBody>
            <a:bodyPr/>
            <a:lstStyle/>
            <a:p>
              <a:endParaRPr lang="en-US"/>
            </a:p>
          </p:txBody>
        </p:sp>
        <p:sp>
          <p:nvSpPr>
            <p:cNvPr id="139343" name="Freeform 80"/>
            <p:cNvSpPr>
              <a:spLocks/>
            </p:cNvSpPr>
            <p:nvPr/>
          </p:nvSpPr>
          <p:spPr bwMode="auto">
            <a:xfrm>
              <a:off x="1165" y="2078"/>
              <a:ext cx="18" cy="15"/>
            </a:xfrm>
            <a:custGeom>
              <a:avLst/>
              <a:gdLst>
                <a:gd name="T0" fmla="*/ 0 w 35"/>
                <a:gd name="T1" fmla="*/ 8 h 31"/>
                <a:gd name="T2" fmla="*/ 14 w 35"/>
                <a:gd name="T3" fmla="*/ 0 h 31"/>
                <a:gd name="T4" fmla="*/ 18 w 35"/>
                <a:gd name="T5" fmla="*/ 6 h 31"/>
                <a:gd name="T6" fmla="*/ 4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7" y="0"/>
                  </a:lnTo>
                  <a:lnTo>
                    <a:pt x="35" y="13"/>
                  </a:lnTo>
                  <a:lnTo>
                    <a:pt x="8" y="31"/>
                  </a:lnTo>
                  <a:lnTo>
                    <a:pt x="0" y="17"/>
                  </a:lnTo>
                  <a:close/>
                </a:path>
              </a:pathLst>
            </a:custGeom>
            <a:solidFill>
              <a:srgbClr val="660066"/>
            </a:solidFill>
            <a:ln w="9525">
              <a:noFill/>
              <a:round/>
              <a:headEnd/>
              <a:tailEnd/>
            </a:ln>
          </p:spPr>
          <p:txBody>
            <a:bodyPr/>
            <a:lstStyle/>
            <a:p>
              <a:endParaRPr lang="en-US"/>
            </a:p>
          </p:txBody>
        </p:sp>
        <p:sp>
          <p:nvSpPr>
            <p:cNvPr id="139344" name="Freeform 81"/>
            <p:cNvSpPr>
              <a:spLocks/>
            </p:cNvSpPr>
            <p:nvPr/>
          </p:nvSpPr>
          <p:spPr bwMode="auto">
            <a:xfrm>
              <a:off x="1204" y="2053"/>
              <a:ext cx="17" cy="15"/>
            </a:xfrm>
            <a:custGeom>
              <a:avLst/>
              <a:gdLst>
                <a:gd name="T0" fmla="*/ 0 w 35"/>
                <a:gd name="T1" fmla="*/ 8 h 31"/>
                <a:gd name="T2" fmla="*/ 12 w 35"/>
                <a:gd name="T3" fmla="*/ 0 h 31"/>
                <a:gd name="T4" fmla="*/ 17 w 35"/>
                <a:gd name="T5" fmla="*/ 6 h 31"/>
                <a:gd name="T6" fmla="*/ 5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5" y="0"/>
                  </a:lnTo>
                  <a:lnTo>
                    <a:pt x="35" y="13"/>
                  </a:lnTo>
                  <a:lnTo>
                    <a:pt x="10" y="31"/>
                  </a:lnTo>
                  <a:lnTo>
                    <a:pt x="0" y="17"/>
                  </a:lnTo>
                  <a:close/>
                </a:path>
              </a:pathLst>
            </a:custGeom>
            <a:solidFill>
              <a:srgbClr val="660066"/>
            </a:solidFill>
            <a:ln w="9525">
              <a:noFill/>
              <a:round/>
              <a:headEnd/>
              <a:tailEnd/>
            </a:ln>
          </p:spPr>
          <p:txBody>
            <a:bodyPr/>
            <a:lstStyle/>
            <a:p>
              <a:endParaRPr lang="en-US"/>
            </a:p>
          </p:txBody>
        </p:sp>
        <p:sp>
          <p:nvSpPr>
            <p:cNvPr id="139345" name="Freeform 82"/>
            <p:cNvSpPr>
              <a:spLocks/>
            </p:cNvSpPr>
            <p:nvPr/>
          </p:nvSpPr>
          <p:spPr bwMode="auto">
            <a:xfrm>
              <a:off x="1243" y="2029"/>
              <a:ext cx="17" cy="14"/>
            </a:xfrm>
            <a:custGeom>
              <a:avLst/>
              <a:gdLst>
                <a:gd name="T0" fmla="*/ 0 w 34"/>
                <a:gd name="T1" fmla="*/ 7 h 29"/>
                <a:gd name="T2" fmla="*/ 13 w 34"/>
                <a:gd name="T3" fmla="*/ 0 h 29"/>
                <a:gd name="T4" fmla="*/ 17 w 34"/>
                <a:gd name="T5" fmla="*/ 6 h 29"/>
                <a:gd name="T6" fmla="*/ 4 w 34"/>
                <a:gd name="T7" fmla="*/ 14 h 29"/>
                <a:gd name="T8" fmla="*/ 0 w 34"/>
                <a:gd name="T9" fmla="*/ 7 h 29"/>
                <a:gd name="T10" fmla="*/ 0 60000 65536"/>
                <a:gd name="T11" fmla="*/ 0 60000 65536"/>
                <a:gd name="T12" fmla="*/ 0 60000 65536"/>
                <a:gd name="T13" fmla="*/ 0 60000 65536"/>
                <a:gd name="T14" fmla="*/ 0 60000 65536"/>
                <a:gd name="T15" fmla="*/ 0 w 34"/>
                <a:gd name="T16" fmla="*/ 0 h 29"/>
                <a:gd name="T17" fmla="*/ 34 w 34"/>
                <a:gd name="T18" fmla="*/ 29 h 29"/>
              </a:gdLst>
              <a:ahLst/>
              <a:cxnLst>
                <a:cxn ang="T10">
                  <a:pos x="T0" y="T1"/>
                </a:cxn>
                <a:cxn ang="T11">
                  <a:pos x="T2" y="T3"/>
                </a:cxn>
                <a:cxn ang="T12">
                  <a:pos x="T4" y="T5"/>
                </a:cxn>
                <a:cxn ang="T13">
                  <a:pos x="T6" y="T7"/>
                </a:cxn>
                <a:cxn ang="T14">
                  <a:pos x="T8" y="T9"/>
                </a:cxn>
              </a:cxnLst>
              <a:rect l="T15" t="T16" r="T17" b="T18"/>
              <a:pathLst>
                <a:path w="34" h="29">
                  <a:moveTo>
                    <a:pt x="0" y="15"/>
                  </a:moveTo>
                  <a:lnTo>
                    <a:pt x="27" y="0"/>
                  </a:lnTo>
                  <a:lnTo>
                    <a:pt x="34" y="13"/>
                  </a:lnTo>
                  <a:lnTo>
                    <a:pt x="8" y="29"/>
                  </a:lnTo>
                  <a:lnTo>
                    <a:pt x="0" y="15"/>
                  </a:lnTo>
                  <a:close/>
                </a:path>
              </a:pathLst>
            </a:custGeom>
            <a:solidFill>
              <a:srgbClr val="660066"/>
            </a:solidFill>
            <a:ln w="9525">
              <a:noFill/>
              <a:round/>
              <a:headEnd/>
              <a:tailEnd/>
            </a:ln>
          </p:spPr>
          <p:txBody>
            <a:bodyPr/>
            <a:lstStyle/>
            <a:p>
              <a:endParaRPr lang="en-US"/>
            </a:p>
          </p:txBody>
        </p:sp>
        <p:sp>
          <p:nvSpPr>
            <p:cNvPr id="139346" name="Freeform 83"/>
            <p:cNvSpPr>
              <a:spLocks/>
            </p:cNvSpPr>
            <p:nvPr/>
          </p:nvSpPr>
          <p:spPr bwMode="auto">
            <a:xfrm>
              <a:off x="1281" y="2004"/>
              <a:ext cx="18" cy="15"/>
            </a:xfrm>
            <a:custGeom>
              <a:avLst/>
              <a:gdLst>
                <a:gd name="T0" fmla="*/ 0 w 34"/>
                <a:gd name="T1" fmla="*/ 8 h 31"/>
                <a:gd name="T2" fmla="*/ 13 w 34"/>
                <a:gd name="T3" fmla="*/ 0 h 31"/>
                <a:gd name="T4" fmla="*/ 18 w 34"/>
                <a:gd name="T5" fmla="*/ 7 h 31"/>
                <a:gd name="T6" fmla="*/ 5 w 34"/>
                <a:gd name="T7" fmla="*/ 15 h 31"/>
                <a:gd name="T8" fmla="*/ 0 w 34"/>
                <a:gd name="T9" fmla="*/ 8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5" y="0"/>
                  </a:lnTo>
                  <a:lnTo>
                    <a:pt x="34" y="14"/>
                  </a:lnTo>
                  <a:lnTo>
                    <a:pt x="9" y="31"/>
                  </a:lnTo>
                  <a:lnTo>
                    <a:pt x="0" y="17"/>
                  </a:lnTo>
                  <a:close/>
                </a:path>
              </a:pathLst>
            </a:custGeom>
            <a:solidFill>
              <a:srgbClr val="660066"/>
            </a:solidFill>
            <a:ln w="9525">
              <a:noFill/>
              <a:round/>
              <a:headEnd/>
              <a:tailEnd/>
            </a:ln>
          </p:spPr>
          <p:txBody>
            <a:bodyPr/>
            <a:lstStyle/>
            <a:p>
              <a:endParaRPr lang="en-US"/>
            </a:p>
          </p:txBody>
        </p:sp>
        <p:sp>
          <p:nvSpPr>
            <p:cNvPr id="139347" name="Freeform 84"/>
            <p:cNvSpPr>
              <a:spLocks/>
            </p:cNvSpPr>
            <p:nvPr/>
          </p:nvSpPr>
          <p:spPr bwMode="auto">
            <a:xfrm>
              <a:off x="1321" y="1979"/>
              <a:ext cx="17" cy="15"/>
            </a:xfrm>
            <a:custGeom>
              <a:avLst/>
              <a:gdLst>
                <a:gd name="T0" fmla="*/ 0 w 35"/>
                <a:gd name="T1" fmla="*/ 8 h 31"/>
                <a:gd name="T2" fmla="*/ 13 w 35"/>
                <a:gd name="T3" fmla="*/ 0 h 31"/>
                <a:gd name="T4" fmla="*/ 17 w 35"/>
                <a:gd name="T5" fmla="*/ 7 h 31"/>
                <a:gd name="T6" fmla="*/ 4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7" y="0"/>
                  </a:lnTo>
                  <a:lnTo>
                    <a:pt x="35" y="14"/>
                  </a:lnTo>
                  <a:lnTo>
                    <a:pt x="8" y="31"/>
                  </a:lnTo>
                  <a:lnTo>
                    <a:pt x="0" y="17"/>
                  </a:lnTo>
                  <a:close/>
                </a:path>
              </a:pathLst>
            </a:custGeom>
            <a:solidFill>
              <a:srgbClr val="660066"/>
            </a:solidFill>
            <a:ln w="9525">
              <a:noFill/>
              <a:round/>
              <a:headEnd/>
              <a:tailEnd/>
            </a:ln>
          </p:spPr>
          <p:txBody>
            <a:bodyPr/>
            <a:lstStyle/>
            <a:p>
              <a:endParaRPr lang="en-US"/>
            </a:p>
          </p:txBody>
        </p:sp>
        <p:sp>
          <p:nvSpPr>
            <p:cNvPr id="139348" name="Freeform 85"/>
            <p:cNvSpPr>
              <a:spLocks/>
            </p:cNvSpPr>
            <p:nvPr/>
          </p:nvSpPr>
          <p:spPr bwMode="auto">
            <a:xfrm>
              <a:off x="1360" y="1955"/>
              <a:ext cx="17" cy="14"/>
            </a:xfrm>
            <a:custGeom>
              <a:avLst/>
              <a:gdLst>
                <a:gd name="T0" fmla="*/ 0 w 35"/>
                <a:gd name="T1" fmla="*/ 8 h 29"/>
                <a:gd name="T2" fmla="*/ 13 w 35"/>
                <a:gd name="T3" fmla="*/ 0 h 29"/>
                <a:gd name="T4" fmla="*/ 17 w 35"/>
                <a:gd name="T5" fmla="*/ 7 h 29"/>
                <a:gd name="T6" fmla="*/ 4 w 35"/>
                <a:gd name="T7" fmla="*/ 14 h 29"/>
                <a:gd name="T8" fmla="*/ 0 w 35"/>
                <a:gd name="T9" fmla="*/ 8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0" y="16"/>
                  </a:moveTo>
                  <a:lnTo>
                    <a:pt x="27" y="0"/>
                  </a:lnTo>
                  <a:lnTo>
                    <a:pt x="35" y="14"/>
                  </a:lnTo>
                  <a:lnTo>
                    <a:pt x="8" y="29"/>
                  </a:lnTo>
                  <a:lnTo>
                    <a:pt x="0" y="16"/>
                  </a:lnTo>
                  <a:close/>
                </a:path>
              </a:pathLst>
            </a:custGeom>
            <a:solidFill>
              <a:srgbClr val="660066"/>
            </a:solidFill>
            <a:ln w="9525">
              <a:noFill/>
              <a:round/>
              <a:headEnd/>
              <a:tailEnd/>
            </a:ln>
          </p:spPr>
          <p:txBody>
            <a:bodyPr/>
            <a:lstStyle/>
            <a:p>
              <a:endParaRPr lang="en-US"/>
            </a:p>
          </p:txBody>
        </p:sp>
        <p:sp>
          <p:nvSpPr>
            <p:cNvPr id="139349" name="Freeform 86"/>
            <p:cNvSpPr>
              <a:spLocks/>
            </p:cNvSpPr>
            <p:nvPr/>
          </p:nvSpPr>
          <p:spPr bwMode="auto">
            <a:xfrm>
              <a:off x="1398" y="1930"/>
              <a:ext cx="18" cy="15"/>
            </a:xfrm>
            <a:custGeom>
              <a:avLst/>
              <a:gdLst>
                <a:gd name="T0" fmla="*/ 0 w 34"/>
                <a:gd name="T1" fmla="*/ 9 h 31"/>
                <a:gd name="T2" fmla="*/ 13 w 34"/>
                <a:gd name="T3" fmla="*/ 0 h 31"/>
                <a:gd name="T4" fmla="*/ 18 w 34"/>
                <a:gd name="T5" fmla="*/ 7 h 31"/>
                <a:gd name="T6" fmla="*/ 5 w 34"/>
                <a:gd name="T7" fmla="*/ 15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8"/>
                  </a:moveTo>
                  <a:lnTo>
                    <a:pt x="25" y="0"/>
                  </a:lnTo>
                  <a:lnTo>
                    <a:pt x="34" y="14"/>
                  </a:lnTo>
                  <a:lnTo>
                    <a:pt x="9" y="31"/>
                  </a:lnTo>
                  <a:lnTo>
                    <a:pt x="0" y="18"/>
                  </a:lnTo>
                  <a:close/>
                </a:path>
              </a:pathLst>
            </a:custGeom>
            <a:solidFill>
              <a:srgbClr val="660066"/>
            </a:solidFill>
            <a:ln w="9525">
              <a:noFill/>
              <a:round/>
              <a:headEnd/>
              <a:tailEnd/>
            </a:ln>
          </p:spPr>
          <p:txBody>
            <a:bodyPr/>
            <a:lstStyle/>
            <a:p>
              <a:endParaRPr lang="en-US"/>
            </a:p>
          </p:txBody>
        </p:sp>
        <p:sp>
          <p:nvSpPr>
            <p:cNvPr id="139350" name="Freeform 87"/>
            <p:cNvSpPr>
              <a:spLocks/>
            </p:cNvSpPr>
            <p:nvPr/>
          </p:nvSpPr>
          <p:spPr bwMode="auto">
            <a:xfrm>
              <a:off x="1438" y="1905"/>
              <a:ext cx="17" cy="16"/>
            </a:xfrm>
            <a:custGeom>
              <a:avLst/>
              <a:gdLst>
                <a:gd name="T0" fmla="*/ 0 w 34"/>
                <a:gd name="T1" fmla="*/ 9 h 31"/>
                <a:gd name="T2" fmla="*/ 13 w 34"/>
                <a:gd name="T3" fmla="*/ 0 h 31"/>
                <a:gd name="T4" fmla="*/ 17 w 34"/>
                <a:gd name="T5" fmla="*/ 7 h 31"/>
                <a:gd name="T6" fmla="*/ 3 w 34"/>
                <a:gd name="T7" fmla="*/ 16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8"/>
                  </a:moveTo>
                  <a:lnTo>
                    <a:pt x="26" y="0"/>
                  </a:lnTo>
                  <a:lnTo>
                    <a:pt x="34" y="14"/>
                  </a:lnTo>
                  <a:lnTo>
                    <a:pt x="7" y="31"/>
                  </a:lnTo>
                  <a:lnTo>
                    <a:pt x="0" y="18"/>
                  </a:lnTo>
                  <a:close/>
                </a:path>
              </a:pathLst>
            </a:custGeom>
            <a:solidFill>
              <a:srgbClr val="660066"/>
            </a:solidFill>
            <a:ln w="9525">
              <a:noFill/>
              <a:round/>
              <a:headEnd/>
              <a:tailEnd/>
            </a:ln>
          </p:spPr>
          <p:txBody>
            <a:bodyPr/>
            <a:lstStyle/>
            <a:p>
              <a:endParaRPr lang="en-US"/>
            </a:p>
          </p:txBody>
        </p:sp>
        <p:sp>
          <p:nvSpPr>
            <p:cNvPr id="139351" name="Freeform 88"/>
            <p:cNvSpPr>
              <a:spLocks/>
            </p:cNvSpPr>
            <p:nvPr/>
          </p:nvSpPr>
          <p:spPr bwMode="auto">
            <a:xfrm>
              <a:off x="1477" y="1881"/>
              <a:ext cx="16" cy="15"/>
            </a:xfrm>
            <a:custGeom>
              <a:avLst/>
              <a:gdLst>
                <a:gd name="T0" fmla="*/ 0 w 33"/>
                <a:gd name="T1" fmla="*/ 8 h 29"/>
                <a:gd name="T2" fmla="*/ 12 w 33"/>
                <a:gd name="T3" fmla="*/ 0 h 29"/>
                <a:gd name="T4" fmla="*/ 16 w 33"/>
                <a:gd name="T5" fmla="*/ 7 h 29"/>
                <a:gd name="T6" fmla="*/ 4 w 33"/>
                <a:gd name="T7" fmla="*/ 15 h 29"/>
                <a:gd name="T8" fmla="*/ 0 w 33"/>
                <a:gd name="T9" fmla="*/ 8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6"/>
                  </a:moveTo>
                  <a:lnTo>
                    <a:pt x="25" y="0"/>
                  </a:lnTo>
                  <a:lnTo>
                    <a:pt x="33" y="14"/>
                  </a:lnTo>
                  <a:lnTo>
                    <a:pt x="8" y="29"/>
                  </a:lnTo>
                  <a:lnTo>
                    <a:pt x="0" y="16"/>
                  </a:lnTo>
                  <a:close/>
                </a:path>
              </a:pathLst>
            </a:custGeom>
            <a:solidFill>
              <a:srgbClr val="660066"/>
            </a:solidFill>
            <a:ln w="9525">
              <a:noFill/>
              <a:round/>
              <a:headEnd/>
              <a:tailEnd/>
            </a:ln>
          </p:spPr>
          <p:txBody>
            <a:bodyPr/>
            <a:lstStyle/>
            <a:p>
              <a:endParaRPr lang="en-US"/>
            </a:p>
          </p:txBody>
        </p:sp>
        <p:sp>
          <p:nvSpPr>
            <p:cNvPr id="139352" name="Freeform 89"/>
            <p:cNvSpPr>
              <a:spLocks/>
            </p:cNvSpPr>
            <p:nvPr/>
          </p:nvSpPr>
          <p:spPr bwMode="auto">
            <a:xfrm>
              <a:off x="1516" y="1856"/>
              <a:ext cx="17" cy="16"/>
            </a:xfrm>
            <a:custGeom>
              <a:avLst/>
              <a:gdLst>
                <a:gd name="T0" fmla="*/ 0 w 35"/>
                <a:gd name="T1" fmla="*/ 9 h 31"/>
                <a:gd name="T2" fmla="*/ 13 w 35"/>
                <a:gd name="T3" fmla="*/ 0 h 31"/>
                <a:gd name="T4" fmla="*/ 17 w 35"/>
                <a:gd name="T5" fmla="*/ 7 h 31"/>
                <a:gd name="T6" fmla="*/ 4 w 35"/>
                <a:gd name="T7" fmla="*/ 16 h 31"/>
                <a:gd name="T8" fmla="*/ 0 w 35"/>
                <a:gd name="T9" fmla="*/ 9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8"/>
                  </a:moveTo>
                  <a:lnTo>
                    <a:pt x="27" y="0"/>
                  </a:lnTo>
                  <a:lnTo>
                    <a:pt x="35" y="14"/>
                  </a:lnTo>
                  <a:lnTo>
                    <a:pt x="8" y="31"/>
                  </a:lnTo>
                  <a:lnTo>
                    <a:pt x="0" y="18"/>
                  </a:lnTo>
                  <a:close/>
                </a:path>
              </a:pathLst>
            </a:custGeom>
            <a:solidFill>
              <a:srgbClr val="660066"/>
            </a:solidFill>
            <a:ln w="9525">
              <a:noFill/>
              <a:round/>
              <a:headEnd/>
              <a:tailEnd/>
            </a:ln>
          </p:spPr>
          <p:txBody>
            <a:bodyPr/>
            <a:lstStyle/>
            <a:p>
              <a:endParaRPr lang="en-US"/>
            </a:p>
          </p:txBody>
        </p:sp>
        <p:sp>
          <p:nvSpPr>
            <p:cNvPr id="139353" name="Freeform 90"/>
            <p:cNvSpPr>
              <a:spLocks/>
            </p:cNvSpPr>
            <p:nvPr/>
          </p:nvSpPr>
          <p:spPr bwMode="auto">
            <a:xfrm>
              <a:off x="1555" y="1832"/>
              <a:ext cx="17" cy="15"/>
            </a:xfrm>
            <a:custGeom>
              <a:avLst/>
              <a:gdLst>
                <a:gd name="T0" fmla="*/ 0 w 34"/>
                <a:gd name="T1" fmla="*/ 8 h 29"/>
                <a:gd name="T2" fmla="*/ 13 w 34"/>
                <a:gd name="T3" fmla="*/ 0 h 29"/>
                <a:gd name="T4" fmla="*/ 17 w 34"/>
                <a:gd name="T5" fmla="*/ 7 h 29"/>
                <a:gd name="T6" fmla="*/ 3 w 34"/>
                <a:gd name="T7" fmla="*/ 15 h 29"/>
                <a:gd name="T8" fmla="*/ 0 w 34"/>
                <a:gd name="T9" fmla="*/ 8 h 29"/>
                <a:gd name="T10" fmla="*/ 0 60000 65536"/>
                <a:gd name="T11" fmla="*/ 0 60000 65536"/>
                <a:gd name="T12" fmla="*/ 0 60000 65536"/>
                <a:gd name="T13" fmla="*/ 0 60000 65536"/>
                <a:gd name="T14" fmla="*/ 0 60000 65536"/>
                <a:gd name="T15" fmla="*/ 0 w 34"/>
                <a:gd name="T16" fmla="*/ 0 h 29"/>
                <a:gd name="T17" fmla="*/ 34 w 34"/>
                <a:gd name="T18" fmla="*/ 29 h 29"/>
              </a:gdLst>
              <a:ahLst/>
              <a:cxnLst>
                <a:cxn ang="T10">
                  <a:pos x="T0" y="T1"/>
                </a:cxn>
                <a:cxn ang="T11">
                  <a:pos x="T2" y="T3"/>
                </a:cxn>
                <a:cxn ang="T12">
                  <a:pos x="T4" y="T5"/>
                </a:cxn>
                <a:cxn ang="T13">
                  <a:pos x="T6" y="T7"/>
                </a:cxn>
                <a:cxn ang="T14">
                  <a:pos x="T8" y="T9"/>
                </a:cxn>
              </a:cxnLst>
              <a:rect l="T15" t="T16" r="T17" b="T18"/>
              <a:pathLst>
                <a:path w="34" h="29">
                  <a:moveTo>
                    <a:pt x="0" y="16"/>
                  </a:moveTo>
                  <a:lnTo>
                    <a:pt x="27" y="0"/>
                  </a:lnTo>
                  <a:lnTo>
                    <a:pt x="34" y="14"/>
                  </a:lnTo>
                  <a:lnTo>
                    <a:pt x="7" y="29"/>
                  </a:lnTo>
                  <a:lnTo>
                    <a:pt x="0" y="16"/>
                  </a:lnTo>
                  <a:close/>
                </a:path>
              </a:pathLst>
            </a:custGeom>
            <a:solidFill>
              <a:srgbClr val="660066"/>
            </a:solidFill>
            <a:ln w="9525">
              <a:noFill/>
              <a:round/>
              <a:headEnd/>
              <a:tailEnd/>
            </a:ln>
          </p:spPr>
          <p:txBody>
            <a:bodyPr/>
            <a:lstStyle/>
            <a:p>
              <a:endParaRPr lang="en-US"/>
            </a:p>
          </p:txBody>
        </p:sp>
        <p:sp>
          <p:nvSpPr>
            <p:cNvPr id="139354" name="Freeform 91"/>
            <p:cNvSpPr>
              <a:spLocks/>
            </p:cNvSpPr>
            <p:nvPr/>
          </p:nvSpPr>
          <p:spPr bwMode="auto">
            <a:xfrm>
              <a:off x="1594" y="1807"/>
              <a:ext cx="17" cy="15"/>
            </a:xfrm>
            <a:custGeom>
              <a:avLst/>
              <a:gdLst>
                <a:gd name="T0" fmla="*/ 0 w 33"/>
                <a:gd name="T1" fmla="*/ 8 h 28"/>
                <a:gd name="T2" fmla="*/ 13 w 33"/>
                <a:gd name="T3" fmla="*/ 0 h 28"/>
                <a:gd name="T4" fmla="*/ 17 w 33"/>
                <a:gd name="T5" fmla="*/ 7 h 28"/>
                <a:gd name="T6" fmla="*/ 4 w 33"/>
                <a:gd name="T7" fmla="*/ 15 h 28"/>
                <a:gd name="T8" fmla="*/ 0 w 33"/>
                <a:gd name="T9" fmla="*/ 8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15"/>
                  </a:moveTo>
                  <a:lnTo>
                    <a:pt x="25" y="0"/>
                  </a:lnTo>
                  <a:lnTo>
                    <a:pt x="33" y="13"/>
                  </a:lnTo>
                  <a:lnTo>
                    <a:pt x="8" y="28"/>
                  </a:lnTo>
                  <a:lnTo>
                    <a:pt x="0" y="15"/>
                  </a:lnTo>
                  <a:close/>
                </a:path>
              </a:pathLst>
            </a:custGeom>
            <a:solidFill>
              <a:srgbClr val="660066"/>
            </a:solidFill>
            <a:ln w="9525">
              <a:noFill/>
              <a:round/>
              <a:headEnd/>
              <a:tailEnd/>
            </a:ln>
          </p:spPr>
          <p:txBody>
            <a:bodyPr/>
            <a:lstStyle/>
            <a:p>
              <a:endParaRPr lang="en-US"/>
            </a:p>
          </p:txBody>
        </p:sp>
        <p:sp>
          <p:nvSpPr>
            <p:cNvPr id="139355" name="Freeform 92"/>
            <p:cNvSpPr>
              <a:spLocks/>
            </p:cNvSpPr>
            <p:nvPr/>
          </p:nvSpPr>
          <p:spPr bwMode="auto">
            <a:xfrm>
              <a:off x="1633" y="1782"/>
              <a:ext cx="17" cy="16"/>
            </a:xfrm>
            <a:custGeom>
              <a:avLst/>
              <a:gdLst>
                <a:gd name="T0" fmla="*/ 0 w 35"/>
                <a:gd name="T1" fmla="*/ 9 h 30"/>
                <a:gd name="T2" fmla="*/ 13 w 35"/>
                <a:gd name="T3" fmla="*/ 0 h 30"/>
                <a:gd name="T4" fmla="*/ 17 w 35"/>
                <a:gd name="T5" fmla="*/ 7 h 30"/>
                <a:gd name="T6" fmla="*/ 4 w 35"/>
                <a:gd name="T7" fmla="*/ 16 h 30"/>
                <a:gd name="T8" fmla="*/ 0 w 35"/>
                <a:gd name="T9" fmla="*/ 9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0" y="17"/>
                  </a:moveTo>
                  <a:lnTo>
                    <a:pt x="27" y="0"/>
                  </a:lnTo>
                  <a:lnTo>
                    <a:pt x="35" y="13"/>
                  </a:lnTo>
                  <a:lnTo>
                    <a:pt x="8" y="30"/>
                  </a:lnTo>
                  <a:lnTo>
                    <a:pt x="0" y="17"/>
                  </a:lnTo>
                  <a:close/>
                </a:path>
              </a:pathLst>
            </a:custGeom>
            <a:solidFill>
              <a:srgbClr val="660066"/>
            </a:solidFill>
            <a:ln w="9525">
              <a:noFill/>
              <a:round/>
              <a:headEnd/>
              <a:tailEnd/>
            </a:ln>
          </p:spPr>
          <p:txBody>
            <a:bodyPr/>
            <a:lstStyle/>
            <a:p>
              <a:endParaRPr lang="en-US"/>
            </a:p>
          </p:txBody>
        </p:sp>
        <p:sp>
          <p:nvSpPr>
            <p:cNvPr id="139356" name="Freeform 93"/>
            <p:cNvSpPr>
              <a:spLocks/>
            </p:cNvSpPr>
            <p:nvPr/>
          </p:nvSpPr>
          <p:spPr bwMode="auto">
            <a:xfrm>
              <a:off x="1672" y="1758"/>
              <a:ext cx="16" cy="15"/>
            </a:xfrm>
            <a:custGeom>
              <a:avLst/>
              <a:gdLst>
                <a:gd name="T0" fmla="*/ 0 w 33"/>
                <a:gd name="T1" fmla="*/ 8 h 28"/>
                <a:gd name="T2" fmla="*/ 12 w 33"/>
                <a:gd name="T3" fmla="*/ 0 h 28"/>
                <a:gd name="T4" fmla="*/ 16 w 33"/>
                <a:gd name="T5" fmla="*/ 7 h 28"/>
                <a:gd name="T6" fmla="*/ 4 w 33"/>
                <a:gd name="T7" fmla="*/ 15 h 28"/>
                <a:gd name="T8" fmla="*/ 0 w 33"/>
                <a:gd name="T9" fmla="*/ 8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15"/>
                  </a:moveTo>
                  <a:lnTo>
                    <a:pt x="25" y="0"/>
                  </a:lnTo>
                  <a:lnTo>
                    <a:pt x="33" y="13"/>
                  </a:lnTo>
                  <a:lnTo>
                    <a:pt x="8" y="28"/>
                  </a:lnTo>
                  <a:lnTo>
                    <a:pt x="0" y="15"/>
                  </a:lnTo>
                  <a:close/>
                </a:path>
              </a:pathLst>
            </a:custGeom>
            <a:solidFill>
              <a:srgbClr val="660066"/>
            </a:solidFill>
            <a:ln w="9525">
              <a:noFill/>
              <a:round/>
              <a:headEnd/>
              <a:tailEnd/>
            </a:ln>
          </p:spPr>
          <p:txBody>
            <a:bodyPr/>
            <a:lstStyle/>
            <a:p>
              <a:endParaRPr lang="en-US"/>
            </a:p>
          </p:txBody>
        </p:sp>
        <p:sp>
          <p:nvSpPr>
            <p:cNvPr id="139357" name="Freeform 94"/>
            <p:cNvSpPr>
              <a:spLocks/>
            </p:cNvSpPr>
            <p:nvPr/>
          </p:nvSpPr>
          <p:spPr bwMode="auto">
            <a:xfrm>
              <a:off x="1710" y="1733"/>
              <a:ext cx="18" cy="16"/>
            </a:xfrm>
            <a:custGeom>
              <a:avLst/>
              <a:gdLst>
                <a:gd name="T0" fmla="*/ 0 w 34"/>
                <a:gd name="T1" fmla="*/ 9 h 30"/>
                <a:gd name="T2" fmla="*/ 14 w 34"/>
                <a:gd name="T3" fmla="*/ 0 h 30"/>
                <a:gd name="T4" fmla="*/ 18 w 34"/>
                <a:gd name="T5" fmla="*/ 7 h 30"/>
                <a:gd name="T6" fmla="*/ 4 w 34"/>
                <a:gd name="T7" fmla="*/ 16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7"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58" name="Freeform 95"/>
            <p:cNvSpPr>
              <a:spLocks/>
            </p:cNvSpPr>
            <p:nvPr/>
          </p:nvSpPr>
          <p:spPr bwMode="auto">
            <a:xfrm>
              <a:off x="1749" y="1708"/>
              <a:ext cx="17" cy="16"/>
            </a:xfrm>
            <a:custGeom>
              <a:avLst/>
              <a:gdLst>
                <a:gd name="T0" fmla="*/ 0 w 34"/>
                <a:gd name="T1" fmla="*/ 9 h 31"/>
                <a:gd name="T2" fmla="*/ 12 w 34"/>
                <a:gd name="T3" fmla="*/ 0 h 31"/>
                <a:gd name="T4" fmla="*/ 17 w 34"/>
                <a:gd name="T5" fmla="*/ 7 h 31"/>
                <a:gd name="T6" fmla="*/ 4 w 34"/>
                <a:gd name="T7" fmla="*/ 16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4" y="0"/>
                  </a:lnTo>
                  <a:lnTo>
                    <a:pt x="34" y="13"/>
                  </a:lnTo>
                  <a:lnTo>
                    <a:pt x="9" y="31"/>
                  </a:lnTo>
                  <a:lnTo>
                    <a:pt x="0" y="17"/>
                  </a:lnTo>
                  <a:close/>
                </a:path>
              </a:pathLst>
            </a:custGeom>
            <a:solidFill>
              <a:srgbClr val="660066"/>
            </a:solidFill>
            <a:ln w="9525">
              <a:noFill/>
              <a:round/>
              <a:headEnd/>
              <a:tailEnd/>
            </a:ln>
          </p:spPr>
          <p:txBody>
            <a:bodyPr/>
            <a:lstStyle/>
            <a:p>
              <a:endParaRPr lang="en-US"/>
            </a:p>
          </p:txBody>
        </p:sp>
        <p:sp>
          <p:nvSpPr>
            <p:cNvPr id="139359" name="Freeform 96"/>
            <p:cNvSpPr>
              <a:spLocks/>
            </p:cNvSpPr>
            <p:nvPr/>
          </p:nvSpPr>
          <p:spPr bwMode="auto">
            <a:xfrm>
              <a:off x="1789" y="1684"/>
              <a:ext cx="16" cy="15"/>
            </a:xfrm>
            <a:custGeom>
              <a:avLst/>
              <a:gdLst>
                <a:gd name="T0" fmla="*/ 0 w 33"/>
                <a:gd name="T1" fmla="*/ 8 h 29"/>
                <a:gd name="T2" fmla="*/ 12 w 33"/>
                <a:gd name="T3" fmla="*/ 0 h 29"/>
                <a:gd name="T4" fmla="*/ 16 w 33"/>
                <a:gd name="T5" fmla="*/ 7 h 29"/>
                <a:gd name="T6" fmla="*/ 4 w 33"/>
                <a:gd name="T7" fmla="*/ 15 h 29"/>
                <a:gd name="T8" fmla="*/ 0 w 33"/>
                <a:gd name="T9" fmla="*/ 8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5"/>
                  </a:moveTo>
                  <a:lnTo>
                    <a:pt x="25" y="0"/>
                  </a:lnTo>
                  <a:lnTo>
                    <a:pt x="33" y="13"/>
                  </a:lnTo>
                  <a:lnTo>
                    <a:pt x="8" y="29"/>
                  </a:lnTo>
                  <a:lnTo>
                    <a:pt x="0" y="15"/>
                  </a:lnTo>
                  <a:close/>
                </a:path>
              </a:pathLst>
            </a:custGeom>
            <a:solidFill>
              <a:srgbClr val="660066"/>
            </a:solidFill>
            <a:ln w="9525">
              <a:noFill/>
              <a:round/>
              <a:headEnd/>
              <a:tailEnd/>
            </a:ln>
          </p:spPr>
          <p:txBody>
            <a:bodyPr/>
            <a:lstStyle/>
            <a:p>
              <a:endParaRPr lang="en-US"/>
            </a:p>
          </p:txBody>
        </p:sp>
        <p:sp>
          <p:nvSpPr>
            <p:cNvPr id="139360" name="Freeform 97"/>
            <p:cNvSpPr>
              <a:spLocks/>
            </p:cNvSpPr>
            <p:nvPr/>
          </p:nvSpPr>
          <p:spPr bwMode="auto">
            <a:xfrm>
              <a:off x="1827" y="1659"/>
              <a:ext cx="18" cy="16"/>
            </a:xfrm>
            <a:custGeom>
              <a:avLst/>
              <a:gdLst>
                <a:gd name="T0" fmla="*/ 0 w 34"/>
                <a:gd name="T1" fmla="*/ 9 h 31"/>
                <a:gd name="T2" fmla="*/ 14 w 34"/>
                <a:gd name="T3" fmla="*/ 0 h 31"/>
                <a:gd name="T4" fmla="*/ 18 w 34"/>
                <a:gd name="T5" fmla="*/ 7 h 31"/>
                <a:gd name="T6" fmla="*/ 4 w 34"/>
                <a:gd name="T7" fmla="*/ 16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7" y="0"/>
                  </a:lnTo>
                  <a:lnTo>
                    <a:pt x="34" y="13"/>
                  </a:lnTo>
                  <a:lnTo>
                    <a:pt x="8" y="31"/>
                  </a:lnTo>
                  <a:lnTo>
                    <a:pt x="0" y="17"/>
                  </a:lnTo>
                  <a:close/>
                </a:path>
              </a:pathLst>
            </a:custGeom>
            <a:solidFill>
              <a:srgbClr val="660066"/>
            </a:solidFill>
            <a:ln w="9525">
              <a:noFill/>
              <a:round/>
              <a:headEnd/>
              <a:tailEnd/>
            </a:ln>
          </p:spPr>
          <p:txBody>
            <a:bodyPr/>
            <a:lstStyle/>
            <a:p>
              <a:endParaRPr lang="en-US"/>
            </a:p>
          </p:txBody>
        </p:sp>
        <p:sp>
          <p:nvSpPr>
            <p:cNvPr id="139361" name="Freeform 98"/>
            <p:cNvSpPr>
              <a:spLocks/>
            </p:cNvSpPr>
            <p:nvPr/>
          </p:nvSpPr>
          <p:spPr bwMode="auto">
            <a:xfrm>
              <a:off x="1866" y="1635"/>
              <a:ext cx="17" cy="15"/>
            </a:xfrm>
            <a:custGeom>
              <a:avLst/>
              <a:gdLst>
                <a:gd name="T0" fmla="*/ 0 w 34"/>
                <a:gd name="T1" fmla="*/ 8 h 31"/>
                <a:gd name="T2" fmla="*/ 12 w 34"/>
                <a:gd name="T3" fmla="*/ 0 h 31"/>
                <a:gd name="T4" fmla="*/ 17 w 34"/>
                <a:gd name="T5" fmla="*/ 7 h 31"/>
                <a:gd name="T6" fmla="*/ 4 w 34"/>
                <a:gd name="T7" fmla="*/ 15 h 31"/>
                <a:gd name="T8" fmla="*/ 0 w 34"/>
                <a:gd name="T9" fmla="*/ 8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5" y="0"/>
                  </a:lnTo>
                  <a:lnTo>
                    <a:pt x="34" y="14"/>
                  </a:lnTo>
                  <a:lnTo>
                    <a:pt x="9" y="31"/>
                  </a:lnTo>
                  <a:lnTo>
                    <a:pt x="0" y="17"/>
                  </a:lnTo>
                  <a:close/>
                </a:path>
              </a:pathLst>
            </a:custGeom>
            <a:solidFill>
              <a:srgbClr val="660066"/>
            </a:solidFill>
            <a:ln w="9525">
              <a:noFill/>
              <a:round/>
              <a:headEnd/>
              <a:tailEnd/>
            </a:ln>
          </p:spPr>
          <p:txBody>
            <a:bodyPr/>
            <a:lstStyle/>
            <a:p>
              <a:endParaRPr lang="en-US"/>
            </a:p>
          </p:txBody>
        </p:sp>
        <p:sp>
          <p:nvSpPr>
            <p:cNvPr id="139362" name="Freeform 99"/>
            <p:cNvSpPr>
              <a:spLocks/>
            </p:cNvSpPr>
            <p:nvPr/>
          </p:nvSpPr>
          <p:spPr bwMode="auto">
            <a:xfrm>
              <a:off x="1905" y="1611"/>
              <a:ext cx="17" cy="14"/>
            </a:xfrm>
            <a:custGeom>
              <a:avLst/>
              <a:gdLst>
                <a:gd name="T0" fmla="*/ 0 w 35"/>
                <a:gd name="T1" fmla="*/ 7 h 29"/>
                <a:gd name="T2" fmla="*/ 13 w 35"/>
                <a:gd name="T3" fmla="*/ 0 h 29"/>
                <a:gd name="T4" fmla="*/ 17 w 35"/>
                <a:gd name="T5" fmla="*/ 7 h 29"/>
                <a:gd name="T6" fmla="*/ 4 w 35"/>
                <a:gd name="T7" fmla="*/ 14 h 29"/>
                <a:gd name="T8" fmla="*/ 0 w 35"/>
                <a:gd name="T9" fmla="*/ 7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0" y="15"/>
                  </a:moveTo>
                  <a:lnTo>
                    <a:pt x="27" y="0"/>
                  </a:lnTo>
                  <a:lnTo>
                    <a:pt x="35" y="14"/>
                  </a:lnTo>
                  <a:lnTo>
                    <a:pt x="8" y="29"/>
                  </a:lnTo>
                  <a:lnTo>
                    <a:pt x="0" y="15"/>
                  </a:lnTo>
                  <a:close/>
                </a:path>
              </a:pathLst>
            </a:custGeom>
            <a:solidFill>
              <a:srgbClr val="660066"/>
            </a:solidFill>
            <a:ln w="9525">
              <a:noFill/>
              <a:round/>
              <a:headEnd/>
              <a:tailEnd/>
            </a:ln>
          </p:spPr>
          <p:txBody>
            <a:bodyPr/>
            <a:lstStyle/>
            <a:p>
              <a:endParaRPr lang="en-US"/>
            </a:p>
          </p:txBody>
        </p:sp>
        <p:sp>
          <p:nvSpPr>
            <p:cNvPr id="139363" name="Freeform 100"/>
            <p:cNvSpPr>
              <a:spLocks/>
            </p:cNvSpPr>
            <p:nvPr/>
          </p:nvSpPr>
          <p:spPr bwMode="auto">
            <a:xfrm>
              <a:off x="1944" y="1586"/>
              <a:ext cx="17" cy="15"/>
            </a:xfrm>
            <a:custGeom>
              <a:avLst/>
              <a:gdLst>
                <a:gd name="T0" fmla="*/ 0 w 35"/>
                <a:gd name="T1" fmla="*/ 8 h 31"/>
                <a:gd name="T2" fmla="*/ 12 w 35"/>
                <a:gd name="T3" fmla="*/ 0 h 31"/>
                <a:gd name="T4" fmla="*/ 17 w 35"/>
                <a:gd name="T5" fmla="*/ 7 h 31"/>
                <a:gd name="T6" fmla="*/ 5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5" y="0"/>
                  </a:lnTo>
                  <a:lnTo>
                    <a:pt x="35" y="14"/>
                  </a:lnTo>
                  <a:lnTo>
                    <a:pt x="10" y="31"/>
                  </a:lnTo>
                  <a:lnTo>
                    <a:pt x="0" y="17"/>
                  </a:lnTo>
                  <a:close/>
                </a:path>
              </a:pathLst>
            </a:custGeom>
            <a:solidFill>
              <a:srgbClr val="660066"/>
            </a:solidFill>
            <a:ln w="9525">
              <a:noFill/>
              <a:round/>
              <a:headEnd/>
              <a:tailEnd/>
            </a:ln>
          </p:spPr>
          <p:txBody>
            <a:bodyPr/>
            <a:lstStyle/>
            <a:p>
              <a:endParaRPr lang="en-US"/>
            </a:p>
          </p:txBody>
        </p:sp>
        <p:sp>
          <p:nvSpPr>
            <p:cNvPr id="139364" name="Freeform 101"/>
            <p:cNvSpPr>
              <a:spLocks/>
            </p:cNvSpPr>
            <p:nvPr/>
          </p:nvSpPr>
          <p:spPr bwMode="auto">
            <a:xfrm>
              <a:off x="1983" y="1561"/>
              <a:ext cx="17" cy="15"/>
            </a:xfrm>
            <a:custGeom>
              <a:avLst/>
              <a:gdLst>
                <a:gd name="T0" fmla="*/ 0 w 34"/>
                <a:gd name="T1" fmla="*/ 9 h 31"/>
                <a:gd name="T2" fmla="*/ 13 w 34"/>
                <a:gd name="T3" fmla="*/ 0 h 31"/>
                <a:gd name="T4" fmla="*/ 17 w 34"/>
                <a:gd name="T5" fmla="*/ 7 h 31"/>
                <a:gd name="T6" fmla="*/ 4 w 34"/>
                <a:gd name="T7" fmla="*/ 15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8"/>
                  </a:moveTo>
                  <a:lnTo>
                    <a:pt x="27" y="0"/>
                  </a:lnTo>
                  <a:lnTo>
                    <a:pt x="34" y="14"/>
                  </a:lnTo>
                  <a:lnTo>
                    <a:pt x="8" y="31"/>
                  </a:lnTo>
                  <a:lnTo>
                    <a:pt x="0" y="18"/>
                  </a:lnTo>
                  <a:close/>
                </a:path>
              </a:pathLst>
            </a:custGeom>
            <a:solidFill>
              <a:srgbClr val="660066"/>
            </a:solidFill>
            <a:ln w="9525">
              <a:noFill/>
              <a:round/>
              <a:headEnd/>
              <a:tailEnd/>
            </a:ln>
          </p:spPr>
          <p:txBody>
            <a:bodyPr/>
            <a:lstStyle/>
            <a:p>
              <a:endParaRPr lang="en-US"/>
            </a:p>
          </p:txBody>
        </p:sp>
        <p:sp>
          <p:nvSpPr>
            <p:cNvPr id="139365" name="Freeform 102"/>
            <p:cNvSpPr>
              <a:spLocks/>
            </p:cNvSpPr>
            <p:nvPr/>
          </p:nvSpPr>
          <p:spPr bwMode="auto">
            <a:xfrm>
              <a:off x="2022" y="1537"/>
              <a:ext cx="18" cy="14"/>
            </a:xfrm>
            <a:custGeom>
              <a:avLst/>
              <a:gdLst>
                <a:gd name="T0" fmla="*/ 0 w 34"/>
                <a:gd name="T1" fmla="*/ 8 h 29"/>
                <a:gd name="T2" fmla="*/ 14 w 34"/>
                <a:gd name="T3" fmla="*/ 0 h 29"/>
                <a:gd name="T4" fmla="*/ 18 w 34"/>
                <a:gd name="T5" fmla="*/ 7 h 29"/>
                <a:gd name="T6" fmla="*/ 4 w 34"/>
                <a:gd name="T7" fmla="*/ 14 h 29"/>
                <a:gd name="T8" fmla="*/ 0 w 34"/>
                <a:gd name="T9" fmla="*/ 8 h 29"/>
                <a:gd name="T10" fmla="*/ 0 60000 65536"/>
                <a:gd name="T11" fmla="*/ 0 60000 65536"/>
                <a:gd name="T12" fmla="*/ 0 60000 65536"/>
                <a:gd name="T13" fmla="*/ 0 60000 65536"/>
                <a:gd name="T14" fmla="*/ 0 60000 65536"/>
                <a:gd name="T15" fmla="*/ 0 w 34"/>
                <a:gd name="T16" fmla="*/ 0 h 29"/>
                <a:gd name="T17" fmla="*/ 34 w 34"/>
                <a:gd name="T18" fmla="*/ 29 h 29"/>
              </a:gdLst>
              <a:ahLst/>
              <a:cxnLst>
                <a:cxn ang="T10">
                  <a:pos x="T0" y="T1"/>
                </a:cxn>
                <a:cxn ang="T11">
                  <a:pos x="T2" y="T3"/>
                </a:cxn>
                <a:cxn ang="T12">
                  <a:pos x="T4" y="T5"/>
                </a:cxn>
                <a:cxn ang="T13">
                  <a:pos x="T6" y="T7"/>
                </a:cxn>
                <a:cxn ang="T14">
                  <a:pos x="T8" y="T9"/>
                </a:cxn>
              </a:cxnLst>
              <a:rect l="T15" t="T16" r="T17" b="T18"/>
              <a:pathLst>
                <a:path w="34" h="29">
                  <a:moveTo>
                    <a:pt x="0" y="16"/>
                  </a:moveTo>
                  <a:lnTo>
                    <a:pt x="26" y="0"/>
                  </a:lnTo>
                  <a:lnTo>
                    <a:pt x="34" y="14"/>
                  </a:lnTo>
                  <a:lnTo>
                    <a:pt x="7" y="29"/>
                  </a:lnTo>
                  <a:lnTo>
                    <a:pt x="0" y="16"/>
                  </a:lnTo>
                  <a:close/>
                </a:path>
              </a:pathLst>
            </a:custGeom>
            <a:solidFill>
              <a:srgbClr val="660066"/>
            </a:solidFill>
            <a:ln w="9525">
              <a:noFill/>
              <a:round/>
              <a:headEnd/>
              <a:tailEnd/>
            </a:ln>
          </p:spPr>
          <p:txBody>
            <a:bodyPr/>
            <a:lstStyle/>
            <a:p>
              <a:endParaRPr lang="en-US"/>
            </a:p>
          </p:txBody>
        </p:sp>
        <p:sp>
          <p:nvSpPr>
            <p:cNvPr id="139366" name="Freeform 103"/>
            <p:cNvSpPr>
              <a:spLocks/>
            </p:cNvSpPr>
            <p:nvPr/>
          </p:nvSpPr>
          <p:spPr bwMode="auto">
            <a:xfrm>
              <a:off x="2061" y="1512"/>
              <a:ext cx="17" cy="15"/>
            </a:xfrm>
            <a:custGeom>
              <a:avLst/>
              <a:gdLst>
                <a:gd name="T0" fmla="*/ 0 w 35"/>
                <a:gd name="T1" fmla="*/ 9 h 31"/>
                <a:gd name="T2" fmla="*/ 12 w 35"/>
                <a:gd name="T3" fmla="*/ 0 h 31"/>
                <a:gd name="T4" fmla="*/ 17 w 35"/>
                <a:gd name="T5" fmla="*/ 7 h 31"/>
                <a:gd name="T6" fmla="*/ 5 w 35"/>
                <a:gd name="T7" fmla="*/ 15 h 31"/>
                <a:gd name="T8" fmla="*/ 0 w 35"/>
                <a:gd name="T9" fmla="*/ 9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8"/>
                  </a:moveTo>
                  <a:lnTo>
                    <a:pt x="25" y="0"/>
                  </a:lnTo>
                  <a:lnTo>
                    <a:pt x="35" y="14"/>
                  </a:lnTo>
                  <a:lnTo>
                    <a:pt x="10" y="31"/>
                  </a:lnTo>
                  <a:lnTo>
                    <a:pt x="0" y="18"/>
                  </a:lnTo>
                  <a:close/>
                </a:path>
              </a:pathLst>
            </a:custGeom>
            <a:solidFill>
              <a:srgbClr val="660066"/>
            </a:solidFill>
            <a:ln w="9525">
              <a:noFill/>
              <a:round/>
              <a:headEnd/>
              <a:tailEnd/>
            </a:ln>
          </p:spPr>
          <p:txBody>
            <a:bodyPr/>
            <a:lstStyle/>
            <a:p>
              <a:endParaRPr lang="en-US"/>
            </a:p>
          </p:txBody>
        </p:sp>
        <p:sp>
          <p:nvSpPr>
            <p:cNvPr id="139367" name="Freeform 104"/>
            <p:cNvSpPr>
              <a:spLocks/>
            </p:cNvSpPr>
            <p:nvPr/>
          </p:nvSpPr>
          <p:spPr bwMode="auto">
            <a:xfrm>
              <a:off x="2100" y="1488"/>
              <a:ext cx="17" cy="14"/>
            </a:xfrm>
            <a:custGeom>
              <a:avLst/>
              <a:gdLst>
                <a:gd name="T0" fmla="*/ 0 w 35"/>
                <a:gd name="T1" fmla="*/ 8 h 29"/>
                <a:gd name="T2" fmla="*/ 13 w 35"/>
                <a:gd name="T3" fmla="*/ 0 h 29"/>
                <a:gd name="T4" fmla="*/ 17 w 35"/>
                <a:gd name="T5" fmla="*/ 7 h 29"/>
                <a:gd name="T6" fmla="*/ 4 w 35"/>
                <a:gd name="T7" fmla="*/ 14 h 29"/>
                <a:gd name="T8" fmla="*/ 0 w 35"/>
                <a:gd name="T9" fmla="*/ 8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0" y="16"/>
                  </a:moveTo>
                  <a:lnTo>
                    <a:pt x="27" y="0"/>
                  </a:lnTo>
                  <a:lnTo>
                    <a:pt x="35" y="14"/>
                  </a:lnTo>
                  <a:lnTo>
                    <a:pt x="8" y="29"/>
                  </a:lnTo>
                  <a:lnTo>
                    <a:pt x="0" y="16"/>
                  </a:lnTo>
                  <a:close/>
                </a:path>
              </a:pathLst>
            </a:custGeom>
            <a:solidFill>
              <a:srgbClr val="660066"/>
            </a:solidFill>
            <a:ln w="9525">
              <a:noFill/>
              <a:round/>
              <a:headEnd/>
              <a:tailEnd/>
            </a:ln>
          </p:spPr>
          <p:txBody>
            <a:bodyPr/>
            <a:lstStyle/>
            <a:p>
              <a:endParaRPr lang="en-US"/>
            </a:p>
          </p:txBody>
        </p:sp>
        <p:sp>
          <p:nvSpPr>
            <p:cNvPr id="139368" name="Freeform 105"/>
            <p:cNvSpPr>
              <a:spLocks/>
            </p:cNvSpPr>
            <p:nvPr/>
          </p:nvSpPr>
          <p:spPr bwMode="auto">
            <a:xfrm>
              <a:off x="2139" y="1463"/>
              <a:ext cx="17" cy="14"/>
            </a:xfrm>
            <a:custGeom>
              <a:avLst/>
              <a:gdLst>
                <a:gd name="T0" fmla="*/ 0 w 32"/>
                <a:gd name="T1" fmla="*/ 8 h 29"/>
                <a:gd name="T2" fmla="*/ 13 w 32"/>
                <a:gd name="T3" fmla="*/ 0 h 29"/>
                <a:gd name="T4" fmla="*/ 17 w 32"/>
                <a:gd name="T5" fmla="*/ 7 h 29"/>
                <a:gd name="T6" fmla="*/ 4 w 32"/>
                <a:gd name="T7" fmla="*/ 14 h 29"/>
                <a:gd name="T8" fmla="*/ 0 w 32"/>
                <a:gd name="T9" fmla="*/ 8 h 29"/>
                <a:gd name="T10" fmla="*/ 0 60000 65536"/>
                <a:gd name="T11" fmla="*/ 0 60000 65536"/>
                <a:gd name="T12" fmla="*/ 0 60000 65536"/>
                <a:gd name="T13" fmla="*/ 0 60000 65536"/>
                <a:gd name="T14" fmla="*/ 0 60000 65536"/>
                <a:gd name="T15" fmla="*/ 0 w 32"/>
                <a:gd name="T16" fmla="*/ 0 h 29"/>
                <a:gd name="T17" fmla="*/ 32 w 32"/>
                <a:gd name="T18" fmla="*/ 29 h 29"/>
              </a:gdLst>
              <a:ahLst/>
              <a:cxnLst>
                <a:cxn ang="T10">
                  <a:pos x="T0" y="T1"/>
                </a:cxn>
                <a:cxn ang="T11">
                  <a:pos x="T2" y="T3"/>
                </a:cxn>
                <a:cxn ang="T12">
                  <a:pos x="T4" y="T5"/>
                </a:cxn>
                <a:cxn ang="T13">
                  <a:pos x="T6" y="T7"/>
                </a:cxn>
                <a:cxn ang="T14">
                  <a:pos x="T8" y="T9"/>
                </a:cxn>
              </a:cxnLst>
              <a:rect l="T15" t="T16" r="T17" b="T18"/>
              <a:pathLst>
                <a:path w="32" h="29">
                  <a:moveTo>
                    <a:pt x="0" y="16"/>
                  </a:moveTo>
                  <a:lnTo>
                    <a:pt x="25" y="0"/>
                  </a:lnTo>
                  <a:lnTo>
                    <a:pt x="32" y="14"/>
                  </a:lnTo>
                  <a:lnTo>
                    <a:pt x="7" y="29"/>
                  </a:lnTo>
                  <a:lnTo>
                    <a:pt x="0" y="16"/>
                  </a:lnTo>
                  <a:close/>
                </a:path>
              </a:pathLst>
            </a:custGeom>
            <a:solidFill>
              <a:srgbClr val="660066"/>
            </a:solidFill>
            <a:ln w="9525">
              <a:noFill/>
              <a:round/>
              <a:headEnd/>
              <a:tailEnd/>
            </a:ln>
          </p:spPr>
          <p:txBody>
            <a:bodyPr/>
            <a:lstStyle/>
            <a:p>
              <a:endParaRPr lang="en-US"/>
            </a:p>
          </p:txBody>
        </p:sp>
        <p:sp>
          <p:nvSpPr>
            <p:cNvPr id="139369" name="Freeform 106"/>
            <p:cNvSpPr>
              <a:spLocks/>
            </p:cNvSpPr>
            <p:nvPr/>
          </p:nvSpPr>
          <p:spPr bwMode="auto">
            <a:xfrm>
              <a:off x="2178" y="1438"/>
              <a:ext cx="17" cy="15"/>
            </a:xfrm>
            <a:custGeom>
              <a:avLst/>
              <a:gdLst>
                <a:gd name="T0" fmla="*/ 0 w 34"/>
                <a:gd name="T1" fmla="*/ 9 h 30"/>
                <a:gd name="T2" fmla="*/ 13 w 34"/>
                <a:gd name="T3" fmla="*/ 0 h 30"/>
                <a:gd name="T4" fmla="*/ 17 w 34"/>
                <a:gd name="T5" fmla="*/ 7 h 30"/>
                <a:gd name="T6" fmla="*/ 3 w 34"/>
                <a:gd name="T7" fmla="*/ 15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6"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70" name="Freeform 107"/>
            <p:cNvSpPr>
              <a:spLocks/>
            </p:cNvSpPr>
            <p:nvPr/>
          </p:nvSpPr>
          <p:spPr bwMode="auto">
            <a:xfrm>
              <a:off x="2217" y="1414"/>
              <a:ext cx="17" cy="14"/>
            </a:xfrm>
            <a:custGeom>
              <a:avLst/>
              <a:gdLst>
                <a:gd name="T0" fmla="*/ 0 w 35"/>
                <a:gd name="T1" fmla="*/ 7 h 28"/>
                <a:gd name="T2" fmla="*/ 13 w 35"/>
                <a:gd name="T3" fmla="*/ 0 h 28"/>
                <a:gd name="T4" fmla="*/ 17 w 35"/>
                <a:gd name="T5" fmla="*/ 7 h 28"/>
                <a:gd name="T6" fmla="*/ 4 w 35"/>
                <a:gd name="T7" fmla="*/ 14 h 28"/>
                <a:gd name="T8" fmla="*/ 0 w 35"/>
                <a:gd name="T9" fmla="*/ 7 h 28"/>
                <a:gd name="T10" fmla="*/ 0 60000 65536"/>
                <a:gd name="T11" fmla="*/ 0 60000 65536"/>
                <a:gd name="T12" fmla="*/ 0 60000 65536"/>
                <a:gd name="T13" fmla="*/ 0 60000 65536"/>
                <a:gd name="T14" fmla="*/ 0 60000 65536"/>
                <a:gd name="T15" fmla="*/ 0 w 35"/>
                <a:gd name="T16" fmla="*/ 0 h 28"/>
                <a:gd name="T17" fmla="*/ 35 w 35"/>
                <a:gd name="T18" fmla="*/ 28 h 28"/>
              </a:gdLst>
              <a:ahLst/>
              <a:cxnLst>
                <a:cxn ang="T10">
                  <a:pos x="T0" y="T1"/>
                </a:cxn>
                <a:cxn ang="T11">
                  <a:pos x="T2" y="T3"/>
                </a:cxn>
                <a:cxn ang="T12">
                  <a:pos x="T4" y="T5"/>
                </a:cxn>
                <a:cxn ang="T13">
                  <a:pos x="T6" y="T7"/>
                </a:cxn>
                <a:cxn ang="T14">
                  <a:pos x="T8" y="T9"/>
                </a:cxn>
              </a:cxnLst>
              <a:rect l="T15" t="T16" r="T17" b="T18"/>
              <a:pathLst>
                <a:path w="35" h="28">
                  <a:moveTo>
                    <a:pt x="0" y="15"/>
                  </a:moveTo>
                  <a:lnTo>
                    <a:pt x="27" y="0"/>
                  </a:lnTo>
                  <a:lnTo>
                    <a:pt x="35" y="13"/>
                  </a:lnTo>
                  <a:lnTo>
                    <a:pt x="8" y="28"/>
                  </a:lnTo>
                  <a:lnTo>
                    <a:pt x="0" y="15"/>
                  </a:lnTo>
                  <a:close/>
                </a:path>
              </a:pathLst>
            </a:custGeom>
            <a:solidFill>
              <a:srgbClr val="660066"/>
            </a:solidFill>
            <a:ln w="9525">
              <a:noFill/>
              <a:round/>
              <a:headEnd/>
              <a:tailEnd/>
            </a:ln>
          </p:spPr>
          <p:txBody>
            <a:bodyPr/>
            <a:lstStyle/>
            <a:p>
              <a:endParaRPr lang="en-US"/>
            </a:p>
          </p:txBody>
        </p:sp>
        <p:sp>
          <p:nvSpPr>
            <p:cNvPr id="139371" name="Freeform 108"/>
            <p:cNvSpPr>
              <a:spLocks/>
            </p:cNvSpPr>
            <p:nvPr/>
          </p:nvSpPr>
          <p:spPr bwMode="auto">
            <a:xfrm>
              <a:off x="2255" y="1389"/>
              <a:ext cx="18" cy="15"/>
            </a:xfrm>
            <a:custGeom>
              <a:avLst/>
              <a:gdLst>
                <a:gd name="T0" fmla="*/ 0 w 35"/>
                <a:gd name="T1" fmla="*/ 9 h 30"/>
                <a:gd name="T2" fmla="*/ 13 w 35"/>
                <a:gd name="T3" fmla="*/ 0 h 30"/>
                <a:gd name="T4" fmla="*/ 18 w 35"/>
                <a:gd name="T5" fmla="*/ 7 h 30"/>
                <a:gd name="T6" fmla="*/ 5 w 35"/>
                <a:gd name="T7" fmla="*/ 15 h 30"/>
                <a:gd name="T8" fmla="*/ 0 w 35"/>
                <a:gd name="T9" fmla="*/ 9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0" y="17"/>
                  </a:moveTo>
                  <a:lnTo>
                    <a:pt x="25" y="0"/>
                  </a:lnTo>
                  <a:lnTo>
                    <a:pt x="35" y="13"/>
                  </a:lnTo>
                  <a:lnTo>
                    <a:pt x="10" y="30"/>
                  </a:lnTo>
                  <a:lnTo>
                    <a:pt x="0" y="17"/>
                  </a:lnTo>
                  <a:close/>
                </a:path>
              </a:pathLst>
            </a:custGeom>
            <a:solidFill>
              <a:srgbClr val="660066"/>
            </a:solidFill>
            <a:ln w="9525">
              <a:noFill/>
              <a:round/>
              <a:headEnd/>
              <a:tailEnd/>
            </a:ln>
          </p:spPr>
          <p:txBody>
            <a:bodyPr/>
            <a:lstStyle/>
            <a:p>
              <a:endParaRPr lang="en-US"/>
            </a:p>
          </p:txBody>
        </p:sp>
        <p:sp>
          <p:nvSpPr>
            <p:cNvPr id="139372" name="Freeform 109"/>
            <p:cNvSpPr>
              <a:spLocks/>
            </p:cNvSpPr>
            <p:nvPr/>
          </p:nvSpPr>
          <p:spPr bwMode="auto">
            <a:xfrm>
              <a:off x="2295" y="1364"/>
              <a:ext cx="17" cy="15"/>
            </a:xfrm>
            <a:custGeom>
              <a:avLst/>
              <a:gdLst>
                <a:gd name="T0" fmla="*/ 0 w 34"/>
                <a:gd name="T1" fmla="*/ 9 h 30"/>
                <a:gd name="T2" fmla="*/ 13 w 34"/>
                <a:gd name="T3" fmla="*/ 0 h 30"/>
                <a:gd name="T4" fmla="*/ 17 w 34"/>
                <a:gd name="T5" fmla="*/ 7 h 30"/>
                <a:gd name="T6" fmla="*/ 3 w 34"/>
                <a:gd name="T7" fmla="*/ 15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7"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73" name="Freeform 110"/>
            <p:cNvSpPr>
              <a:spLocks/>
            </p:cNvSpPr>
            <p:nvPr/>
          </p:nvSpPr>
          <p:spPr bwMode="auto">
            <a:xfrm>
              <a:off x="2334" y="1340"/>
              <a:ext cx="17" cy="14"/>
            </a:xfrm>
            <a:custGeom>
              <a:avLst/>
              <a:gdLst>
                <a:gd name="T0" fmla="*/ 0 w 33"/>
                <a:gd name="T1" fmla="*/ 7 h 29"/>
                <a:gd name="T2" fmla="*/ 13 w 33"/>
                <a:gd name="T3" fmla="*/ 0 h 29"/>
                <a:gd name="T4" fmla="*/ 17 w 33"/>
                <a:gd name="T5" fmla="*/ 6 h 29"/>
                <a:gd name="T6" fmla="*/ 4 w 33"/>
                <a:gd name="T7" fmla="*/ 14 h 29"/>
                <a:gd name="T8" fmla="*/ 0 w 33"/>
                <a:gd name="T9" fmla="*/ 7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5"/>
                  </a:moveTo>
                  <a:lnTo>
                    <a:pt x="25" y="0"/>
                  </a:lnTo>
                  <a:lnTo>
                    <a:pt x="33" y="13"/>
                  </a:lnTo>
                  <a:lnTo>
                    <a:pt x="8" y="29"/>
                  </a:lnTo>
                  <a:lnTo>
                    <a:pt x="0" y="15"/>
                  </a:lnTo>
                  <a:close/>
                </a:path>
              </a:pathLst>
            </a:custGeom>
            <a:solidFill>
              <a:srgbClr val="660066"/>
            </a:solidFill>
            <a:ln w="9525">
              <a:noFill/>
              <a:round/>
              <a:headEnd/>
              <a:tailEnd/>
            </a:ln>
          </p:spPr>
          <p:txBody>
            <a:bodyPr/>
            <a:lstStyle/>
            <a:p>
              <a:endParaRPr lang="en-US"/>
            </a:p>
          </p:txBody>
        </p:sp>
        <p:sp>
          <p:nvSpPr>
            <p:cNvPr id="139374" name="Freeform 111"/>
            <p:cNvSpPr>
              <a:spLocks/>
            </p:cNvSpPr>
            <p:nvPr/>
          </p:nvSpPr>
          <p:spPr bwMode="auto">
            <a:xfrm>
              <a:off x="2373" y="1315"/>
              <a:ext cx="17" cy="15"/>
            </a:xfrm>
            <a:custGeom>
              <a:avLst/>
              <a:gdLst>
                <a:gd name="T0" fmla="*/ 0 w 35"/>
                <a:gd name="T1" fmla="*/ 8 h 31"/>
                <a:gd name="T2" fmla="*/ 13 w 35"/>
                <a:gd name="T3" fmla="*/ 0 h 31"/>
                <a:gd name="T4" fmla="*/ 17 w 35"/>
                <a:gd name="T5" fmla="*/ 6 h 31"/>
                <a:gd name="T6" fmla="*/ 4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7" y="0"/>
                  </a:lnTo>
                  <a:lnTo>
                    <a:pt x="35" y="13"/>
                  </a:lnTo>
                  <a:lnTo>
                    <a:pt x="8" y="31"/>
                  </a:lnTo>
                  <a:lnTo>
                    <a:pt x="0" y="17"/>
                  </a:lnTo>
                  <a:close/>
                </a:path>
              </a:pathLst>
            </a:custGeom>
            <a:solidFill>
              <a:srgbClr val="660066"/>
            </a:solidFill>
            <a:ln w="9525">
              <a:noFill/>
              <a:round/>
              <a:headEnd/>
              <a:tailEnd/>
            </a:ln>
          </p:spPr>
          <p:txBody>
            <a:bodyPr/>
            <a:lstStyle/>
            <a:p>
              <a:endParaRPr lang="en-US"/>
            </a:p>
          </p:txBody>
        </p:sp>
        <p:sp>
          <p:nvSpPr>
            <p:cNvPr id="139375" name="Freeform 112"/>
            <p:cNvSpPr>
              <a:spLocks/>
            </p:cNvSpPr>
            <p:nvPr/>
          </p:nvSpPr>
          <p:spPr bwMode="auto">
            <a:xfrm>
              <a:off x="2411" y="1290"/>
              <a:ext cx="17" cy="15"/>
            </a:xfrm>
            <a:custGeom>
              <a:avLst/>
              <a:gdLst>
                <a:gd name="T0" fmla="*/ 0 w 35"/>
                <a:gd name="T1" fmla="*/ 8 h 31"/>
                <a:gd name="T2" fmla="*/ 12 w 35"/>
                <a:gd name="T3" fmla="*/ 0 h 31"/>
                <a:gd name="T4" fmla="*/ 17 w 35"/>
                <a:gd name="T5" fmla="*/ 6 h 31"/>
                <a:gd name="T6" fmla="*/ 5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5" y="0"/>
                  </a:lnTo>
                  <a:lnTo>
                    <a:pt x="35" y="13"/>
                  </a:lnTo>
                  <a:lnTo>
                    <a:pt x="10" y="31"/>
                  </a:lnTo>
                  <a:lnTo>
                    <a:pt x="0" y="17"/>
                  </a:lnTo>
                  <a:close/>
                </a:path>
              </a:pathLst>
            </a:custGeom>
            <a:solidFill>
              <a:srgbClr val="660066"/>
            </a:solidFill>
            <a:ln w="9525">
              <a:noFill/>
              <a:round/>
              <a:headEnd/>
              <a:tailEnd/>
            </a:ln>
          </p:spPr>
          <p:txBody>
            <a:bodyPr/>
            <a:lstStyle/>
            <a:p>
              <a:endParaRPr lang="en-US"/>
            </a:p>
          </p:txBody>
        </p:sp>
        <p:sp>
          <p:nvSpPr>
            <p:cNvPr id="139376" name="Freeform 113"/>
            <p:cNvSpPr>
              <a:spLocks/>
            </p:cNvSpPr>
            <p:nvPr/>
          </p:nvSpPr>
          <p:spPr bwMode="auto">
            <a:xfrm>
              <a:off x="2451" y="1269"/>
              <a:ext cx="12" cy="11"/>
            </a:xfrm>
            <a:custGeom>
              <a:avLst/>
              <a:gdLst>
                <a:gd name="T0" fmla="*/ 0 w 23"/>
                <a:gd name="T1" fmla="*/ 4 h 23"/>
                <a:gd name="T2" fmla="*/ 8 w 23"/>
                <a:gd name="T3" fmla="*/ 0 h 23"/>
                <a:gd name="T4" fmla="*/ 12 w 23"/>
                <a:gd name="T5" fmla="*/ 6 h 23"/>
                <a:gd name="T6" fmla="*/ 4 w 23"/>
                <a:gd name="T7" fmla="*/ 11 h 23"/>
                <a:gd name="T8" fmla="*/ 0 w 23"/>
                <a:gd name="T9" fmla="*/ 4 h 23"/>
                <a:gd name="T10" fmla="*/ 0 60000 65536"/>
                <a:gd name="T11" fmla="*/ 0 60000 65536"/>
                <a:gd name="T12" fmla="*/ 0 60000 65536"/>
                <a:gd name="T13" fmla="*/ 0 60000 65536"/>
                <a:gd name="T14" fmla="*/ 0 60000 65536"/>
                <a:gd name="T15" fmla="*/ 0 w 23"/>
                <a:gd name="T16" fmla="*/ 0 h 23"/>
                <a:gd name="T17" fmla="*/ 23 w 23"/>
                <a:gd name="T18" fmla="*/ 23 h 23"/>
              </a:gdLst>
              <a:ahLst/>
              <a:cxnLst>
                <a:cxn ang="T10">
                  <a:pos x="T0" y="T1"/>
                </a:cxn>
                <a:cxn ang="T11">
                  <a:pos x="T2" y="T3"/>
                </a:cxn>
                <a:cxn ang="T12">
                  <a:pos x="T4" y="T5"/>
                </a:cxn>
                <a:cxn ang="T13">
                  <a:pos x="T6" y="T7"/>
                </a:cxn>
                <a:cxn ang="T14">
                  <a:pos x="T8" y="T9"/>
                </a:cxn>
              </a:cxnLst>
              <a:rect l="T15" t="T16" r="T17" b="T18"/>
              <a:pathLst>
                <a:path w="23" h="23">
                  <a:moveTo>
                    <a:pt x="0" y="9"/>
                  </a:moveTo>
                  <a:lnTo>
                    <a:pt x="15" y="0"/>
                  </a:lnTo>
                  <a:lnTo>
                    <a:pt x="23" y="13"/>
                  </a:lnTo>
                  <a:lnTo>
                    <a:pt x="7" y="23"/>
                  </a:lnTo>
                  <a:lnTo>
                    <a:pt x="0" y="9"/>
                  </a:lnTo>
                  <a:close/>
                </a:path>
              </a:pathLst>
            </a:custGeom>
            <a:solidFill>
              <a:srgbClr val="660066"/>
            </a:solidFill>
            <a:ln w="9525">
              <a:noFill/>
              <a:round/>
              <a:headEnd/>
              <a:tailEnd/>
            </a:ln>
          </p:spPr>
          <p:txBody>
            <a:bodyPr/>
            <a:lstStyle/>
            <a:p>
              <a:endParaRPr lang="en-US"/>
            </a:p>
          </p:txBody>
        </p:sp>
        <p:sp>
          <p:nvSpPr>
            <p:cNvPr id="139377" name="Oval 114"/>
            <p:cNvSpPr>
              <a:spLocks noChangeArrowheads="1"/>
            </p:cNvSpPr>
            <p:nvPr/>
          </p:nvSpPr>
          <p:spPr bwMode="auto">
            <a:xfrm>
              <a:off x="1539" y="1623"/>
              <a:ext cx="55" cy="56"/>
            </a:xfrm>
            <a:prstGeom prst="ellipse">
              <a:avLst/>
            </a:prstGeom>
            <a:solidFill>
              <a:srgbClr val="C0C0C0"/>
            </a:solidFill>
            <a:ln w="8">
              <a:solidFill>
                <a:srgbClr val="000000"/>
              </a:solidFill>
              <a:round/>
              <a:headEnd/>
              <a:tailEnd/>
            </a:ln>
          </p:spPr>
          <p:txBody>
            <a:bodyPr/>
            <a:lstStyle/>
            <a:p>
              <a:endParaRPr lang="en-US"/>
            </a:p>
          </p:txBody>
        </p:sp>
        <p:sp>
          <p:nvSpPr>
            <p:cNvPr id="139378" name="Oval 115"/>
            <p:cNvSpPr>
              <a:spLocks noChangeArrowheads="1"/>
            </p:cNvSpPr>
            <p:nvPr/>
          </p:nvSpPr>
          <p:spPr bwMode="auto">
            <a:xfrm>
              <a:off x="1309" y="1808"/>
              <a:ext cx="56" cy="56"/>
            </a:xfrm>
            <a:prstGeom prst="ellipse">
              <a:avLst/>
            </a:prstGeom>
            <a:solidFill>
              <a:srgbClr val="C0C0C0"/>
            </a:solidFill>
            <a:ln w="8">
              <a:solidFill>
                <a:srgbClr val="000000"/>
              </a:solidFill>
              <a:round/>
              <a:headEnd/>
              <a:tailEnd/>
            </a:ln>
          </p:spPr>
          <p:txBody>
            <a:bodyPr/>
            <a:lstStyle/>
            <a:p>
              <a:endParaRPr lang="en-US"/>
            </a:p>
          </p:txBody>
        </p:sp>
        <p:sp>
          <p:nvSpPr>
            <p:cNvPr id="139379" name="Oval 116"/>
            <p:cNvSpPr>
              <a:spLocks noChangeArrowheads="1"/>
            </p:cNvSpPr>
            <p:nvPr/>
          </p:nvSpPr>
          <p:spPr bwMode="auto">
            <a:xfrm>
              <a:off x="1473" y="1556"/>
              <a:ext cx="56" cy="56"/>
            </a:xfrm>
            <a:prstGeom prst="ellipse">
              <a:avLst/>
            </a:prstGeom>
            <a:solidFill>
              <a:srgbClr val="C0C0C0"/>
            </a:solidFill>
            <a:ln w="8">
              <a:solidFill>
                <a:srgbClr val="000000"/>
              </a:solidFill>
              <a:round/>
              <a:headEnd/>
              <a:tailEnd/>
            </a:ln>
          </p:spPr>
          <p:txBody>
            <a:bodyPr/>
            <a:lstStyle/>
            <a:p>
              <a:endParaRPr lang="en-US"/>
            </a:p>
          </p:txBody>
        </p:sp>
        <p:sp>
          <p:nvSpPr>
            <p:cNvPr id="139380" name="Oval 117"/>
            <p:cNvSpPr>
              <a:spLocks noChangeArrowheads="1"/>
            </p:cNvSpPr>
            <p:nvPr/>
          </p:nvSpPr>
          <p:spPr bwMode="auto">
            <a:xfrm>
              <a:off x="1333" y="1597"/>
              <a:ext cx="56" cy="56"/>
            </a:xfrm>
            <a:prstGeom prst="ellipse">
              <a:avLst/>
            </a:prstGeom>
            <a:solidFill>
              <a:srgbClr val="C0C0C0"/>
            </a:solidFill>
            <a:ln w="8">
              <a:solidFill>
                <a:srgbClr val="000000"/>
              </a:solidFill>
              <a:round/>
              <a:headEnd/>
              <a:tailEnd/>
            </a:ln>
          </p:spPr>
          <p:txBody>
            <a:bodyPr/>
            <a:lstStyle/>
            <a:p>
              <a:endParaRPr lang="en-US"/>
            </a:p>
          </p:txBody>
        </p:sp>
        <p:sp>
          <p:nvSpPr>
            <p:cNvPr id="139381" name="Oval 118"/>
            <p:cNvSpPr>
              <a:spLocks noChangeArrowheads="1"/>
            </p:cNvSpPr>
            <p:nvPr/>
          </p:nvSpPr>
          <p:spPr bwMode="auto">
            <a:xfrm>
              <a:off x="1313" y="1938"/>
              <a:ext cx="56" cy="55"/>
            </a:xfrm>
            <a:prstGeom prst="ellipse">
              <a:avLst/>
            </a:prstGeom>
            <a:solidFill>
              <a:srgbClr val="C0C0C0"/>
            </a:solidFill>
            <a:ln w="8">
              <a:solidFill>
                <a:srgbClr val="000000"/>
              </a:solidFill>
              <a:round/>
              <a:headEnd/>
              <a:tailEnd/>
            </a:ln>
          </p:spPr>
          <p:txBody>
            <a:bodyPr/>
            <a:lstStyle/>
            <a:p>
              <a:endParaRPr lang="en-US"/>
            </a:p>
          </p:txBody>
        </p:sp>
        <p:sp>
          <p:nvSpPr>
            <p:cNvPr id="139382" name="Oval 119"/>
            <p:cNvSpPr>
              <a:spLocks noChangeArrowheads="1"/>
            </p:cNvSpPr>
            <p:nvPr/>
          </p:nvSpPr>
          <p:spPr bwMode="auto">
            <a:xfrm>
              <a:off x="1440" y="1403"/>
              <a:ext cx="55" cy="56"/>
            </a:xfrm>
            <a:prstGeom prst="ellipse">
              <a:avLst/>
            </a:prstGeom>
            <a:solidFill>
              <a:srgbClr val="C0C0C0"/>
            </a:solidFill>
            <a:ln w="8">
              <a:solidFill>
                <a:srgbClr val="000000"/>
              </a:solidFill>
              <a:round/>
              <a:headEnd/>
              <a:tailEnd/>
            </a:ln>
          </p:spPr>
          <p:txBody>
            <a:bodyPr/>
            <a:lstStyle/>
            <a:p>
              <a:endParaRPr lang="en-US"/>
            </a:p>
          </p:txBody>
        </p:sp>
        <p:sp>
          <p:nvSpPr>
            <p:cNvPr id="139383" name="Oval 120"/>
            <p:cNvSpPr>
              <a:spLocks noChangeArrowheads="1"/>
            </p:cNvSpPr>
            <p:nvPr/>
          </p:nvSpPr>
          <p:spPr bwMode="auto">
            <a:xfrm>
              <a:off x="1486" y="1656"/>
              <a:ext cx="55" cy="55"/>
            </a:xfrm>
            <a:prstGeom prst="ellipse">
              <a:avLst/>
            </a:prstGeom>
            <a:solidFill>
              <a:srgbClr val="C0C0C0"/>
            </a:solidFill>
            <a:ln w="8">
              <a:solidFill>
                <a:srgbClr val="000000"/>
              </a:solidFill>
              <a:round/>
              <a:headEnd/>
              <a:tailEnd/>
            </a:ln>
          </p:spPr>
          <p:txBody>
            <a:bodyPr/>
            <a:lstStyle/>
            <a:p>
              <a:endParaRPr lang="en-US"/>
            </a:p>
          </p:txBody>
        </p:sp>
        <p:sp>
          <p:nvSpPr>
            <p:cNvPr id="139384" name="Oval 121"/>
            <p:cNvSpPr>
              <a:spLocks noChangeArrowheads="1"/>
            </p:cNvSpPr>
            <p:nvPr/>
          </p:nvSpPr>
          <p:spPr bwMode="auto">
            <a:xfrm>
              <a:off x="1461" y="1707"/>
              <a:ext cx="55" cy="56"/>
            </a:xfrm>
            <a:prstGeom prst="ellipse">
              <a:avLst/>
            </a:prstGeom>
            <a:solidFill>
              <a:srgbClr val="C0C0C0"/>
            </a:solidFill>
            <a:ln w="8">
              <a:solidFill>
                <a:srgbClr val="000000"/>
              </a:solidFill>
              <a:round/>
              <a:headEnd/>
              <a:tailEnd/>
            </a:ln>
          </p:spPr>
          <p:txBody>
            <a:bodyPr/>
            <a:lstStyle/>
            <a:p>
              <a:endParaRPr lang="en-US"/>
            </a:p>
          </p:txBody>
        </p:sp>
        <p:sp>
          <p:nvSpPr>
            <p:cNvPr id="139385" name="Oval 122"/>
            <p:cNvSpPr>
              <a:spLocks noChangeArrowheads="1"/>
            </p:cNvSpPr>
            <p:nvPr/>
          </p:nvSpPr>
          <p:spPr bwMode="auto">
            <a:xfrm>
              <a:off x="1641" y="1712"/>
              <a:ext cx="56" cy="56"/>
            </a:xfrm>
            <a:prstGeom prst="ellipse">
              <a:avLst/>
            </a:prstGeom>
            <a:solidFill>
              <a:srgbClr val="C0C0C0"/>
            </a:solidFill>
            <a:ln w="8">
              <a:solidFill>
                <a:srgbClr val="000000"/>
              </a:solidFill>
              <a:round/>
              <a:headEnd/>
              <a:tailEnd/>
            </a:ln>
          </p:spPr>
          <p:txBody>
            <a:bodyPr/>
            <a:lstStyle/>
            <a:p>
              <a:endParaRPr lang="en-US"/>
            </a:p>
          </p:txBody>
        </p:sp>
        <p:sp>
          <p:nvSpPr>
            <p:cNvPr id="139386" name="Oval 123"/>
            <p:cNvSpPr>
              <a:spLocks noChangeArrowheads="1"/>
            </p:cNvSpPr>
            <p:nvPr/>
          </p:nvSpPr>
          <p:spPr bwMode="auto">
            <a:xfrm>
              <a:off x="1505" y="1245"/>
              <a:ext cx="56" cy="56"/>
            </a:xfrm>
            <a:prstGeom prst="ellipse">
              <a:avLst/>
            </a:prstGeom>
            <a:solidFill>
              <a:srgbClr val="C0C0C0"/>
            </a:solidFill>
            <a:ln w="8">
              <a:solidFill>
                <a:srgbClr val="000000"/>
              </a:solidFill>
              <a:round/>
              <a:headEnd/>
              <a:tailEnd/>
            </a:ln>
          </p:spPr>
          <p:txBody>
            <a:bodyPr/>
            <a:lstStyle/>
            <a:p>
              <a:endParaRPr lang="en-US"/>
            </a:p>
          </p:txBody>
        </p:sp>
        <p:sp>
          <p:nvSpPr>
            <p:cNvPr id="139387" name="Oval 124"/>
            <p:cNvSpPr>
              <a:spLocks noChangeArrowheads="1"/>
            </p:cNvSpPr>
            <p:nvPr/>
          </p:nvSpPr>
          <p:spPr bwMode="auto">
            <a:xfrm>
              <a:off x="1548" y="1479"/>
              <a:ext cx="56" cy="56"/>
            </a:xfrm>
            <a:prstGeom prst="ellipse">
              <a:avLst/>
            </a:prstGeom>
            <a:solidFill>
              <a:srgbClr val="C0C0C0"/>
            </a:solidFill>
            <a:ln w="8">
              <a:solidFill>
                <a:srgbClr val="000000"/>
              </a:solidFill>
              <a:round/>
              <a:headEnd/>
              <a:tailEnd/>
            </a:ln>
          </p:spPr>
          <p:txBody>
            <a:bodyPr/>
            <a:lstStyle/>
            <a:p>
              <a:endParaRPr lang="en-US"/>
            </a:p>
          </p:txBody>
        </p:sp>
        <p:sp>
          <p:nvSpPr>
            <p:cNvPr id="139388" name="Oval 125"/>
            <p:cNvSpPr>
              <a:spLocks noChangeArrowheads="1"/>
            </p:cNvSpPr>
            <p:nvPr/>
          </p:nvSpPr>
          <p:spPr bwMode="auto">
            <a:xfrm>
              <a:off x="1430" y="1559"/>
              <a:ext cx="56" cy="55"/>
            </a:xfrm>
            <a:prstGeom prst="ellipse">
              <a:avLst/>
            </a:prstGeom>
            <a:solidFill>
              <a:srgbClr val="C0C0C0"/>
            </a:solidFill>
            <a:ln w="8">
              <a:solidFill>
                <a:srgbClr val="000000"/>
              </a:solidFill>
              <a:round/>
              <a:headEnd/>
              <a:tailEnd/>
            </a:ln>
          </p:spPr>
          <p:txBody>
            <a:bodyPr/>
            <a:lstStyle/>
            <a:p>
              <a:endParaRPr lang="en-US"/>
            </a:p>
          </p:txBody>
        </p:sp>
        <p:sp>
          <p:nvSpPr>
            <p:cNvPr id="139389" name="Rectangle 126"/>
            <p:cNvSpPr>
              <a:spLocks noChangeArrowheads="1"/>
            </p:cNvSpPr>
            <p:nvPr/>
          </p:nvSpPr>
          <p:spPr bwMode="auto">
            <a:xfrm>
              <a:off x="871" y="2238"/>
              <a:ext cx="49" cy="49"/>
            </a:xfrm>
            <a:prstGeom prst="rect">
              <a:avLst/>
            </a:prstGeom>
            <a:noFill/>
            <a:ln w="9525">
              <a:noFill/>
              <a:miter lim="800000"/>
              <a:headEnd/>
              <a:tailEnd/>
            </a:ln>
          </p:spPr>
          <p:txBody>
            <a:bodyPr/>
            <a:lstStyle/>
            <a:p>
              <a:endParaRPr lang="en-US"/>
            </a:p>
          </p:txBody>
        </p:sp>
        <p:sp>
          <p:nvSpPr>
            <p:cNvPr id="139390" name="Rectangle 127"/>
            <p:cNvSpPr>
              <a:spLocks noChangeArrowheads="1"/>
            </p:cNvSpPr>
            <p:nvPr/>
          </p:nvSpPr>
          <p:spPr bwMode="auto">
            <a:xfrm>
              <a:off x="2437" y="1249"/>
              <a:ext cx="49" cy="49"/>
            </a:xfrm>
            <a:prstGeom prst="rect">
              <a:avLst/>
            </a:prstGeom>
            <a:noFill/>
            <a:ln w="9525">
              <a:noFill/>
              <a:miter lim="800000"/>
              <a:headEnd/>
              <a:tailEnd/>
            </a:ln>
          </p:spPr>
          <p:txBody>
            <a:bodyPr/>
            <a:lstStyle/>
            <a:p>
              <a:endParaRPr lang="en-US"/>
            </a:p>
          </p:txBody>
        </p:sp>
        <p:sp>
          <p:nvSpPr>
            <p:cNvPr id="139391" name="Rectangle 128"/>
            <p:cNvSpPr>
              <a:spLocks noChangeArrowheads="1"/>
            </p:cNvSpPr>
            <p:nvPr/>
          </p:nvSpPr>
          <p:spPr bwMode="auto">
            <a:xfrm>
              <a:off x="771" y="2208"/>
              <a:ext cx="96"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a:p>
          </p:txBody>
        </p:sp>
        <p:sp>
          <p:nvSpPr>
            <p:cNvPr id="139392" name="Rectangle 129"/>
            <p:cNvSpPr>
              <a:spLocks noChangeArrowheads="1"/>
            </p:cNvSpPr>
            <p:nvPr/>
          </p:nvSpPr>
          <p:spPr bwMode="auto">
            <a:xfrm>
              <a:off x="560" y="1616"/>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12500</a:t>
              </a:r>
              <a:endParaRPr lang="en-US"/>
            </a:p>
          </p:txBody>
        </p:sp>
        <p:sp>
          <p:nvSpPr>
            <p:cNvPr id="139393" name="Rectangle 130"/>
            <p:cNvSpPr>
              <a:spLocks noChangeArrowheads="1"/>
            </p:cNvSpPr>
            <p:nvPr/>
          </p:nvSpPr>
          <p:spPr bwMode="auto">
            <a:xfrm>
              <a:off x="560" y="1025"/>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25000</a:t>
              </a:r>
              <a:endParaRPr lang="en-US"/>
            </a:p>
          </p:txBody>
        </p:sp>
        <p:sp>
          <p:nvSpPr>
            <p:cNvPr id="139394" name="Rectangle 131"/>
            <p:cNvSpPr>
              <a:spLocks noChangeArrowheads="1"/>
            </p:cNvSpPr>
            <p:nvPr/>
          </p:nvSpPr>
          <p:spPr bwMode="auto">
            <a:xfrm>
              <a:off x="869" y="2344"/>
              <a:ext cx="96"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a:p>
          </p:txBody>
        </p:sp>
        <p:sp>
          <p:nvSpPr>
            <p:cNvPr id="139395" name="Rectangle 132"/>
            <p:cNvSpPr>
              <a:spLocks noChangeArrowheads="1"/>
            </p:cNvSpPr>
            <p:nvPr/>
          </p:nvSpPr>
          <p:spPr bwMode="auto">
            <a:xfrm>
              <a:off x="1699" y="2344"/>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12500</a:t>
              </a:r>
              <a:endParaRPr lang="en-US"/>
            </a:p>
          </p:txBody>
        </p:sp>
        <p:sp>
          <p:nvSpPr>
            <p:cNvPr id="139396" name="Rectangle 133"/>
            <p:cNvSpPr>
              <a:spLocks noChangeArrowheads="1"/>
            </p:cNvSpPr>
            <p:nvPr/>
          </p:nvSpPr>
          <p:spPr bwMode="auto">
            <a:xfrm>
              <a:off x="2634" y="2344"/>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25000</a:t>
              </a:r>
              <a:endParaRPr lang="en-US"/>
            </a:p>
          </p:txBody>
        </p:sp>
        <p:sp>
          <p:nvSpPr>
            <p:cNvPr id="139397" name="Rectangle 134"/>
            <p:cNvSpPr>
              <a:spLocks noChangeArrowheads="1"/>
            </p:cNvSpPr>
            <p:nvPr/>
          </p:nvSpPr>
          <p:spPr bwMode="auto">
            <a:xfrm>
              <a:off x="1798" y="2501"/>
              <a:ext cx="110" cy="131"/>
            </a:xfrm>
            <a:prstGeom prst="rect">
              <a:avLst/>
            </a:prstGeom>
            <a:noFill/>
            <a:ln w="9525">
              <a:noFill/>
              <a:miter lim="800000"/>
              <a:headEnd/>
              <a:tailEnd/>
            </a:ln>
          </p:spPr>
          <p:txBody>
            <a:bodyPr wrap="none" lIns="0" tIns="0" rIns="0" bIns="0">
              <a:spAutoFit/>
            </a:bodyPr>
            <a:lstStyle/>
            <a:p>
              <a:r>
                <a:rPr lang="en-US" sz="1200" b="1">
                  <a:solidFill>
                    <a:srgbClr val="000000"/>
                  </a:solidFill>
                  <a:latin typeface="Arial" charset="0"/>
                </a:rPr>
                <a:t>S</a:t>
              </a:r>
              <a:endParaRPr lang="en-US"/>
            </a:p>
          </p:txBody>
        </p:sp>
        <p:sp>
          <p:nvSpPr>
            <p:cNvPr id="139398" name="Rectangle 135"/>
            <p:cNvSpPr>
              <a:spLocks noChangeArrowheads="1"/>
            </p:cNvSpPr>
            <p:nvPr/>
          </p:nvSpPr>
          <p:spPr bwMode="auto">
            <a:xfrm rot="-5400000">
              <a:off x="654" y="1689"/>
              <a:ext cx="164" cy="188"/>
            </a:xfrm>
            <a:prstGeom prst="rect">
              <a:avLst/>
            </a:prstGeom>
            <a:noFill/>
            <a:ln w="9525">
              <a:noFill/>
              <a:miter lim="800000"/>
              <a:headEnd/>
              <a:tailEnd/>
            </a:ln>
          </p:spPr>
          <p:txBody>
            <a:bodyPr wrap="none" lIns="0" tIns="0" rIns="0" bIns="0">
              <a:spAutoFit/>
            </a:bodyPr>
            <a:lstStyle/>
            <a:p>
              <a:r>
                <a:rPr lang="en-US" sz="1700" b="1">
                  <a:solidFill>
                    <a:srgbClr val="000000"/>
                  </a:solidFill>
                  <a:latin typeface="Arial" charset="0"/>
                </a:rPr>
                <a:t>R</a:t>
              </a:r>
              <a:endParaRPr lang="en-US"/>
            </a:p>
          </p:txBody>
        </p:sp>
        <p:sp>
          <p:nvSpPr>
            <p:cNvPr id="139399" name="Rectangle 136"/>
            <p:cNvSpPr>
              <a:spLocks noChangeArrowheads="1"/>
            </p:cNvSpPr>
            <p:nvPr/>
          </p:nvSpPr>
          <p:spPr bwMode="auto">
            <a:xfrm>
              <a:off x="516" y="3202"/>
              <a:ext cx="2552" cy="881"/>
            </a:xfrm>
            <a:prstGeom prst="rect">
              <a:avLst/>
            </a:prstGeom>
            <a:solidFill>
              <a:srgbClr val="FFFFFF"/>
            </a:solidFill>
            <a:ln w="9525">
              <a:noFill/>
              <a:miter lim="800000"/>
              <a:headEnd/>
              <a:tailEnd/>
            </a:ln>
          </p:spPr>
          <p:txBody>
            <a:bodyPr/>
            <a:lstStyle/>
            <a:p>
              <a:endParaRPr lang="en-US"/>
            </a:p>
          </p:txBody>
        </p:sp>
        <p:sp>
          <p:nvSpPr>
            <p:cNvPr id="139400" name="Rectangle 137"/>
            <p:cNvSpPr>
              <a:spLocks noChangeArrowheads="1"/>
            </p:cNvSpPr>
            <p:nvPr/>
          </p:nvSpPr>
          <p:spPr bwMode="auto">
            <a:xfrm>
              <a:off x="958" y="3281"/>
              <a:ext cx="1837" cy="482"/>
            </a:xfrm>
            <a:prstGeom prst="rect">
              <a:avLst/>
            </a:prstGeom>
            <a:solidFill>
              <a:srgbClr val="FFFFCC"/>
            </a:solidFill>
            <a:ln w="9525">
              <a:noFill/>
              <a:miter lim="800000"/>
              <a:headEnd/>
              <a:tailEnd/>
            </a:ln>
          </p:spPr>
          <p:txBody>
            <a:bodyPr/>
            <a:lstStyle/>
            <a:p>
              <a:endParaRPr lang="en-US"/>
            </a:p>
          </p:txBody>
        </p:sp>
        <p:sp>
          <p:nvSpPr>
            <p:cNvPr id="139401" name="Line 138"/>
            <p:cNvSpPr>
              <a:spLocks noChangeShapeType="1"/>
            </p:cNvSpPr>
            <p:nvPr/>
          </p:nvSpPr>
          <p:spPr bwMode="auto">
            <a:xfrm>
              <a:off x="958" y="3522"/>
              <a:ext cx="1837" cy="1"/>
            </a:xfrm>
            <a:prstGeom prst="line">
              <a:avLst/>
            </a:prstGeom>
            <a:noFill/>
            <a:ln w="0">
              <a:solidFill>
                <a:srgbClr val="000000"/>
              </a:solidFill>
              <a:round/>
              <a:headEnd/>
              <a:tailEnd/>
            </a:ln>
          </p:spPr>
          <p:txBody>
            <a:bodyPr/>
            <a:lstStyle/>
            <a:p>
              <a:endParaRPr lang="en-US"/>
            </a:p>
          </p:txBody>
        </p:sp>
        <p:sp>
          <p:nvSpPr>
            <p:cNvPr id="139402" name="Line 139"/>
            <p:cNvSpPr>
              <a:spLocks noChangeShapeType="1"/>
            </p:cNvSpPr>
            <p:nvPr/>
          </p:nvSpPr>
          <p:spPr bwMode="auto">
            <a:xfrm>
              <a:off x="958" y="3281"/>
              <a:ext cx="1837" cy="1"/>
            </a:xfrm>
            <a:prstGeom prst="line">
              <a:avLst/>
            </a:prstGeom>
            <a:noFill/>
            <a:ln w="0">
              <a:solidFill>
                <a:srgbClr val="000000"/>
              </a:solidFill>
              <a:round/>
              <a:headEnd/>
              <a:tailEnd/>
            </a:ln>
          </p:spPr>
          <p:txBody>
            <a:bodyPr/>
            <a:lstStyle/>
            <a:p>
              <a:endParaRPr lang="en-US"/>
            </a:p>
          </p:txBody>
        </p:sp>
        <p:sp>
          <p:nvSpPr>
            <p:cNvPr id="139403" name="Rectangle 140"/>
            <p:cNvSpPr>
              <a:spLocks noChangeArrowheads="1"/>
            </p:cNvSpPr>
            <p:nvPr/>
          </p:nvSpPr>
          <p:spPr bwMode="auto">
            <a:xfrm>
              <a:off x="958" y="3281"/>
              <a:ext cx="1837" cy="482"/>
            </a:xfrm>
            <a:prstGeom prst="rect">
              <a:avLst/>
            </a:prstGeom>
            <a:noFill/>
            <a:ln w="8">
              <a:solidFill>
                <a:srgbClr val="808080"/>
              </a:solidFill>
              <a:miter lim="800000"/>
              <a:headEnd/>
              <a:tailEnd/>
            </a:ln>
          </p:spPr>
          <p:txBody>
            <a:bodyPr/>
            <a:lstStyle/>
            <a:p>
              <a:endParaRPr lang="en-US"/>
            </a:p>
          </p:txBody>
        </p:sp>
        <p:sp>
          <p:nvSpPr>
            <p:cNvPr id="139404" name="Line 141"/>
            <p:cNvSpPr>
              <a:spLocks noChangeShapeType="1"/>
            </p:cNvSpPr>
            <p:nvPr/>
          </p:nvSpPr>
          <p:spPr bwMode="auto">
            <a:xfrm>
              <a:off x="958" y="3281"/>
              <a:ext cx="1" cy="482"/>
            </a:xfrm>
            <a:prstGeom prst="line">
              <a:avLst/>
            </a:prstGeom>
            <a:noFill/>
            <a:ln w="0">
              <a:solidFill>
                <a:srgbClr val="000000"/>
              </a:solidFill>
              <a:round/>
              <a:headEnd/>
              <a:tailEnd/>
            </a:ln>
          </p:spPr>
          <p:txBody>
            <a:bodyPr/>
            <a:lstStyle/>
            <a:p>
              <a:endParaRPr lang="en-US"/>
            </a:p>
          </p:txBody>
        </p:sp>
        <p:sp>
          <p:nvSpPr>
            <p:cNvPr id="139405" name="Line 142"/>
            <p:cNvSpPr>
              <a:spLocks noChangeShapeType="1"/>
            </p:cNvSpPr>
            <p:nvPr/>
          </p:nvSpPr>
          <p:spPr bwMode="auto">
            <a:xfrm>
              <a:off x="928" y="3763"/>
              <a:ext cx="30" cy="1"/>
            </a:xfrm>
            <a:prstGeom prst="line">
              <a:avLst/>
            </a:prstGeom>
            <a:noFill/>
            <a:ln w="0">
              <a:solidFill>
                <a:srgbClr val="000000"/>
              </a:solidFill>
              <a:round/>
              <a:headEnd/>
              <a:tailEnd/>
            </a:ln>
          </p:spPr>
          <p:txBody>
            <a:bodyPr/>
            <a:lstStyle/>
            <a:p>
              <a:endParaRPr lang="en-US"/>
            </a:p>
          </p:txBody>
        </p:sp>
        <p:sp>
          <p:nvSpPr>
            <p:cNvPr id="139406" name="Line 143"/>
            <p:cNvSpPr>
              <a:spLocks noChangeShapeType="1"/>
            </p:cNvSpPr>
            <p:nvPr/>
          </p:nvSpPr>
          <p:spPr bwMode="auto">
            <a:xfrm>
              <a:off x="928" y="3522"/>
              <a:ext cx="30" cy="1"/>
            </a:xfrm>
            <a:prstGeom prst="line">
              <a:avLst/>
            </a:prstGeom>
            <a:noFill/>
            <a:ln w="0">
              <a:solidFill>
                <a:srgbClr val="000000"/>
              </a:solidFill>
              <a:round/>
              <a:headEnd/>
              <a:tailEnd/>
            </a:ln>
          </p:spPr>
          <p:txBody>
            <a:bodyPr/>
            <a:lstStyle/>
            <a:p>
              <a:endParaRPr lang="en-US"/>
            </a:p>
          </p:txBody>
        </p:sp>
        <p:sp>
          <p:nvSpPr>
            <p:cNvPr id="139407" name="Line 144"/>
            <p:cNvSpPr>
              <a:spLocks noChangeShapeType="1"/>
            </p:cNvSpPr>
            <p:nvPr/>
          </p:nvSpPr>
          <p:spPr bwMode="auto">
            <a:xfrm>
              <a:off x="928" y="3281"/>
              <a:ext cx="30" cy="1"/>
            </a:xfrm>
            <a:prstGeom prst="line">
              <a:avLst/>
            </a:prstGeom>
            <a:noFill/>
            <a:ln w="0">
              <a:solidFill>
                <a:srgbClr val="000000"/>
              </a:solidFill>
              <a:round/>
              <a:headEnd/>
              <a:tailEnd/>
            </a:ln>
          </p:spPr>
          <p:txBody>
            <a:bodyPr/>
            <a:lstStyle/>
            <a:p>
              <a:endParaRPr lang="en-US"/>
            </a:p>
          </p:txBody>
        </p:sp>
        <p:sp>
          <p:nvSpPr>
            <p:cNvPr id="139408" name="Line 145"/>
            <p:cNvSpPr>
              <a:spLocks noChangeShapeType="1"/>
            </p:cNvSpPr>
            <p:nvPr/>
          </p:nvSpPr>
          <p:spPr bwMode="auto">
            <a:xfrm>
              <a:off x="958" y="3763"/>
              <a:ext cx="1837" cy="1"/>
            </a:xfrm>
            <a:prstGeom prst="line">
              <a:avLst/>
            </a:prstGeom>
            <a:noFill/>
            <a:ln w="0">
              <a:solidFill>
                <a:srgbClr val="000000"/>
              </a:solidFill>
              <a:round/>
              <a:headEnd/>
              <a:tailEnd/>
            </a:ln>
          </p:spPr>
          <p:txBody>
            <a:bodyPr/>
            <a:lstStyle/>
            <a:p>
              <a:endParaRPr lang="en-US"/>
            </a:p>
          </p:txBody>
        </p:sp>
        <p:sp>
          <p:nvSpPr>
            <p:cNvPr id="139409" name="Line 146"/>
            <p:cNvSpPr>
              <a:spLocks noChangeShapeType="1"/>
            </p:cNvSpPr>
            <p:nvPr/>
          </p:nvSpPr>
          <p:spPr bwMode="auto">
            <a:xfrm flipV="1">
              <a:off x="958" y="3763"/>
              <a:ext cx="1" cy="30"/>
            </a:xfrm>
            <a:prstGeom prst="line">
              <a:avLst/>
            </a:prstGeom>
            <a:noFill/>
            <a:ln w="0">
              <a:solidFill>
                <a:srgbClr val="000000"/>
              </a:solidFill>
              <a:round/>
              <a:headEnd/>
              <a:tailEnd/>
            </a:ln>
          </p:spPr>
          <p:txBody>
            <a:bodyPr/>
            <a:lstStyle/>
            <a:p>
              <a:endParaRPr lang="en-US"/>
            </a:p>
          </p:txBody>
        </p:sp>
        <p:sp>
          <p:nvSpPr>
            <p:cNvPr id="139410" name="Line 147"/>
            <p:cNvSpPr>
              <a:spLocks noChangeShapeType="1"/>
            </p:cNvSpPr>
            <p:nvPr/>
          </p:nvSpPr>
          <p:spPr bwMode="auto">
            <a:xfrm flipV="1">
              <a:off x="1876" y="3763"/>
              <a:ext cx="1" cy="30"/>
            </a:xfrm>
            <a:prstGeom prst="line">
              <a:avLst/>
            </a:prstGeom>
            <a:noFill/>
            <a:ln w="0">
              <a:solidFill>
                <a:srgbClr val="000000"/>
              </a:solidFill>
              <a:round/>
              <a:headEnd/>
              <a:tailEnd/>
            </a:ln>
          </p:spPr>
          <p:txBody>
            <a:bodyPr/>
            <a:lstStyle/>
            <a:p>
              <a:endParaRPr lang="en-US"/>
            </a:p>
          </p:txBody>
        </p:sp>
        <p:sp>
          <p:nvSpPr>
            <p:cNvPr id="139411" name="Line 148"/>
            <p:cNvSpPr>
              <a:spLocks noChangeShapeType="1"/>
            </p:cNvSpPr>
            <p:nvPr/>
          </p:nvSpPr>
          <p:spPr bwMode="auto">
            <a:xfrm flipV="1">
              <a:off x="2795" y="3763"/>
              <a:ext cx="1" cy="30"/>
            </a:xfrm>
            <a:prstGeom prst="line">
              <a:avLst/>
            </a:prstGeom>
            <a:noFill/>
            <a:ln w="0">
              <a:solidFill>
                <a:srgbClr val="000000"/>
              </a:solidFill>
              <a:round/>
              <a:headEnd/>
              <a:tailEnd/>
            </a:ln>
          </p:spPr>
          <p:txBody>
            <a:bodyPr/>
            <a:lstStyle/>
            <a:p>
              <a:endParaRPr lang="en-US"/>
            </a:p>
          </p:txBody>
        </p:sp>
        <p:sp>
          <p:nvSpPr>
            <p:cNvPr id="139412" name="Freeform 149"/>
            <p:cNvSpPr>
              <a:spLocks/>
            </p:cNvSpPr>
            <p:nvPr/>
          </p:nvSpPr>
          <p:spPr bwMode="auto">
            <a:xfrm>
              <a:off x="958" y="3473"/>
              <a:ext cx="2204" cy="290"/>
            </a:xfrm>
            <a:custGeom>
              <a:avLst/>
              <a:gdLst>
                <a:gd name="T0" fmla="*/ 0 w 2297"/>
                <a:gd name="T1" fmla="*/ 290 h 302"/>
                <a:gd name="T2" fmla="*/ 55 w 2297"/>
                <a:gd name="T3" fmla="*/ 290 h 302"/>
                <a:gd name="T4" fmla="*/ 110 w 2297"/>
                <a:gd name="T5" fmla="*/ 290 h 302"/>
                <a:gd name="T6" fmla="*/ 165 w 2297"/>
                <a:gd name="T7" fmla="*/ 290 h 302"/>
                <a:gd name="T8" fmla="*/ 221 w 2297"/>
                <a:gd name="T9" fmla="*/ 262 h 302"/>
                <a:gd name="T10" fmla="*/ 275 w 2297"/>
                <a:gd name="T11" fmla="*/ 177 h 302"/>
                <a:gd name="T12" fmla="*/ 331 w 2297"/>
                <a:gd name="T13" fmla="*/ 93 h 302"/>
                <a:gd name="T14" fmla="*/ 386 w 2297"/>
                <a:gd name="T15" fmla="*/ 51 h 302"/>
                <a:gd name="T16" fmla="*/ 440 w 2297"/>
                <a:gd name="T17" fmla="*/ 15 h 302"/>
                <a:gd name="T18" fmla="*/ 496 w 2297"/>
                <a:gd name="T19" fmla="*/ 0 h 302"/>
                <a:gd name="T20" fmla="*/ 551 w 2297"/>
                <a:gd name="T21" fmla="*/ 26 h 302"/>
                <a:gd name="T22" fmla="*/ 606 w 2297"/>
                <a:gd name="T23" fmla="*/ 65 h 302"/>
                <a:gd name="T24" fmla="*/ 661 w 2297"/>
                <a:gd name="T25" fmla="*/ 85 h 302"/>
                <a:gd name="T26" fmla="*/ 716 w 2297"/>
                <a:gd name="T27" fmla="*/ 110 h 302"/>
                <a:gd name="T28" fmla="*/ 771 w 2297"/>
                <a:gd name="T29" fmla="*/ 123 h 302"/>
                <a:gd name="T30" fmla="*/ 826 w 2297"/>
                <a:gd name="T31" fmla="*/ 138 h 302"/>
                <a:gd name="T32" fmla="*/ 882 w 2297"/>
                <a:gd name="T33" fmla="*/ 154 h 302"/>
                <a:gd name="T34" fmla="*/ 936 w 2297"/>
                <a:gd name="T35" fmla="*/ 163 h 302"/>
                <a:gd name="T36" fmla="*/ 992 w 2297"/>
                <a:gd name="T37" fmla="*/ 182 h 302"/>
                <a:gd name="T38" fmla="*/ 1047 w 2297"/>
                <a:gd name="T39" fmla="*/ 191 h 302"/>
                <a:gd name="T40" fmla="*/ 1102 w 2297"/>
                <a:gd name="T41" fmla="*/ 193 h 302"/>
                <a:gd name="T42" fmla="*/ 1157 w 2297"/>
                <a:gd name="T43" fmla="*/ 193 h 302"/>
                <a:gd name="T44" fmla="*/ 1212 w 2297"/>
                <a:gd name="T45" fmla="*/ 196 h 302"/>
                <a:gd name="T46" fmla="*/ 1268 w 2297"/>
                <a:gd name="T47" fmla="*/ 198 h 302"/>
                <a:gd name="T48" fmla="*/ 1322 w 2297"/>
                <a:gd name="T49" fmla="*/ 202 h 302"/>
                <a:gd name="T50" fmla="*/ 1378 w 2297"/>
                <a:gd name="T51" fmla="*/ 207 h 302"/>
                <a:gd name="T52" fmla="*/ 1433 w 2297"/>
                <a:gd name="T53" fmla="*/ 215 h 302"/>
                <a:gd name="T54" fmla="*/ 1487 w 2297"/>
                <a:gd name="T55" fmla="*/ 223 h 302"/>
                <a:gd name="T56" fmla="*/ 1543 w 2297"/>
                <a:gd name="T57" fmla="*/ 227 h 302"/>
                <a:gd name="T58" fmla="*/ 1598 w 2297"/>
                <a:gd name="T59" fmla="*/ 234 h 302"/>
                <a:gd name="T60" fmla="*/ 1653 w 2297"/>
                <a:gd name="T61" fmla="*/ 238 h 302"/>
                <a:gd name="T62" fmla="*/ 1708 w 2297"/>
                <a:gd name="T63" fmla="*/ 240 h 302"/>
                <a:gd name="T64" fmla="*/ 1763 w 2297"/>
                <a:gd name="T65" fmla="*/ 243 h 302"/>
                <a:gd name="T66" fmla="*/ 1818 w 2297"/>
                <a:gd name="T67" fmla="*/ 246 h 302"/>
                <a:gd name="T68" fmla="*/ 1873 w 2297"/>
                <a:gd name="T69" fmla="*/ 249 h 302"/>
                <a:gd name="T70" fmla="*/ 1929 w 2297"/>
                <a:gd name="T71" fmla="*/ 248 h 302"/>
                <a:gd name="T72" fmla="*/ 1983 w 2297"/>
                <a:gd name="T73" fmla="*/ 248 h 302"/>
                <a:gd name="T74" fmla="*/ 2039 w 2297"/>
                <a:gd name="T75" fmla="*/ 249 h 302"/>
                <a:gd name="T76" fmla="*/ 2094 w 2297"/>
                <a:gd name="T77" fmla="*/ 251 h 302"/>
                <a:gd name="T78" fmla="*/ 2148 w 2297"/>
                <a:gd name="T79" fmla="*/ 254 h 302"/>
                <a:gd name="T80" fmla="*/ 2204 w 2297"/>
                <a:gd name="T81" fmla="*/ 254 h 3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97"/>
                <a:gd name="T124" fmla="*/ 0 h 302"/>
                <a:gd name="T125" fmla="*/ 2297 w 2297"/>
                <a:gd name="T126" fmla="*/ 302 h 3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97" h="302">
                  <a:moveTo>
                    <a:pt x="0" y="302"/>
                  </a:moveTo>
                  <a:lnTo>
                    <a:pt x="57" y="302"/>
                  </a:lnTo>
                  <a:lnTo>
                    <a:pt x="115" y="302"/>
                  </a:lnTo>
                  <a:lnTo>
                    <a:pt x="172" y="302"/>
                  </a:lnTo>
                  <a:lnTo>
                    <a:pt x="230" y="273"/>
                  </a:lnTo>
                  <a:lnTo>
                    <a:pt x="287" y="184"/>
                  </a:lnTo>
                  <a:lnTo>
                    <a:pt x="345" y="97"/>
                  </a:lnTo>
                  <a:lnTo>
                    <a:pt x="402" y="53"/>
                  </a:lnTo>
                  <a:lnTo>
                    <a:pt x="459" y="16"/>
                  </a:lnTo>
                  <a:lnTo>
                    <a:pt x="517" y="0"/>
                  </a:lnTo>
                  <a:lnTo>
                    <a:pt x="574" y="27"/>
                  </a:lnTo>
                  <a:lnTo>
                    <a:pt x="632" y="68"/>
                  </a:lnTo>
                  <a:lnTo>
                    <a:pt x="689" y="89"/>
                  </a:lnTo>
                  <a:lnTo>
                    <a:pt x="746" y="115"/>
                  </a:lnTo>
                  <a:lnTo>
                    <a:pt x="804" y="128"/>
                  </a:lnTo>
                  <a:lnTo>
                    <a:pt x="861" y="144"/>
                  </a:lnTo>
                  <a:lnTo>
                    <a:pt x="919" y="160"/>
                  </a:lnTo>
                  <a:lnTo>
                    <a:pt x="976" y="170"/>
                  </a:lnTo>
                  <a:lnTo>
                    <a:pt x="1034" y="190"/>
                  </a:lnTo>
                  <a:lnTo>
                    <a:pt x="1091" y="199"/>
                  </a:lnTo>
                  <a:lnTo>
                    <a:pt x="1148" y="201"/>
                  </a:lnTo>
                  <a:lnTo>
                    <a:pt x="1206" y="201"/>
                  </a:lnTo>
                  <a:lnTo>
                    <a:pt x="1263" y="204"/>
                  </a:lnTo>
                  <a:lnTo>
                    <a:pt x="1321" y="206"/>
                  </a:lnTo>
                  <a:lnTo>
                    <a:pt x="1378" y="210"/>
                  </a:lnTo>
                  <a:lnTo>
                    <a:pt x="1436" y="216"/>
                  </a:lnTo>
                  <a:lnTo>
                    <a:pt x="1493" y="224"/>
                  </a:lnTo>
                  <a:lnTo>
                    <a:pt x="1550" y="232"/>
                  </a:lnTo>
                  <a:lnTo>
                    <a:pt x="1608" y="236"/>
                  </a:lnTo>
                  <a:lnTo>
                    <a:pt x="1665" y="244"/>
                  </a:lnTo>
                  <a:lnTo>
                    <a:pt x="1723" y="248"/>
                  </a:lnTo>
                  <a:lnTo>
                    <a:pt x="1780" y="250"/>
                  </a:lnTo>
                  <a:lnTo>
                    <a:pt x="1837" y="253"/>
                  </a:lnTo>
                  <a:lnTo>
                    <a:pt x="1895" y="256"/>
                  </a:lnTo>
                  <a:lnTo>
                    <a:pt x="1952" y="259"/>
                  </a:lnTo>
                  <a:lnTo>
                    <a:pt x="2010" y="258"/>
                  </a:lnTo>
                  <a:lnTo>
                    <a:pt x="2067" y="258"/>
                  </a:lnTo>
                  <a:lnTo>
                    <a:pt x="2125" y="259"/>
                  </a:lnTo>
                  <a:lnTo>
                    <a:pt x="2182" y="261"/>
                  </a:lnTo>
                  <a:lnTo>
                    <a:pt x="2239" y="264"/>
                  </a:lnTo>
                  <a:lnTo>
                    <a:pt x="2297" y="264"/>
                  </a:lnTo>
                </a:path>
              </a:pathLst>
            </a:custGeom>
            <a:noFill/>
            <a:ln w="23">
              <a:solidFill>
                <a:srgbClr val="339966"/>
              </a:solidFill>
              <a:prstDash val="solid"/>
              <a:round/>
              <a:headEnd/>
              <a:tailEnd/>
            </a:ln>
          </p:spPr>
          <p:txBody>
            <a:bodyPr/>
            <a:lstStyle/>
            <a:p>
              <a:endParaRPr lang="en-US"/>
            </a:p>
          </p:txBody>
        </p:sp>
        <p:sp>
          <p:nvSpPr>
            <p:cNvPr id="139413" name="Rectangle 150"/>
            <p:cNvSpPr>
              <a:spLocks noChangeArrowheads="1"/>
            </p:cNvSpPr>
            <p:nvPr/>
          </p:nvSpPr>
          <p:spPr bwMode="auto">
            <a:xfrm>
              <a:off x="2444" y="3330"/>
              <a:ext cx="188" cy="107"/>
            </a:xfrm>
            <a:prstGeom prst="rect">
              <a:avLst/>
            </a:prstGeom>
            <a:noFill/>
            <a:ln w="9525">
              <a:noFill/>
              <a:miter lim="800000"/>
              <a:headEnd/>
              <a:tailEnd/>
            </a:ln>
          </p:spPr>
          <p:txBody>
            <a:bodyPr wrap="none" lIns="0" tIns="0" rIns="0" bIns="0">
              <a:spAutoFit/>
            </a:bodyPr>
            <a:lstStyle/>
            <a:p>
              <a:r>
                <a:rPr lang="en-US" sz="1100" b="1" dirty="0">
                  <a:solidFill>
                    <a:srgbClr val="008000"/>
                  </a:solidFill>
                  <a:latin typeface="Arial" charset="0"/>
                </a:rPr>
                <a:t>OYP</a:t>
              </a:r>
              <a:endParaRPr lang="en-US" dirty="0"/>
            </a:p>
          </p:txBody>
        </p:sp>
        <p:sp>
          <p:nvSpPr>
            <p:cNvPr id="139414" name="Rectangle 151"/>
            <p:cNvSpPr>
              <a:spLocks noChangeArrowheads="1"/>
            </p:cNvSpPr>
            <p:nvPr/>
          </p:nvSpPr>
          <p:spPr bwMode="auto">
            <a:xfrm>
              <a:off x="697" y="3708"/>
              <a:ext cx="230"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0.00</a:t>
              </a:r>
              <a:endParaRPr lang="en-US"/>
            </a:p>
          </p:txBody>
        </p:sp>
        <p:sp>
          <p:nvSpPr>
            <p:cNvPr id="139415" name="Rectangle 152"/>
            <p:cNvSpPr>
              <a:spLocks noChangeArrowheads="1"/>
            </p:cNvSpPr>
            <p:nvPr/>
          </p:nvSpPr>
          <p:spPr bwMode="auto">
            <a:xfrm>
              <a:off x="697" y="3467"/>
              <a:ext cx="230"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0.50</a:t>
              </a:r>
              <a:endParaRPr lang="en-US"/>
            </a:p>
          </p:txBody>
        </p:sp>
        <p:sp>
          <p:nvSpPr>
            <p:cNvPr id="139416" name="Rectangle 153"/>
            <p:cNvSpPr>
              <a:spLocks noChangeArrowheads="1"/>
            </p:cNvSpPr>
            <p:nvPr/>
          </p:nvSpPr>
          <p:spPr bwMode="auto">
            <a:xfrm>
              <a:off x="697" y="3226"/>
              <a:ext cx="230"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1.00</a:t>
              </a:r>
              <a:endParaRPr lang="en-US"/>
            </a:p>
          </p:txBody>
        </p:sp>
        <p:sp>
          <p:nvSpPr>
            <p:cNvPr id="139417" name="Rectangle 154"/>
            <p:cNvSpPr>
              <a:spLocks noChangeArrowheads="1"/>
            </p:cNvSpPr>
            <p:nvPr/>
          </p:nvSpPr>
          <p:spPr bwMode="auto">
            <a:xfrm>
              <a:off x="931" y="3847"/>
              <a:ext cx="96"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a:p>
          </p:txBody>
        </p:sp>
        <p:sp>
          <p:nvSpPr>
            <p:cNvPr id="139418" name="Rectangle 155"/>
            <p:cNvSpPr>
              <a:spLocks noChangeArrowheads="1"/>
            </p:cNvSpPr>
            <p:nvPr/>
          </p:nvSpPr>
          <p:spPr bwMode="auto">
            <a:xfrm>
              <a:off x="1742" y="3847"/>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12500</a:t>
              </a:r>
              <a:endParaRPr lang="en-US"/>
            </a:p>
          </p:txBody>
        </p:sp>
        <p:sp>
          <p:nvSpPr>
            <p:cNvPr id="139419" name="Rectangle 156"/>
            <p:cNvSpPr>
              <a:spLocks noChangeArrowheads="1"/>
            </p:cNvSpPr>
            <p:nvPr/>
          </p:nvSpPr>
          <p:spPr bwMode="auto">
            <a:xfrm>
              <a:off x="2661" y="3847"/>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25000</a:t>
              </a:r>
              <a:endParaRPr lang="en-US"/>
            </a:p>
          </p:txBody>
        </p:sp>
        <p:sp>
          <p:nvSpPr>
            <p:cNvPr id="139420" name="Rectangle 157"/>
            <p:cNvSpPr>
              <a:spLocks noChangeArrowheads="1"/>
            </p:cNvSpPr>
            <p:nvPr/>
          </p:nvSpPr>
          <p:spPr bwMode="auto">
            <a:xfrm>
              <a:off x="1837" y="3908"/>
              <a:ext cx="137" cy="165"/>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charset="0"/>
                </a:rPr>
                <a:t>S</a:t>
              </a:r>
              <a:endParaRPr lang="en-US"/>
            </a:p>
          </p:txBody>
        </p:sp>
        <p:sp>
          <p:nvSpPr>
            <p:cNvPr id="139421" name="Rectangle 158"/>
            <p:cNvSpPr>
              <a:spLocks noChangeArrowheads="1"/>
            </p:cNvSpPr>
            <p:nvPr/>
          </p:nvSpPr>
          <p:spPr bwMode="auto">
            <a:xfrm>
              <a:off x="523" y="2736"/>
              <a:ext cx="2432" cy="440"/>
            </a:xfrm>
            <a:prstGeom prst="rect">
              <a:avLst/>
            </a:prstGeom>
            <a:solidFill>
              <a:srgbClr val="FFFFFF"/>
            </a:solidFill>
            <a:ln w="9525">
              <a:noFill/>
              <a:miter lim="800000"/>
              <a:headEnd/>
              <a:tailEnd/>
            </a:ln>
          </p:spPr>
          <p:txBody>
            <a:bodyPr/>
            <a:lstStyle/>
            <a:p>
              <a:endParaRPr lang="en-US"/>
            </a:p>
          </p:txBody>
        </p:sp>
        <p:sp>
          <p:nvSpPr>
            <p:cNvPr id="139422" name="Rectangle 159"/>
            <p:cNvSpPr>
              <a:spLocks noChangeArrowheads="1"/>
            </p:cNvSpPr>
            <p:nvPr/>
          </p:nvSpPr>
          <p:spPr bwMode="auto">
            <a:xfrm>
              <a:off x="934" y="2796"/>
              <a:ext cx="1823" cy="247"/>
            </a:xfrm>
            <a:prstGeom prst="rect">
              <a:avLst/>
            </a:prstGeom>
            <a:solidFill>
              <a:srgbClr val="FFFFCC"/>
            </a:solidFill>
            <a:ln w="9525">
              <a:noFill/>
              <a:miter lim="800000"/>
              <a:headEnd/>
              <a:tailEnd/>
            </a:ln>
          </p:spPr>
          <p:txBody>
            <a:bodyPr/>
            <a:lstStyle/>
            <a:p>
              <a:endParaRPr lang="en-US"/>
            </a:p>
          </p:txBody>
        </p:sp>
        <p:sp>
          <p:nvSpPr>
            <p:cNvPr id="139423" name="Rectangle 160"/>
            <p:cNvSpPr>
              <a:spLocks noChangeArrowheads="1"/>
            </p:cNvSpPr>
            <p:nvPr/>
          </p:nvSpPr>
          <p:spPr bwMode="auto">
            <a:xfrm>
              <a:off x="934" y="2796"/>
              <a:ext cx="1823" cy="247"/>
            </a:xfrm>
            <a:prstGeom prst="rect">
              <a:avLst/>
            </a:prstGeom>
            <a:noFill/>
            <a:ln w="8">
              <a:solidFill>
                <a:srgbClr val="808080"/>
              </a:solidFill>
              <a:miter lim="800000"/>
              <a:headEnd/>
              <a:tailEnd/>
            </a:ln>
          </p:spPr>
          <p:txBody>
            <a:bodyPr/>
            <a:lstStyle/>
            <a:p>
              <a:endParaRPr lang="en-US"/>
            </a:p>
          </p:txBody>
        </p:sp>
        <p:sp>
          <p:nvSpPr>
            <p:cNvPr id="139424" name="Line 161"/>
            <p:cNvSpPr>
              <a:spLocks noChangeShapeType="1"/>
            </p:cNvSpPr>
            <p:nvPr/>
          </p:nvSpPr>
          <p:spPr bwMode="auto">
            <a:xfrm>
              <a:off x="934" y="2796"/>
              <a:ext cx="1" cy="247"/>
            </a:xfrm>
            <a:prstGeom prst="line">
              <a:avLst/>
            </a:prstGeom>
            <a:noFill/>
            <a:ln w="0">
              <a:solidFill>
                <a:srgbClr val="000000"/>
              </a:solidFill>
              <a:round/>
              <a:headEnd/>
              <a:tailEnd/>
            </a:ln>
          </p:spPr>
          <p:txBody>
            <a:bodyPr/>
            <a:lstStyle/>
            <a:p>
              <a:endParaRPr lang="en-US"/>
            </a:p>
          </p:txBody>
        </p:sp>
        <p:sp>
          <p:nvSpPr>
            <p:cNvPr id="139425" name="Line 162"/>
            <p:cNvSpPr>
              <a:spLocks noChangeShapeType="1"/>
            </p:cNvSpPr>
            <p:nvPr/>
          </p:nvSpPr>
          <p:spPr bwMode="auto">
            <a:xfrm>
              <a:off x="928" y="3043"/>
              <a:ext cx="6" cy="1"/>
            </a:xfrm>
            <a:prstGeom prst="line">
              <a:avLst/>
            </a:prstGeom>
            <a:noFill/>
            <a:ln w="0">
              <a:solidFill>
                <a:srgbClr val="000000"/>
              </a:solidFill>
              <a:round/>
              <a:headEnd/>
              <a:tailEnd/>
            </a:ln>
          </p:spPr>
          <p:txBody>
            <a:bodyPr/>
            <a:lstStyle/>
            <a:p>
              <a:endParaRPr lang="en-US"/>
            </a:p>
          </p:txBody>
        </p:sp>
        <p:sp>
          <p:nvSpPr>
            <p:cNvPr id="139426" name="Line 163"/>
            <p:cNvSpPr>
              <a:spLocks noChangeShapeType="1"/>
            </p:cNvSpPr>
            <p:nvPr/>
          </p:nvSpPr>
          <p:spPr bwMode="auto">
            <a:xfrm>
              <a:off x="928" y="3012"/>
              <a:ext cx="6" cy="1"/>
            </a:xfrm>
            <a:prstGeom prst="line">
              <a:avLst/>
            </a:prstGeom>
            <a:noFill/>
            <a:ln w="0">
              <a:solidFill>
                <a:srgbClr val="000000"/>
              </a:solidFill>
              <a:round/>
              <a:headEnd/>
              <a:tailEnd/>
            </a:ln>
          </p:spPr>
          <p:txBody>
            <a:bodyPr/>
            <a:lstStyle/>
            <a:p>
              <a:endParaRPr lang="en-US"/>
            </a:p>
          </p:txBody>
        </p:sp>
        <p:sp>
          <p:nvSpPr>
            <p:cNvPr id="139427" name="Line 164"/>
            <p:cNvSpPr>
              <a:spLocks noChangeShapeType="1"/>
            </p:cNvSpPr>
            <p:nvPr/>
          </p:nvSpPr>
          <p:spPr bwMode="auto">
            <a:xfrm>
              <a:off x="928" y="2981"/>
              <a:ext cx="6" cy="1"/>
            </a:xfrm>
            <a:prstGeom prst="line">
              <a:avLst/>
            </a:prstGeom>
            <a:noFill/>
            <a:ln w="0">
              <a:solidFill>
                <a:srgbClr val="000000"/>
              </a:solidFill>
              <a:round/>
              <a:headEnd/>
              <a:tailEnd/>
            </a:ln>
          </p:spPr>
          <p:txBody>
            <a:bodyPr/>
            <a:lstStyle/>
            <a:p>
              <a:endParaRPr lang="en-US"/>
            </a:p>
          </p:txBody>
        </p:sp>
        <p:sp>
          <p:nvSpPr>
            <p:cNvPr id="139428" name="Line 165"/>
            <p:cNvSpPr>
              <a:spLocks noChangeShapeType="1"/>
            </p:cNvSpPr>
            <p:nvPr/>
          </p:nvSpPr>
          <p:spPr bwMode="auto">
            <a:xfrm>
              <a:off x="928" y="2950"/>
              <a:ext cx="6" cy="1"/>
            </a:xfrm>
            <a:prstGeom prst="line">
              <a:avLst/>
            </a:prstGeom>
            <a:noFill/>
            <a:ln w="0">
              <a:solidFill>
                <a:srgbClr val="000000"/>
              </a:solidFill>
              <a:round/>
              <a:headEnd/>
              <a:tailEnd/>
            </a:ln>
          </p:spPr>
          <p:txBody>
            <a:bodyPr/>
            <a:lstStyle/>
            <a:p>
              <a:endParaRPr lang="en-US"/>
            </a:p>
          </p:txBody>
        </p:sp>
        <p:sp>
          <p:nvSpPr>
            <p:cNvPr id="139429" name="Line 166"/>
            <p:cNvSpPr>
              <a:spLocks noChangeShapeType="1"/>
            </p:cNvSpPr>
            <p:nvPr/>
          </p:nvSpPr>
          <p:spPr bwMode="auto">
            <a:xfrm>
              <a:off x="928" y="2920"/>
              <a:ext cx="6" cy="1"/>
            </a:xfrm>
            <a:prstGeom prst="line">
              <a:avLst/>
            </a:prstGeom>
            <a:noFill/>
            <a:ln w="0">
              <a:solidFill>
                <a:srgbClr val="000000"/>
              </a:solidFill>
              <a:round/>
              <a:headEnd/>
              <a:tailEnd/>
            </a:ln>
          </p:spPr>
          <p:txBody>
            <a:bodyPr/>
            <a:lstStyle/>
            <a:p>
              <a:endParaRPr lang="en-US"/>
            </a:p>
          </p:txBody>
        </p:sp>
        <p:sp>
          <p:nvSpPr>
            <p:cNvPr id="139430" name="Line 167"/>
            <p:cNvSpPr>
              <a:spLocks noChangeShapeType="1"/>
            </p:cNvSpPr>
            <p:nvPr/>
          </p:nvSpPr>
          <p:spPr bwMode="auto">
            <a:xfrm>
              <a:off x="928" y="2888"/>
              <a:ext cx="6" cy="1"/>
            </a:xfrm>
            <a:prstGeom prst="line">
              <a:avLst/>
            </a:prstGeom>
            <a:noFill/>
            <a:ln w="0">
              <a:solidFill>
                <a:srgbClr val="000000"/>
              </a:solidFill>
              <a:round/>
              <a:headEnd/>
              <a:tailEnd/>
            </a:ln>
          </p:spPr>
          <p:txBody>
            <a:bodyPr/>
            <a:lstStyle/>
            <a:p>
              <a:endParaRPr lang="en-US"/>
            </a:p>
          </p:txBody>
        </p:sp>
        <p:sp>
          <p:nvSpPr>
            <p:cNvPr id="139431" name="Line 168"/>
            <p:cNvSpPr>
              <a:spLocks noChangeShapeType="1"/>
            </p:cNvSpPr>
            <p:nvPr/>
          </p:nvSpPr>
          <p:spPr bwMode="auto">
            <a:xfrm>
              <a:off x="928" y="2857"/>
              <a:ext cx="6" cy="1"/>
            </a:xfrm>
            <a:prstGeom prst="line">
              <a:avLst/>
            </a:prstGeom>
            <a:noFill/>
            <a:ln w="0">
              <a:solidFill>
                <a:srgbClr val="000000"/>
              </a:solidFill>
              <a:round/>
              <a:headEnd/>
              <a:tailEnd/>
            </a:ln>
          </p:spPr>
          <p:txBody>
            <a:bodyPr/>
            <a:lstStyle/>
            <a:p>
              <a:endParaRPr lang="en-US"/>
            </a:p>
          </p:txBody>
        </p:sp>
        <p:sp>
          <p:nvSpPr>
            <p:cNvPr id="139432" name="Line 169"/>
            <p:cNvSpPr>
              <a:spLocks noChangeShapeType="1"/>
            </p:cNvSpPr>
            <p:nvPr/>
          </p:nvSpPr>
          <p:spPr bwMode="auto">
            <a:xfrm>
              <a:off x="928" y="2827"/>
              <a:ext cx="6" cy="1"/>
            </a:xfrm>
            <a:prstGeom prst="line">
              <a:avLst/>
            </a:prstGeom>
            <a:noFill/>
            <a:ln w="0">
              <a:solidFill>
                <a:srgbClr val="000000"/>
              </a:solidFill>
              <a:round/>
              <a:headEnd/>
              <a:tailEnd/>
            </a:ln>
          </p:spPr>
          <p:txBody>
            <a:bodyPr/>
            <a:lstStyle/>
            <a:p>
              <a:endParaRPr lang="en-US"/>
            </a:p>
          </p:txBody>
        </p:sp>
        <p:sp>
          <p:nvSpPr>
            <p:cNvPr id="139433" name="Line 170"/>
            <p:cNvSpPr>
              <a:spLocks noChangeShapeType="1"/>
            </p:cNvSpPr>
            <p:nvPr/>
          </p:nvSpPr>
          <p:spPr bwMode="auto">
            <a:xfrm>
              <a:off x="928" y="2796"/>
              <a:ext cx="6" cy="1"/>
            </a:xfrm>
            <a:prstGeom prst="line">
              <a:avLst/>
            </a:prstGeom>
            <a:noFill/>
            <a:ln w="0">
              <a:solidFill>
                <a:srgbClr val="000000"/>
              </a:solidFill>
              <a:round/>
              <a:headEnd/>
              <a:tailEnd/>
            </a:ln>
          </p:spPr>
          <p:txBody>
            <a:bodyPr/>
            <a:lstStyle/>
            <a:p>
              <a:endParaRPr lang="en-US"/>
            </a:p>
          </p:txBody>
        </p:sp>
        <p:sp>
          <p:nvSpPr>
            <p:cNvPr id="139434" name="Line 171"/>
            <p:cNvSpPr>
              <a:spLocks noChangeShapeType="1"/>
            </p:cNvSpPr>
            <p:nvPr/>
          </p:nvSpPr>
          <p:spPr bwMode="auto">
            <a:xfrm>
              <a:off x="934" y="3043"/>
              <a:ext cx="1823" cy="1"/>
            </a:xfrm>
            <a:prstGeom prst="line">
              <a:avLst/>
            </a:prstGeom>
            <a:noFill/>
            <a:ln w="0">
              <a:solidFill>
                <a:srgbClr val="000000"/>
              </a:solidFill>
              <a:round/>
              <a:headEnd/>
              <a:tailEnd/>
            </a:ln>
          </p:spPr>
          <p:txBody>
            <a:bodyPr/>
            <a:lstStyle/>
            <a:p>
              <a:endParaRPr lang="en-US"/>
            </a:p>
          </p:txBody>
        </p:sp>
        <p:sp>
          <p:nvSpPr>
            <p:cNvPr id="139435" name="Line 172"/>
            <p:cNvSpPr>
              <a:spLocks noChangeShapeType="1"/>
            </p:cNvSpPr>
            <p:nvPr/>
          </p:nvSpPr>
          <p:spPr bwMode="auto">
            <a:xfrm flipV="1">
              <a:off x="934" y="3043"/>
              <a:ext cx="1" cy="9"/>
            </a:xfrm>
            <a:prstGeom prst="line">
              <a:avLst/>
            </a:prstGeom>
            <a:noFill/>
            <a:ln w="0">
              <a:solidFill>
                <a:srgbClr val="000000"/>
              </a:solidFill>
              <a:round/>
              <a:headEnd/>
              <a:tailEnd/>
            </a:ln>
          </p:spPr>
          <p:txBody>
            <a:bodyPr/>
            <a:lstStyle/>
            <a:p>
              <a:endParaRPr lang="en-US"/>
            </a:p>
          </p:txBody>
        </p:sp>
        <p:sp>
          <p:nvSpPr>
            <p:cNvPr id="139436" name="Line 173"/>
            <p:cNvSpPr>
              <a:spLocks noChangeShapeType="1"/>
            </p:cNvSpPr>
            <p:nvPr/>
          </p:nvSpPr>
          <p:spPr bwMode="auto">
            <a:xfrm flipV="1">
              <a:off x="1846" y="3043"/>
              <a:ext cx="1" cy="9"/>
            </a:xfrm>
            <a:prstGeom prst="line">
              <a:avLst/>
            </a:prstGeom>
            <a:noFill/>
            <a:ln w="0">
              <a:solidFill>
                <a:srgbClr val="000000"/>
              </a:solidFill>
              <a:round/>
              <a:headEnd/>
              <a:tailEnd/>
            </a:ln>
          </p:spPr>
          <p:txBody>
            <a:bodyPr/>
            <a:lstStyle/>
            <a:p>
              <a:endParaRPr lang="en-US"/>
            </a:p>
          </p:txBody>
        </p:sp>
        <p:sp>
          <p:nvSpPr>
            <p:cNvPr id="139437" name="Line 174"/>
            <p:cNvSpPr>
              <a:spLocks noChangeShapeType="1"/>
            </p:cNvSpPr>
            <p:nvPr/>
          </p:nvSpPr>
          <p:spPr bwMode="auto">
            <a:xfrm flipV="1">
              <a:off x="2757" y="3043"/>
              <a:ext cx="1" cy="9"/>
            </a:xfrm>
            <a:prstGeom prst="line">
              <a:avLst/>
            </a:prstGeom>
            <a:noFill/>
            <a:ln w="0">
              <a:solidFill>
                <a:srgbClr val="000000"/>
              </a:solidFill>
              <a:round/>
              <a:headEnd/>
              <a:tailEnd/>
            </a:ln>
          </p:spPr>
          <p:txBody>
            <a:bodyPr/>
            <a:lstStyle/>
            <a:p>
              <a:endParaRPr lang="en-US"/>
            </a:p>
          </p:txBody>
        </p:sp>
        <p:sp>
          <p:nvSpPr>
            <p:cNvPr id="139438" name="Freeform 175"/>
            <p:cNvSpPr>
              <a:spLocks/>
            </p:cNvSpPr>
            <p:nvPr/>
          </p:nvSpPr>
          <p:spPr bwMode="auto">
            <a:xfrm>
              <a:off x="934" y="2827"/>
              <a:ext cx="1823" cy="216"/>
            </a:xfrm>
            <a:custGeom>
              <a:avLst/>
              <a:gdLst>
                <a:gd name="T0" fmla="*/ 0 w 1900"/>
                <a:gd name="T1" fmla="*/ 216 h 225"/>
                <a:gd name="T2" fmla="*/ 91 w 1900"/>
                <a:gd name="T3" fmla="*/ 216 h 225"/>
                <a:gd name="T4" fmla="*/ 182 w 1900"/>
                <a:gd name="T5" fmla="*/ 216 h 225"/>
                <a:gd name="T6" fmla="*/ 273 w 1900"/>
                <a:gd name="T7" fmla="*/ 188 h 225"/>
                <a:gd name="T8" fmla="*/ 365 w 1900"/>
                <a:gd name="T9" fmla="*/ 34 h 225"/>
                <a:gd name="T10" fmla="*/ 456 w 1900"/>
                <a:gd name="T11" fmla="*/ 0 h 225"/>
                <a:gd name="T12" fmla="*/ 547 w 1900"/>
                <a:gd name="T13" fmla="*/ 105 h 225"/>
                <a:gd name="T14" fmla="*/ 638 w 1900"/>
                <a:gd name="T15" fmla="*/ 124 h 225"/>
                <a:gd name="T16" fmla="*/ 729 w 1900"/>
                <a:gd name="T17" fmla="*/ 152 h 225"/>
                <a:gd name="T18" fmla="*/ 820 w 1900"/>
                <a:gd name="T19" fmla="*/ 170 h 225"/>
                <a:gd name="T20" fmla="*/ 912 w 1900"/>
                <a:gd name="T21" fmla="*/ 185 h 225"/>
                <a:gd name="T22" fmla="*/ 1003 w 1900"/>
                <a:gd name="T23" fmla="*/ 179 h 225"/>
                <a:gd name="T24" fmla="*/ 1094 w 1900"/>
                <a:gd name="T25" fmla="*/ 185 h 225"/>
                <a:gd name="T26" fmla="*/ 1185 w 1900"/>
                <a:gd name="T27" fmla="*/ 188 h 225"/>
                <a:gd name="T28" fmla="*/ 1276 w 1900"/>
                <a:gd name="T29" fmla="*/ 204 h 225"/>
                <a:gd name="T30" fmla="*/ 1367 w 1900"/>
                <a:gd name="T31" fmla="*/ 206 h 225"/>
                <a:gd name="T32" fmla="*/ 1458 w 1900"/>
                <a:gd name="T33" fmla="*/ 206 h 225"/>
                <a:gd name="T34" fmla="*/ 1550 w 1900"/>
                <a:gd name="T35" fmla="*/ 210 h 225"/>
                <a:gd name="T36" fmla="*/ 1641 w 1900"/>
                <a:gd name="T37" fmla="*/ 198 h 225"/>
                <a:gd name="T38" fmla="*/ 1732 w 1900"/>
                <a:gd name="T39" fmla="*/ 201 h 225"/>
                <a:gd name="T40" fmla="*/ 1823 w 1900"/>
                <a:gd name="T41" fmla="*/ 142 h 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0"/>
                <a:gd name="T64" fmla="*/ 0 h 225"/>
                <a:gd name="T65" fmla="*/ 1900 w 1900"/>
                <a:gd name="T66" fmla="*/ 225 h 2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0" h="225">
                  <a:moveTo>
                    <a:pt x="0" y="225"/>
                  </a:moveTo>
                  <a:lnTo>
                    <a:pt x="95" y="225"/>
                  </a:lnTo>
                  <a:lnTo>
                    <a:pt x="190" y="225"/>
                  </a:lnTo>
                  <a:lnTo>
                    <a:pt x="285" y="196"/>
                  </a:lnTo>
                  <a:lnTo>
                    <a:pt x="380" y="35"/>
                  </a:lnTo>
                  <a:lnTo>
                    <a:pt x="475" y="0"/>
                  </a:lnTo>
                  <a:lnTo>
                    <a:pt x="570" y="109"/>
                  </a:lnTo>
                  <a:lnTo>
                    <a:pt x="665" y="129"/>
                  </a:lnTo>
                  <a:lnTo>
                    <a:pt x="760" y="158"/>
                  </a:lnTo>
                  <a:lnTo>
                    <a:pt x="855" y="177"/>
                  </a:lnTo>
                  <a:lnTo>
                    <a:pt x="950" y="193"/>
                  </a:lnTo>
                  <a:lnTo>
                    <a:pt x="1045" y="186"/>
                  </a:lnTo>
                  <a:lnTo>
                    <a:pt x="1140" y="193"/>
                  </a:lnTo>
                  <a:lnTo>
                    <a:pt x="1235" y="196"/>
                  </a:lnTo>
                  <a:lnTo>
                    <a:pt x="1330" y="212"/>
                  </a:lnTo>
                  <a:lnTo>
                    <a:pt x="1425" y="215"/>
                  </a:lnTo>
                  <a:lnTo>
                    <a:pt x="1520" y="215"/>
                  </a:lnTo>
                  <a:lnTo>
                    <a:pt x="1615" y="219"/>
                  </a:lnTo>
                  <a:lnTo>
                    <a:pt x="1710" y="206"/>
                  </a:lnTo>
                  <a:lnTo>
                    <a:pt x="1805" y="209"/>
                  </a:lnTo>
                  <a:lnTo>
                    <a:pt x="1900" y="148"/>
                  </a:lnTo>
                </a:path>
              </a:pathLst>
            </a:custGeom>
            <a:noFill/>
            <a:ln w="23">
              <a:solidFill>
                <a:srgbClr val="0000FF"/>
              </a:solidFill>
              <a:prstDash val="solid"/>
              <a:round/>
              <a:headEnd/>
              <a:tailEnd/>
            </a:ln>
          </p:spPr>
          <p:txBody>
            <a:bodyPr/>
            <a:lstStyle/>
            <a:p>
              <a:endParaRPr lang="en-US"/>
            </a:p>
          </p:txBody>
        </p:sp>
        <p:sp>
          <p:nvSpPr>
            <p:cNvPr id="139439" name="Rectangle 176"/>
            <p:cNvSpPr>
              <a:spLocks noChangeArrowheads="1"/>
            </p:cNvSpPr>
            <p:nvPr/>
          </p:nvSpPr>
          <p:spPr bwMode="auto">
            <a:xfrm>
              <a:off x="925" y="3069"/>
              <a:ext cx="32" cy="43"/>
            </a:xfrm>
            <a:prstGeom prst="rect">
              <a:avLst/>
            </a:prstGeom>
            <a:noFill/>
            <a:ln w="9525">
              <a:noFill/>
              <a:miter lim="800000"/>
              <a:headEnd/>
              <a:tailEnd/>
            </a:ln>
          </p:spPr>
          <p:txBody>
            <a:bodyPr wrap="none" lIns="0" tIns="0" rIns="0" bIns="0">
              <a:spAutoFit/>
            </a:bodyPr>
            <a:lstStyle/>
            <a:p>
              <a:r>
                <a:rPr lang="en-US" sz="400">
                  <a:solidFill>
                    <a:srgbClr val="000000"/>
                  </a:solidFill>
                  <a:latin typeface="Arial" charset="0"/>
                </a:rPr>
                <a:t>0</a:t>
              </a:r>
              <a:endParaRPr lang="en-US"/>
            </a:p>
          </p:txBody>
        </p:sp>
        <p:sp>
          <p:nvSpPr>
            <p:cNvPr id="139440" name="Rectangle 177"/>
            <p:cNvSpPr>
              <a:spLocks noChangeArrowheads="1"/>
            </p:cNvSpPr>
            <p:nvPr/>
          </p:nvSpPr>
          <p:spPr bwMode="auto">
            <a:xfrm>
              <a:off x="1803" y="3069"/>
              <a:ext cx="101" cy="43"/>
            </a:xfrm>
            <a:prstGeom prst="rect">
              <a:avLst/>
            </a:prstGeom>
            <a:noFill/>
            <a:ln w="9525">
              <a:noFill/>
              <a:miter lim="800000"/>
              <a:headEnd/>
              <a:tailEnd/>
            </a:ln>
          </p:spPr>
          <p:txBody>
            <a:bodyPr wrap="none" lIns="0" tIns="0" rIns="0" bIns="0">
              <a:spAutoFit/>
            </a:bodyPr>
            <a:lstStyle/>
            <a:p>
              <a:r>
                <a:rPr lang="en-US" sz="400">
                  <a:solidFill>
                    <a:srgbClr val="000000"/>
                  </a:solidFill>
                  <a:latin typeface="Arial" charset="0"/>
                </a:rPr>
                <a:t>12500</a:t>
              </a:r>
              <a:endParaRPr lang="en-US"/>
            </a:p>
          </p:txBody>
        </p:sp>
        <p:sp>
          <p:nvSpPr>
            <p:cNvPr id="139441" name="Rectangle 178"/>
            <p:cNvSpPr>
              <a:spLocks noChangeArrowheads="1"/>
            </p:cNvSpPr>
            <p:nvPr/>
          </p:nvSpPr>
          <p:spPr bwMode="auto">
            <a:xfrm>
              <a:off x="2714" y="3069"/>
              <a:ext cx="101" cy="43"/>
            </a:xfrm>
            <a:prstGeom prst="rect">
              <a:avLst/>
            </a:prstGeom>
            <a:noFill/>
            <a:ln w="9525">
              <a:noFill/>
              <a:miter lim="800000"/>
              <a:headEnd/>
              <a:tailEnd/>
            </a:ln>
          </p:spPr>
          <p:txBody>
            <a:bodyPr wrap="none" lIns="0" tIns="0" rIns="0" bIns="0">
              <a:spAutoFit/>
            </a:bodyPr>
            <a:lstStyle/>
            <a:p>
              <a:r>
                <a:rPr lang="en-US" sz="400">
                  <a:solidFill>
                    <a:srgbClr val="000000"/>
                  </a:solidFill>
                  <a:latin typeface="Arial" charset="0"/>
                </a:rPr>
                <a:t>25000</a:t>
              </a:r>
              <a:endParaRPr lang="en-US"/>
            </a:p>
          </p:txBody>
        </p:sp>
        <p:sp>
          <p:nvSpPr>
            <p:cNvPr id="139442" name="Rectangle 179"/>
            <p:cNvSpPr>
              <a:spLocks noChangeArrowheads="1"/>
            </p:cNvSpPr>
            <p:nvPr/>
          </p:nvSpPr>
          <p:spPr bwMode="auto">
            <a:xfrm>
              <a:off x="1781" y="3104"/>
              <a:ext cx="163" cy="68"/>
            </a:xfrm>
            <a:prstGeom prst="rect">
              <a:avLst/>
            </a:prstGeom>
            <a:noFill/>
            <a:ln w="9525">
              <a:noFill/>
              <a:miter lim="800000"/>
              <a:headEnd/>
              <a:tailEnd/>
            </a:ln>
          </p:spPr>
          <p:txBody>
            <a:bodyPr wrap="none" lIns="0" tIns="0" rIns="0" bIns="0">
              <a:spAutoFit/>
            </a:bodyPr>
            <a:lstStyle/>
            <a:p>
              <a:r>
                <a:rPr lang="en-US" sz="600" b="1">
                  <a:solidFill>
                    <a:srgbClr val="000000"/>
                  </a:solidFill>
                  <a:latin typeface="Arial" charset="0"/>
                </a:rPr>
                <a:t>S.msy</a:t>
              </a:r>
              <a:endParaRPr lang="en-US"/>
            </a:p>
          </p:txBody>
        </p:sp>
        <p:sp>
          <p:nvSpPr>
            <p:cNvPr id="139443" name="Rectangle 180"/>
            <p:cNvSpPr>
              <a:spLocks noChangeArrowheads="1"/>
            </p:cNvSpPr>
            <p:nvPr/>
          </p:nvSpPr>
          <p:spPr bwMode="auto">
            <a:xfrm>
              <a:off x="2000" y="2821"/>
              <a:ext cx="720" cy="146"/>
            </a:xfrm>
            <a:prstGeom prst="rect">
              <a:avLst/>
            </a:prstGeom>
            <a:solidFill>
              <a:srgbClr val="FFFFFF"/>
            </a:solidFill>
            <a:ln w="9525">
              <a:noFill/>
              <a:miter lim="800000"/>
              <a:headEnd/>
              <a:tailEnd/>
            </a:ln>
          </p:spPr>
          <p:txBody>
            <a:bodyPr/>
            <a:lstStyle/>
            <a:p>
              <a:endParaRPr lang="en-US"/>
            </a:p>
          </p:txBody>
        </p:sp>
        <p:sp>
          <p:nvSpPr>
            <p:cNvPr id="139444" name="Rectangle 181"/>
            <p:cNvSpPr>
              <a:spLocks noChangeArrowheads="1"/>
            </p:cNvSpPr>
            <p:nvPr/>
          </p:nvSpPr>
          <p:spPr bwMode="auto">
            <a:xfrm>
              <a:off x="2105" y="2831"/>
              <a:ext cx="557" cy="131"/>
            </a:xfrm>
            <a:prstGeom prst="rect">
              <a:avLst/>
            </a:prstGeom>
            <a:noFill/>
            <a:ln w="9525">
              <a:noFill/>
              <a:miter lim="800000"/>
              <a:headEnd/>
              <a:tailEnd/>
            </a:ln>
          </p:spPr>
          <p:txBody>
            <a:bodyPr wrap="none" lIns="0" tIns="0" rIns="0" bIns="0">
              <a:spAutoFit/>
            </a:bodyPr>
            <a:lstStyle/>
            <a:p>
              <a:r>
                <a:rPr lang="en-US" sz="1200" b="1">
                  <a:solidFill>
                    <a:srgbClr val="0000FF"/>
                  </a:solidFill>
                  <a:latin typeface="Arial" charset="0"/>
                </a:rPr>
                <a:t>NPCV = 1.0</a:t>
              </a:r>
              <a:endParaRPr lang="en-US"/>
            </a:p>
          </p:txBody>
        </p:sp>
      </p:grpSp>
      <p:sp>
        <p:nvSpPr>
          <p:cNvPr id="139273" name="Text Box 2054"/>
          <p:cNvSpPr txBox="1">
            <a:spLocks noChangeArrowheads="1"/>
          </p:cNvSpPr>
          <p:nvPr/>
        </p:nvSpPr>
        <p:spPr bwMode="auto">
          <a:xfrm>
            <a:off x="3124200" y="2743200"/>
            <a:ext cx="1216025" cy="822325"/>
          </a:xfrm>
          <a:prstGeom prst="rect">
            <a:avLst/>
          </a:prstGeom>
          <a:solidFill>
            <a:schemeClr val="bg1"/>
          </a:solidFill>
          <a:ln w="9525">
            <a:noFill/>
            <a:miter lim="800000"/>
            <a:headEnd/>
            <a:tailEnd/>
          </a:ln>
        </p:spPr>
        <p:txBody>
          <a:bodyPr wrap="none">
            <a:spAutoFit/>
          </a:bodyPr>
          <a:lstStyle/>
          <a:p>
            <a:r>
              <a:rPr lang="en-US">
                <a:solidFill>
                  <a:srgbClr val="FF0000"/>
                </a:solidFill>
              </a:rPr>
              <a:t>Contrast</a:t>
            </a:r>
          </a:p>
          <a:p>
            <a:r>
              <a:rPr lang="en-US">
                <a:solidFill>
                  <a:srgbClr val="FF0000"/>
                </a:solidFill>
              </a:rPr>
              <a:t>= 1.7</a:t>
            </a:r>
          </a:p>
        </p:txBody>
      </p:sp>
      <p:sp>
        <p:nvSpPr>
          <p:cNvPr id="181" name="Footer Placeholder 4">
            <a:extLst>
              <a:ext uri="{FF2B5EF4-FFF2-40B4-BE49-F238E27FC236}">
                <a16:creationId xmlns:a16="http://schemas.microsoft.com/office/drawing/2014/main" id="{73B5C30E-315E-401E-A32D-3B5FE0E64DCA}"/>
              </a:ext>
            </a:extLst>
          </p:cNvPr>
          <p:cNvSpPr>
            <a:spLocks noGrp="1"/>
          </p:cNvSpPr>
          <p:nvPr>
            <p:ph type="ftr" sz="quarter" idx="11"/>
          </p:nvPr>
        </p:nvSpPr>
        <p:spPr>
          <a:xfrm>
            <a:off x="1828800" y="6466002"/>
            <a:ext cx="5486400" cy="381000"/>
          </a:xfrm>
        </p:spPr>
        <p:txBody>
          <a:bodyPr/>
          <a:lstStyle/>
          <a:p>
            <a:pPr>
              <a:defRPr/>
            </a:pPr>
            <a:r>
              <a:rPr lang="en-US" dirty="0"/>
              <a:t>SRA - Classic Ricker Estimation – Contrast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cstate="print"/>
          <a:srcRect l="3265" t="3125" r="37959" b="6250"/>
          <a:stretch>
            <a:fillRect/>
          </a:stretch>
        </p:blipFill>
        <p:spPr bwMode="auto">
          <a:xfrm>
            <a:off x="5067300" y="685800"/>
            <a:ext cx="3643313" cy="3611563"/>
          </a:xfrm>
          <a:prstGeom prst="rect">
            <a:avLst/>
          </a:prstGeom>
          <a:noFill/>
          <a:ln w="9525">
            <a:noFill/>
            <a:miter lim="800000"/>
            <a:headEnd/>
            <a:tailEnd/>
          </a:ln>
        </p:spPr>
      </p:pic>
      <p:grpSp>
        <p:nvGrpSpPr>
          <p:cNvPr id="140291" name="Group 3"/>
          <p:cNvGrpSpPr>
            <a:grpSpLocks/>
          </p:cNvGrpSpPr>
          <p:nvPr/>
        </p:nvGrpSpPr>
        <p:grpSpPr bwMode="auto">
          <a:xfrm>
            <a:off x="4800600" y="4191000"/>
            <a:ext cx="4114800" cy="2438400"/>
            <a:chOff x="3024" y="2777"/>
            <a:chExt cx="2592" cy="1111"/>
          </a:xfrm>
        </p:grpSpPr>
        <p:pic>
          <p:nvPicPr>
            <p:cNvPr id="140308" name="Picture 4"/>
            <p:cNvPicPr>
              <a:picLocks noChangeAspect="1" noChangeArrowheads="1"/>
            </p:cNvPicPr>
            <p:nvPr/>
          </p:nvPicPr>
          <p:blipFill>
            <a:blip r:embed="rId4" cstate="print"/>
            <a:srcRect/>
            <a:stretch>
              <a:fillRect/>
            </a:stretch>
          </p:blipFill>
          <p:spPr bwMode="auto">
            <a:xfrm>
              <a:off x="3024" y="3216"/>
              <a:ext cx="2592" cy="672"/>
            </a:xfrm>
            <a:prstGeom prst="rect">
              <a:avLst/>
            </a:prstGeom>
            <a:noFill/>
            <a:ln w="9525">
              <a:noFill/>
              <a:miter lim="800000"/>
              <a:headEnd/>
              <a:tailEnd/>
            </a:ln>
          </p:spPr>
        </p:pic>
        <p:pic>
          <p:nvPicPr>
            <p:cNvPr id="140309" name="Picture 5"/>
            <p:cNvPicPr>
              <a:picLocks noChangeArrowheads="1"/>
            </p:cNvPicPr>
            <p:nvPr/>
          </p:nvPicPr>
          <p:blipFill>
            <a:blip r:embed="rId5" cstate="print"/>
            <a:srcRect/>
            <a:stretch>
              <a:fillRect/>
            </a:stretch>
          </p:blipFill>
          <p:spPr bwMode="auto">
            <a:xfrm>
              <a:off x="3356" y="2777"/>
              <a:ext cx="2164" cy="283"/>
            </a:xfrm>
            <a:prstGeom prst="rect">
              <a:avLst/>
            </a:prstGeom>
            <a:noFill/>
            <a:ln w="9525">
              <a:noFill/>
              <a:miter lim="800000"/>
              <a:headEnd/>
              <a:tailEnd/>
            </a:ln>
          </p:spPr>
        </p:pic>
        <p:pic>
          <p:nvPicPr>
            <p:cNvPr id="140310" name="Picture 6"/>
            <p:cNvPicPr>
              <a:picLocks noChangeArrowheads="1"/>
            </p:cNvPicPr>
            <p:nvPr/>
          </p:nvPicPr>
          <p:blipFill>
            <a:blip r:embed="rId6" cstate="print"/>
            <a:srcRect/>
            <a:stretch>
              <a:fillRect/>
            </a:stretch>
          </p:blipFill>
          <p:spPr bwMode="auto">
            <a:xfrm>
              <a:off x="3356" y="3029"/>
              <a:ext cx="2164" cy="283"/>
            </a:xfrm>
            <a:prstGeom prst="rect">
              <a:avLst/>
            </a:prstGeom>
            <a:noFill/>
            <a:ln w="9525">
              <a:noFill/>
              <a:miter lim="800000"/>
              <a:headEnd/>
              <a:tailEnd/>
            </a:ln>
          </p:spPr>
        </p:pic>
      </p:grpSp>
      <p:grpSp>
        <p:nvGrpSpPr>
          <p:cNvPr id="140292" name="Group 7"/>
          <p:cNvGrpSpPr>
            <a:grpSpLocks/>
          </p:cNvGrpSpPr>
          <p:nvPr/>
        </p:nvGrpSpPr>
        <p:grpSpPr bwMode="auto">
          <a:xfrm>
            <a:off x="381000" y="4191000"/>
            <a:ext cx="3962400" cy="2514600"/>
            <a:chOff x="240" y="2716"/>
            <a:chExt cx="2496" cy="1124"/>
          </a:xfrm>
        </p:grpSpPr>
        <p:pic>
          <p:nvPicPr>
            <p:cNvPr id="140305" name="Picture 8"/>
            <p:cNvPicPr>
              <a:picLocks noChangeAspect="1" noChangeArrowheads="1"/>
            </p:cNvPicPr>
            <p:nvPr/>
          </p:nvPicPr>
          <p:blipFill>
            <a:blip r:embed="rId7" cstate="print"/>
            <a:srcRect/>
            <a:stretch>
              <a:fillRect/>
            </a:stretch>
          </p:blipFill>
          <p:spPr bwMode="auto">
            <a:xfrm>
              <a:off x="240" y="3126"/>
              <a:ext cx="2496" cy="714"/>
            </a:xfrm>
            <a:prstGeom prst="rect">
              <a:avLst/>
            </a:prstGeom>
            <a:noFill/>
            <a:ln w="9525">
              <a:noFill/>
              <a:miter lim="800000"/>
              <a:headEnd/>
              <a:tailEnd/>
            </a:ln>
          </p:spPr>
        </p:pic>
        <p:pic>
          <p:nvPicPr>
            <p:cNvPr id="140306" name="Picture 9"/>
            <p:cNvPicPr>
              <a:picLocks noChangeArrowheads="1"/>
            </p:cNvPicPr>
            <p:nvPr/>
          </p:nvPicPr>
          <p:blipFill>
            <a:blip r:embed="rId8" cstate="print"/>
            <a:srcRect/>
            <a:stretch>
              <a:fillRect/>
            </a:stretch>
          </p:blipFill>
          <p:spPr bwMode="auto">
            <a:xfrm>
              <a:off x="589" y="2716"/>
              <a:ext cx="2099" cy="272"/>
            </a:xfrm>
            <a:prstGeom prst="rect">
              <a:avLst/>
            </a:prstGeom>
            <a:noFill/>
            <a:ln w="9525">
              <a:noFill/>
              <a:miter lim="800000"/>
              <a:headEnd/>
              <a:tailEnd/>
            </a:ln>
          </p:spPr>
        </p:pic>
        <p:pic>
          <p:nvPicPr>
            <p:cNvPr id="140307" name="Picture 10"/>
            <p:cNvPicPr>
              <a:picLocks noChangeArrowheads="1"/>
            </p:cNvPicPr>
            <p:nvPr/>
          </p:nvPicPr>
          <p:blipFill>
            <a:blip r:embed="rId9" cstate="print"/>
            <a:srcRect/>
            <a:stretch>
              <a:fillRect/>
            </a:stretch>
          </p:blipFill>
          <p:spPr bwMode="auto">
            <a:xfrm>
              <a:off x="612" y="2960"/>
              <a:ext cx="2061" cy="272"/>
            </a:xfrm>
            <a:prstGeom prst="rect">
              <a:avLst/>
            </a:prstGeom>
            <a:noFill/>
            <a:ln w="9525">
              <a:noFill/>
              <a:miter lim="800000"/>
              <a:headEnd/>
              <a:tailEnd/>
            </a:ln>
          </p:spPr>
        </p:pic>
      </p:grpSp>
      <p:sp>
        <p:nvSpPr>
          <p:cNvPr id="140293" name="Text Box 11"/>
          <p:cNvSpPr txBox="1">
            <a:spLocks noChangeArrowheads="1"/>
          </p:cNvSpPr>
          <p:nvPr/>
        </p:nvSpPr>
        <p:spPr bwMode="auto">
          <a:xfrm>
            <a:off x="7885544" y="4267200"/>
            <a:ext cx="572656" cy="1938992"/>
          </a:xfrm>
          <a:prstGeom prst="rect">
            <a:avLst/>
          </a:prstGeom>
          <a:noFill/>
          <a:ln w="9525">
            <a:noFill/>
            <a:miter lim="800000"/>
            <a:headEnd/>
            <a:tailEnd/>
          </a:ln>
        </p:spPr>
        <p:txBody>
          <a:bodyPr wrap="none">
            <a:spAutoFit/>
          </a:bodyPr>
          <a:lstStyle/>
          <a:p>
            <a:pPr algn="r"/>
            <a:r>
              <a:rPr lang="en-US" sz="1200" b="1" dirty="0" err="1">
                <a:solidFill>
                  <a:srgbClr val="0000FF"/>
                </a:solidFill>
              </a:rPr>
              <a:t>S.msy</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err="1">
                <a:solidFill>
                  <a:srgbClr val="0000FF"/>
                </a:solidFill>
              </a:rPr>
              <a:t>S.eq</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a:solidFill>
                  <a:srgbClr val="009900"/>
                </a:solidFill>
              </a:rPr>
              <a:t>OYP</a:t>
            </a:r>
          </a:p>
        </p:txBody>
      </p:sp>
      <p:sp>
        <p:nvSpPr>
          <p:cNvPr id="140294" name="Text Box 12"/>
          <p:cNvSpPr txBox="1">
            <a:spLocks noChangeArrowheads="1"/>
          </p:cNvSpPr>
          <p:nvPr/>
        </p:nvSpPr>
        <p:spPr bwMode="auto">
          <a:xfrm>
            <a:off x="5635012" y="178465"/>
            <a:ext cx="2985113" cy="461665"/>
          </a:xfrm>
          <a:prstGeom prst="rect">
            <a:avLst/>
          </a:prstGeom>
          <a:noFill/>
          <a:ln w="9525">
            <a:noFill/>
            <a:miter lim="800000"/>
            <a:headEnd/>
            <a:tailEnd/>
          </a:ln>
        </p:spPr>
        <p:txBody>
          <a:bodyPr wrap="none">
            <a:spAutoFit/>
          </a:bodyPr>
          <a:lstStyle/>
          <a:p>
            <a:pPr algn="ctr"/>
            <a:r>
              <a:rPr lang="en-US" dirty="0" err="1"/>
              <a:t>Chilkat</a:t>
            </a:r>
            <a:r>
              <a:rPr lang="en-US" dirty="0"/>
              <a:t> River Chinook</a:t>
            </a:r>
          </a:p>
        </p:txBody>
      </p:sp>
      <p:grpSp>
        <p:nvGrpSpPr>
          <p:cNvPr id="140295" name="Group 13"/>
          <p:cNvGrpSpPr>
            <a:grpSpLocks/>
          </p:cNvGrpSpPr>
          <p:nvPr/>
        </p:nvGrpSpPr>
        <p:grpSpPr bwMode="auto">
          <a:xfrm>
            <a:off x="393698" y="182563"/>
            <a:ext cx="4370390" cy="6022975"/>
            <a:chOff x="248" y="115"/>
            <a:chExt cx="2753" cy="3794"/>
          </a:xfrm>
        </p:grpSpPr>
        <p:pic>
          <p:nvPicPr>
            <p:cNvPr id="140300" name="Picture 14"/>
            <p:cNvPicPr>
              <a:picLocks noChangeAspect="1" noChangeArrowheads="1"/>
            </p:cNvPicPr>
            <p:nvPr/>
          </p:nvPicPr>
          <p:blipFill>
            <a:blip r:embed="rId10" cstate="print"/>
            <a:srcRect l="3426" t="3125" r="41756" b="3125"/>
            <a:stretch>
              <a:fillRect/>
            </a:stretch>
          </p:blipFill>
          <p:spPr bwMode="auto">
            <a:xfrm>
              <a:off x="526" y="453"/>
              <a:ext cx="2127" cy="2263"/>
            </a:xfrm>
            <a:prstGeom prst="rect">
              <a:avLst/>
            </a:prstGeom>
            <a:noFill/>
            <a:ln w="9525">
              <a:noFill/>
              <a:miter lim="800000"/>
              <a:headEnd/>
              <a:tailEnd/>
            </a:ln>
          </p:spPr>
        </p:pic>
        <p:sp>
          <p:nvSpPr>
            <p:cNvPr id="140301" name="Text Box 15"/>
            <p:cNvSpPr txBox="1">
              <a:spLocks noChangeArrowheads="1"/>
            </p:cNvSpPr>
            <p:nvPr/>
          </p:nvSpPr>
          <p:spPr bwMode="auto">
            <a:xfrm>
              <a:off x="2135" y="2688"/>
              <a:ext cx="361" cy="1221"/>
            </a:xfrm>
            <a:prstGeom prst="rect">
              <a:avLst/>
            </a:prstGeom>
            <a:noFill/>
            <a:ln w="9525">
              <a:noFill/>
              <a:miter lim="800000"/>
              <a:headEnd/>
              <a:tailEnd/>
            </a:ln>
          </p:spPr>
          <p:txBody>
            <a:bodyPr wrap="none">
              <a:spAutoFit/>
            </a:bodyPr>
            <a:lstStyle/>
            <a:p>
              <a:pPr algn="r"/>
              <a:r>
                <a:rPr lang="en-US" sz="1200" b="1" dirty="0" err="1">
                  <a:solidFill>
                    <a:srgbClr val="0000FF"/>
                  </a:solidFill>
                </a:rPr>
                <a:t>S.msy</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err="1">
                  <a:solidFill>
                    <a:srgbClr val="0000FF"/>
                  </a:solidFill>
                </a:rPr>
                <a:t>S.eq</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a:solidFill>
                    <a:srgbClr val="009900"/>
                  </a:solidFill>
                </a:rPr>
                <a:t>OYP</a:t>
              </a:r>
            </a:p>
          </p:txBody>
        </p:sp>
        <p:sp>
          <p:nvSpPr>
            <p:cNvPr id="140302" name="Text Box 16"/>
            <p:cNvSpPr txBox="1">
              <a:spLocks noChangeArrowheads="1"/>
            </p:cNvSpPr>
            <p:nvPr/>
          </p:nvSpPr>
          <p:spPr bwMode="auto">
            <a:xfrm>
              <a:off x="248" y="115"/>
              <a:ext cx="2753" cy="291"/>
            </a:xfrm>
            <a:prstGeom prst="rect">
              <a:avLst/>
            </a:prstGeom>
            <a:noFill/>
            <a:ln w="9525">
              <a:noFill/>
              <a:miter lim="800000"/>
              <a:headEnd/>
              <a:tailEnd/>
            </a:ln>
          </p:spPr>
          <p:txBody>
            <a:bodyPr wrap="none">
              <a:spAutoFit/>
            </a:bodyPr>
            <a:lstStyle/>
            <a:p>
              <a:pPr algn="ctr"/>
              <a:r>
                <a:rPr lang="en-US" dirty="0"/>
                <a:t>Early Run Russian River Sockeye</a:t>
              </a:r>
            </a:p>
          </p:txBody>
        </p:sp>
        <p:sp>
          <p:nvSpPr>
            <p:cNvPr id="140303" name="Text Box 17"/>
            <p:cNvSpPr txBox="1">
              <a:spLocks noChangeArrowheads="1"/>
            </p:cNvSpPr>
            <p:nvPr/>
          </p:nvSpPr>
          <p:spPr bwMode="auto">
            <a:xfrm>
              <a:off x="2656" y="872"/>
              <a:ext cx="116" cy="212"/>
            </a:xfrm>
            <a:prstGeom prst="rect">
              <a:avLst/>
            </a:prstGeom>
            <a:noFill/>
            <a:ln w="9525">
              <a:noFill/>
              <a:miter lim="800000"/>
              <a:headEnd/>
              <a:tailEnd/>
            </a:ln>
          </p:spPr>
          <p:txBody>
            <a:bodyPr wrap="none">
              <a:spAutoFit/>
            </a:bodyPr>
            <a:lstStyle/>
            <a:p>
              <a:pPr algn="r"/>
              <a:endParaRPr lang="en-US" sz="1600" b="1">
                <a:solidFill>
                  <a:srgbClr val="009900"/>
                </a:solidFill>
              </a:endParaRPr>
            </a:p>
          </p:txBody>
        </p:sp>
        <p:sp>
          <p:nvSpPr>
            <p:cNvPr id="140304" name="Text Box 18"/>
            <p:cNvSpPr txBox="1">
              <a:spLocks noChangeArrowheads="1"/>
            </p:cNvSpPr>
            <p:nvPr/>
          </p:nvSpPr>
          <p:spPr bwMode="auto">
            <a:xfrm>
              <a:off x="2508" y="2680"/>
              <a:ext cx="276" cy="539"/>
            </a:xfrm>
            <a:prstGeom prst="rect">
              <a:avLst/>
            </a:prstGeom>
            <a:noFill/>
            <a:ln w="9525">
              <a:noFill/>
              <a:miter lim="800000"/>
              <a:headEnd/>
              <a:tailEnd/>
            </a:ln>
          </p:spPr>
          <p:txBody>
            <a:bodyPr wrap="none">
              <a:spAutoFit/>
            </a:bodyPr>
            <a:lstStyle/>
            <a:p>
              <a:pPr algn="r"/>
              <a:r>
                <a:rPr lang="en-US" sz="1600" b="1">
                  <a:solidFill>
                    <a:srgbClr val="0000FF"/>
                  </a:solidFill>
                </a:rPr>
                <a:t>1.3</a:t>
              </a:r>
            </a:p>
            <a:p>
              <a:pPr algn="r"/>
              <a:endParaRPr lang="en-US" sz="1800" b="1">
                <a:solidFill>
                  <a:srgbClr val="0000FF"/>
                </a:solidFill>
              </a:endParaRPr>
            </a:p>
            <a:p>
              <a:pPr algn="r"/>
              <a:r>
                <a:rPr lang="en-US" sz="1600" b="1">
                  <a:solidFill>
                    <a:srgbClr val="0000FF"/>
                  </a:solidFill>
                </a:rPr>
                <a:t>1.3</a:t>
              </a:r>
              <a:endParaRPr lang="en-US" sz="1600" b="1">
                <a:solidFill>
                  <a:srgbClr val="009900"/>
                </a:solidFill>
              </a:endParaRPr>
            </a:p>
          </p:txBody>
        </p:sp>
      </p:grpSp>
      <p:sp>
        <p:nvSpPr>
          <p:cNvPr id="140296" name="Text Box 19"/>
          <p:cNvSpPr txBox="1">
            <a:spLocks noChangeArrowheads="1"/>
          </p:cNvSpPr>
          <p:nvPr/>
        </p:nvSpPr>
        <p:spPr bwMode="auto">
          <a:xfrm>
            <a:off x="8401050" y="4241800"/>
            <a:ext cx="438150" cy="855663"/>
          </a:xfrm>
          <a:prstGeom prst="rect">
            <a:avLst/>
          </a:prstGeom>
          <a:noFill/>
          <a:ln w="9525">
            <a:noFill/>
            <a:miter lim="800000"/>
            <a:headEnd/>
            <a:tailEnd/>
          </a:ln>
        </p:spPr>
        <p:txBody>
          <a:bodyPr wrap="none">
            <a:spAutoFit/>
          </a:bodyPr>
          <a:lstStyle/>
          <a:p>
            <a:pPr algn="r"/>
            <a:r>
              <a:rPr lang="en-US" sz="1600" b="1">
                <a:solidFill>
                  <a:srgbClr val="0000FF"/>
                </a:solidFill>
              </a:rPr>
              <a:t>0.3</a:t>
            </a:r>
          </a:p>
          <a:p>
            <a:pPr algn="r"/>
            <a:endParaRPr lang="en-US" sz="1800" b="1">
              <a:solidFill>
                <a:srgbClr val="0000FF"/>
              </a:solidFill>
            </a:endParaRPr>
          </a:p>
          <a:p>
            <a:pPr algn="r"/>
            <a:r>
              <a:rPr lang="en-US" sz="1600" b="1">
                <a:solidFill>
                  <a:srgbClr val="0000FF"/>
                </a:solidFill>
              </a:rPr>
              <a:t>0.3</a:t>
            </a:r>
            <a:endParaRPr lang="en-US" sz="1600" b="1">
              <a:solidFill>
                <a:srgbClr val="009900"/>
              </a:solidFill>
            </a:endParaRPr>
          </a:p>
        </p:txBody>
      </p:sp>
      <p:sp>
        <p:nvSpPr>
          <p:cNvPr id="140297" name="Text Box 20"/>
          <p:cNvSpPr txBox="1">
            <a:spLocks noChangeArrowheads="1"/>
          </p:cNvSpPr>
          <p:nvPr/>
        </p:nvSpPr>
        <p:spPr bwMode="auto">
          <a:xfrm>
            <a:off x="7174432" y="2491581"/>
            <a:ext cx="1226618" cy="1200329"/>
          </a:xfrm>
          <a:prstGeom prst="rect">
            <a:avLst/>
          </a:prstGeom>
          <a:solidFill>
            <a:schemeClr val="bg1"/>
          </a:solidFill>
          <a:ln w="9525">
            <a:noFill/>
            <a:miter lim="800000"/>
            <a:headEnd/>
            <a:tailEnd/>
          </a:ln>
        </p:spPr>
        <p:txBody>
          <a:bodyPr wrap="none">
            <a:spAutoFit/>
          </a:bodyPr>
          <a:lstStyle/>
          <a:p>
            <a:r>
              <a:rPr lang="en-US" dirty="0">
                <a:solidFill>
                  <a:srgbClr val="FF0000"/>
                </a:solidFill>
              </a:rPr>
              <a:t>“bad”</a:t>
            </a:r>
          </a:p>
          <a:p>
            <a:r>
              <a:rPr lang="en-US" dirty="0">
                <a:solidFill>
                  <a:srgbClr val="FF0000"/>
                </a:solidFill>
              </a:rPr>
              <a:t>Contrast</a:t>
            </a:r>
          </a:p>
          <a:p>
            <a:r>
              <a:rPr lang="en-US" dirty="0">
                <a:solidFill>
                  <a:srgbClr val="FF0000"/>
                </a:solidFill>
              </a:rPr>
              <a:t>= 2.2</a:t>
            </a:r>
          </a:p>
        </p:txBody>
      </p:sp>
      <p:sp>
        <p:nvSpPr>
          <p:cNvPr id="140298" name="Text Box 21"/>
          <p:cNvSpPr txBox="1">
            <a:spLocks noChangeArrowheads="1"/>
          </p:cNvSpPr>
          <p:nvPr/>
        </p:nvSpPr>
        <p:spPr bwMode="auto">
          <a:xfrm>
            <a:off x="2720857" y="2396674"/>
            <a:ext cx="1226618" cy="1200329"/>
          </a:xfrm>
          <a:prstGeom prst="rect">
            <a:avLst/>
          </a:prstGeom>
          <a:solidFill>
            <a:schemeClr val="bg1"/>
          </a:solidFill>
          <a:ln w="9525">
            <a:noFill/>
            <a:miter lim="800000"/>
            <a:headEnd/>
            <a:tailEnd/>
          </a:ln>
        </p:spPr>
        <p:txBody>
          <a:bodyPr wrap="none">
            <a:spAutoFit/>
          </a:bodyPr>
          <a:lstStyle/>
          <a:p>
            <a:r>
              <a:rPr lang="en-US" dirty="0">
                <a:solidFill>
                  <a:srgbClr val="FF0000"/>
                </a:solidFill>
              </a:rPr>
              <a:t>“good”</a:t>
            </a:r>
          </a:p>
          <a:p>
            <a:r>
              <a:rPr lang="en-US" dirty="0">
                <a:solidFill>
                  <a:srgbClr val="FF0000"/>
                </a:solidFill>
              </a:rPr>
              <a:t>Contrast</a:t>
            </a:r>
          </a:p>
          <a:p>
            <a:r>
              <a:rPr lang="en-US" dirty="0">
                <a:solidFill>
                  <a:srgbClr val="FF0000"/>
                </a:solidFill>
              </a:rPr>
              <a:t>= 23.2</a:t>
            </a:r>
          </a:p>
        </p:txBody>
      </p:sp>
      <p:sp>
        <p:nvSpPr>
          <p:cNvPr id="140299" name="Slide Number Placeholder 5"/>
          <p:cNvSpPr txBox="1">
            <a:spLocks noGrp="1"/>
          </p:cNvSpPr>
          <p:nvPr/>
        </p:nvSpPr>
        <p:spPr bwMode="auto">
          <a:xfrm>
            <a:off x="7848600" y="6477000"/>
            <a:ext cx="914400" cy="304800"/>
          </a:xfrm>
          <a:prstGeom prst="rect">
            <a:avLst/>
          </a:prstGeom>
          <a:noFill/>
          <a:ln w="9525">
            <a:noFill/>
            <a:miter lim="800000"/>
            <a:headEnd/>
            <a:tailEnd/>
          </a:ln>
        </p:spPr>
        <p:txBody>
          <a:bodyPr/>
          <a:lstStyle/>
          <a:p>
            <a:pPr algn="r"/>
            <a:fld id="{031CFEC3-9A75-4A72-952E-2671A016376F}" type="slidenum">
              <a:rPr lang="en-US" sz="1400"/>
              <a:pPr algn="r"/>
              <a:t>41</a:t>
            </a:fld>
            <a:endParaRPr lang="en-US" sz="1400"/>
          </a:p>
        </p:txBody>
      </p:sp>
      <p:sp>
        <p:nvSpPr>
          <p:cNvPr id="24" name="Text Box 21">
            <a:extLst>
              <a:ext uri="{FF2B5EF4-FFF2-40B4-BE49-F238E27FC236}">
                <a16:creationId xmlns:a16="http://schemas.microsoft.com/office/drawing/2014/main" id="{1DAAB583-F50F-453A-A11A-8C8EC8FEB65A}"/>
              </a:ext>
            </a:extLst>
          </p:cNvPr>
          <p:cNvSpPr txBox="1">
            <a:spLocks noChangeArrowheads="1"/>
          </p:cNvSpPr>
          <p:nvPr/>
        </p:nvSpPr>
        <p:spPr bwMode="auto">
          <a:xfrm>
            <a:off x="1864151" y="5393512"/>
            <a:ext cx="2820136" cy="461665"/>
          </a:xfrm>
          <a:prstGeom prst="rect">
            <a:avLst/>
          </a:prstGeom>
          <a:solidFill>
            <a:schemeClr val="bg1"/>
          </a:solidFill>
          <a:ln w="9525">
            <a:noFill/>
            <a:miter lim="800000"/>
            <a:headEnd/>
            <a:tailEnd/>
          </a:ln>
        </p:spPr>
        <p:txBody>
          <a:bodyPr wrap="square">
            <a:spAutoFit/>
          </a:bodyPr>
          <a:lstStyle/>
          <a:p>
            <a:r>
              <a:rPr lang="en-US" dirty="0">
                <a:solidFill>
                  <a:srgbClr val="FF0000"/>
                </a:solidFill>
              </a:rPr>
              <a:t>But terrible precision</a:t>
            </a:r>
          </a:p>
        </p:txBody>
      </p:sp>
      <p:sp>
        <p:nvSpPr>
          <p:cNvPr id="25" name="Text Box 21">
            <a:extLst>
              <a:ext uri="{FF2B5EF4-FFF2-40B4-BE49-F238E27FC236}">
                <a16:creationId xmlns:a16="http://schemas.microsoft.com/office/drawing/2014/main" id="{D1DF2BDC-3613-4F12-9265-488B3B7A0440}"/>
              </a:ext>
            </a:extLst>
          </p:cNvPr>
          <p:cNvSpPr txBox="1">
            <a:spLocks noChangeArrowheads="1"/>
          </p:cNvSpPr>
          <p:nvPr/>
        </p:nvSpPr>
        <p:spPr bwMode="auto">
          <a:xfrm>
            <a:off x="6348414" y="5422573"/>
            <a:ext cx="2683299" cy="461665"/>
          </a:xfrm>
          <a:prstGeom prst="rect">
            <a:avLst/>
          </a:prstGeom>
          <a:solidFill>
            <a:schemeClr val="bg1"/>
          </a:solidFill>
          <a:ln w="9525">
            <a:noFill/>
            <a:miter lim="800000"/>
            <a:headEnd/>
            <a:tailEnd/>
          </a:ln>
        </p:spPr>
        <p:txBody>
          <a:bodyPr wrap="square">
            <a:spAutoFit/>
          </a:bodyPr>
          <a:lstStyle/>
          <a:p>
            <a:r>
              <a:rPr lang="en-US" dirty="0">
                <a:solidFill>
                  <a:srgbClr val="FF0000"/>
                </a:solidFill>
              </a:rPr>
              <a:t>But better precision</a:t>
            </a:r>
          </a:p>
        </p:txBody>
      </p:sp>
      <p:sp>
        <p:nvSpPr>
          <p:cNvPr id="26" name="Footer Placeholder 4">
            <a:extLst>
              <a:ext uri="{FF2B5EF4-FFF2-40B4-BE49-F238E27FC236}">
                <a16:creationId xmlns:a16="http://schemas.microsoft.com/office/drawing/2014/main" id="{ED92B55C-19DC-430A-9DC8-1F1994AE9261}"/>
              </a:ext>
            </a:extLst>
          </p:cNvPr>
          <p:cNvSpPr>
            <a:spLocks noGrp="1"/>
          </p:cNvSpPr>
          <p:nvPr>
            <p:ph type="ftr" sz="quarter" idx="11"/>
          </p:nvPr>
        </p:nvSpPr>
        <p:spPr>
          <a:xfrm>
            <a:off x="1828800" y="6466002"/>
            <a:ext cx="5486400" cy="381000"/>
          </a:xfrm>
        </p:spPr>
        <p:txBody>
          <a:bodyPr/>
          <a:lstStyle/>
          <a:p>
            <a:pPr>
              <a:defRPr/>
            </a:pPr>
            <a:r>
              <a:rPr lang="en-US" dirty="0"/>
              <a:t>SRA - Classic Ricker Estimation – Contrast examples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3" cstate="print"/>
          <a:srcRect r="24141"/>
          <a:stretch>
            <a:fillRect/>
          </a:stretch>
        </p:blipFill>
        <p:spPr bwMode="auto">
          <a:xfrm>
            <a:off x="76200" y="1143000"/>
            <a:ext cx="3733800" cy="2438400"/>
          </a:xfrm>
          <a:prstGeom prst="rect">
            <a:avLst/>
          </a:prstGeom>
          <a:noFill/>
          <a:ln w="9525">
            <a:noFill/>
            <a:miter lim="800000"/>
            <a:headEnd/>
            <a:tailEnd/>
          </a:ln>
        </p:spPr>
      </p:pic>
      <p:pic>
        <p:nvPicPr>
          <p:cNvPr id="141315" name="Picture 3"/>
          <p:cNvPicPr>
            <a:picLocks noChangeAspect="1" noChangeArrowheads="1"/>
          </p:cNvPicPr>
          <p:nvPr/>
        </p:nvPicPr>
        <p:blipFill>
          <a:blip r:embed="rId4" cstate="print"/>
          <a:srcRect/>
          <a:stretch>
            <a:fillRect/>
          </a:stretch>
        </p:blipFill>
        <p:spPr bwMode="auto">
          <a:xfrm>
            <a:off x="457200" y="3462338"/>
            <a:ext cx="3505200" cy="1795462"/>
          </a:xfrm>
          <a:prstGeom prst="rect">
            <a:avLst/>
          </a:prstGeom>
          <a:noFill/>
          <a:ln w="9525">
            <a:noFill/>
            <a:miter lim="800000"/>
            <a:headEnd/>
            <a:tailEnd/>
          </a:ln>
        </p:spPr>
      </p:pic>
      <p:pic>
        <p:nvPicPr>
          <p:cNvPr id="141316" name="Picture 4"/>
          <p:cNvPicPr>
            <a:picLocks noChangeAspect="1" noChangeArrowheads="1"/>
          </p:cNvPicPr>
          <p:nvPr/>
        </p:nvPicPr>
        <p:blipFill>
          <a:blip r:embed="rId5" cstate="print"/>
          <a:srcRect t="12549"/>
          <a:stretch>
            <a:fillRect/>
          </a:stretch>
        </p:blipFill>
        <p:spPr bwMode="auto">
          <a:xfrm>
            <a:off x="0" y="5181600"/>
            <a:ext cx="3990975" cy="1362075"/>
          </a:xfrm>
          <a:prstGeom prst="rect">
            <a:avLst/>
          </a:prstGeom>
          <a:noFill/>
          <a:ln w="9525">
            <a:noFill/>
            <a:miter lim="800000"/>
            <a:headEnd/>
            <a:tailEnd/>
          </a:ln>
        </p:spPr>
      </p:pic>
      <p:pic>
        <p:nvPicPr>
          <p:cNvPr id="141317" name="Picture 5"/>
          <p:cNvPicPr>
            <a:picLocks noChangeAspect="1" noChangeArrowheads="1"/>
          </p:cNvPicPr>
          <p:nvPr/>
        </p:nvPicPr>
        <p:blipFill>
          <a:blip r:embed="rId6" cstate="print"/>
          <a:srcRect r="19592"/>
          <a:stretch>
            <a:fillRect/>
          </a:stretch>
        </p:blipFill>
        <p:spPr bwMode="auto">
          <a:xfrm>
            <a:off x="4191000" y="1143000"/>
            <a:ext cx="3981450" cy="2438400"/>
          </a:xfrm>
          <a:prstGeom prst="rect">
            <a:avLst/>
          </a:prstGeom>
          <a:noFill/>
          <a:ln w="9525">
            <a:noFill/>
            <a:miter lim="800000"/>
            <a:headEnd/>
            <a:tailEnd/>
          </a:ln>
        </p:spPr>
      </p:pic>
      <p:pic>
        <p:nvPicPr>
          <p:cNvPr id="141318" name="Picture 6"/>
          <p:cNvPicPr>
            <a:picLocks noChangeAspect="1" noChangeArrowheads="1"/>
          </p:cNvPicPr>
          <p:nvPr/>
        </p:nvPicPr>
        <p:blipFill>
          <a:blip r:embed="rId7" cstate="print"/>
          <a:srcRect/>
          <a:stretch>
            <a:fillRect/>
          </a:stretch>
        </p:blipFill>
        <p:spPr bwMode="auto">
          <a:xfrm>
            <a:off x="4495800" y="3357563"/>
            <a:ext cx="3771900" cy="1900237"/>
          </a:xfrm>
          <a:prstGeom prst="rect">
            <a:avLst/>
          </a:prstGeom>
          <a:noFill/>
          <a:ln w="9525">
            <a:noFill/>
            <a:miter lim="800000"/>
            <a:headEnd/>
            <a:tailEnd/>
          </a:ln>
        </p:spPr>
      </p:pic>
      <p:pic>
        <p:nvPicPr>
          <p:cNvPr id="141319" name="Picture 7"/>
          <p:cNvPicPr>
            <a:picLocks noChangeAspect="1" noChangeArrowheads="1"/>
          </p:cNvPicPr>
          <p:nvPr/>
        </p:nvPicPr>
        <p:blipFill>
          <a:blip r:embed="rId8" cstate="print"/>
          <a:srcRect t="12549"/>
          <a:stretch>
            <a:fillRect/>
          </a:stretch>
        </p:blipFill>
        <p:spPr bwMode="auto">
          <a:xfrm>
            <a:off x="3962400" y="5181600"/>
            <a:ext cx="4343400" cy="1362075"/>
          </a:xfrm>
          <a:prstGeom prst="rect">
            <a:avLst/>
          </a:prstGeom>
          <a:noFill/>
          <a:ln w="9525">
            <a:noFill/>
            <a:miter lim="800000"/>
            <a:headEnd/>
            <a:tailEnd/>
          </a:ln>
        </p:spPr>
      </p:pic>
      <p:sp>
        <p:nvSpPr>
          <p:cNvPr id="141320" name="Text Box 8"/>
          <p:cNvSpPr txBox="1">
            <a:spLocks noChangeArrowheads="1"/>
          </p:cNvSpPr>
          <p:nvPr/>
        </p:nvSpPr>
        <p:spPr bwMode="auto">
          <a:xfrm>
            <a:off x="3095625" y="-50800"/>
            <a:ext cx="2635250" cy="641350"/>
          </a:xfrm>
          <a:prstGeom prst="rect">
            <a:avLst/>
          </a:prstGeom>
          <a:noFill/>
          <a:ln w="9525">
            <a:noFill/>
            <a:miter lim="800000"/>
            <a:headEnd/>
            <a:tailEnd/>
          </a:ln>
        </p:spPr>
        <p:txBody>
          <a:bodyPr wrap="none">
            <a:spAutoFit/>
          </a:bodyPr>
          <a:lstStyle/>
          <a:p>
            <a:pPr algn="ctr"/>
            <a:r>
              <a:rPr lang="en-US" sz="3600"/>
              <a:t>Chilkat Coho</a:t>
            </a:r>
          </a:p>
        </p:txBody>
      </p:sp>
      <p:sp>
        <p:nvSpPr>
          <p:cNvPr id="141321" name="Text Box 9"/>
          <p:cNvSpPr txBox="1">
            <a:spLocks noChangeArrowheads="1"/>
          </p:cNvSpPr>
          <p:nvPr/>
        </p:nvSpPr>
        <p:spPr bwMode="auto">
          <a:xfrm>
            <a:off x="1409700" y="487363"/>
            <a:ext cx="1504950" cy="884237"/>
          </a:xfrm>
          <a:prstGeom prst="rect">
            <a:avLst/>
          </a:prstGeom>
          <a:noFill/>
          <a:ln w="9525">
            <a:noFill/>
            <a:miter lim="800000"/>
            <a:headEnd/>
            <a:tailEnd/>
          </a:ln>
        </p:spPr>
        <p:txBody>
          <a:bodyPr wrap="none">
            <a:spAutoFit/>
          </a:bodyPr>
          <a:lstStyle/>
          <a:p>
            <a:pPr algn="ctr"/>
            <a:r>
              <a:rPr lang="en-US"/>
              <a:t>1995-2001</a:t>
            </a:r>
          </a:p>
          <a:p>
            <a:pPr algn="ctr"/>
            <a:r>
              <a:rPr lang="en-US" sz="2800"/>
              <a:t>n=7</a:t>
            </a:r>
          </a:p>
        </p:txBody>
      </p:sp>
      <p:sp>
        <p:nvSpPr>
          <p:cNvPr id="141322" name="Text Box 10"/>
          <p:cNvSpPr txBox="1">
            <a:spLocks noChangeArrowheads="1"/>
          </p:cNvSpPr>
          <p:nvPr/>
        </p:nvSpPr>
        <p:spPr bwMode="auto">
          <a:xfrm>
            <a:off x="5600700" y="457200"/>
            <a:ext cx="1504950" cy="884238"/>
          </a:xfrm>
          <a:prstGeom prst="rect">
            <a:avLst/>
          </a:prstGeom>
          <a:noFill/>
          <a:ln w="9525">
            <a:noFill/>
            <a:miter lim="800000"/>
            <a:headEnd/>
            <a:tailEnd/>
          </a:ln>
        </p:spPr>
        <p:txBody>
          <a:bodyPr wrap="none">
            <a:spAutoFit/>
          </a:bodyPr>
          <a:lstStyle/>
          <a:p>
            <a:pPr algn="ctr"/>
            <a:r>
              <a:rPr lang="en-US"/>
              <a:t>1995-2002</a:t>
            </a:r>
          </a:p>
          <a:p>
            <a:pPr algn="ctr"/>
            <a:r>
              <a:rPr lang="en-US" sz="2800"/>
              <a:t>n=8</a:t>
            </a:r>
          </a:p>
        </p:txBody>
      </p:sp>
      <p:sp>
        <p:nvSpPr>
          <p:cNvPr id="141323" name="Line 11"/>
          <p:cNvSpPr>
            <a:spLocks noChangeShapeType="1"/>
          </p:cNvSpPr>
          <p:nvPr/>
        </p:nvSpPr>
        <p:spPr bwMode="auto">
          <a:xfrm flipH="1">
            <a:off x="6934200" y="990600"/>
            <a:ext cx="990600" cy="1600200"/>
          </a:xfrm>
          <a:prstGeom prst="line">
            <a:avLst/>
          </a:prstGeom>
          <a:noFill/>
          <a:ln w="38100">
            <a:solidFill>
              <a:srgbClr val="FF0000"/>
            </a:solidFill>
            <a:round/>
            <a:headEnd/>
            <a:tailEnd type="triangle" w="lg" len="lg"/>
          </a:ln>
        </p:spPr>
        <p:txBody>
          <a:bodyPr/>
          <a:lstStyle/>
          <a:p>
            <a:endParaRPr lang="en-US"/>
          </a:p>
        </p:txBody>
      </p:sp>
      <p:sp>
        <p:nvSpPr>
          <p:cNvPr id="141324" name="Text Box 12"/>
          <p:cNvSpPr txBox="1">
            <a:spLocks noChangeArrowheads="1"/>
          </p:cNvSpPr>
          <p:nvPr/>
        </p:nvSpPr>
        <p:spPr bwMode="auto">
          <a:xfrm>
            <a:off x="7239000" y="152400"/>
            <a:ext cx="1495425" cy="822325"/>
          </a:xfrm>
          <a:prstGeom prst="rect">
            <a:avLst/>
          </a:prstGeom>
          <a:noFill/>
          <a:ln w="9525">
            <a:noFill/>
            <a:miter lim="800000"/>
            <a:headEnd/>
            <a:tailEnd/>
          </a:ln>
        </p:spPr>
        <p:txBody>
          <a:bodyPr wrap="none">
            <a:spAutoFit/>
          </a:bodyPr>
          <a:lstStyle/>
          <a:p>
            <a:pPr algn="ctr"/>
            <a:r>
              <a:rPr lang="en-US">
                <a:solidFill>
                  <a:srgbClr val="FF0000"/>
                </a:solidFill>
              </a:rPr>
              <a:t>2002 </a:t>
            </a:r>
          </a:p>
          <a:p>
            <a:pPr algn="ctr"/>
            <a:r>
              <a:rPr lang="en-US">
                <a:solidFill>
                  <a:srgbClr val="FF0000"/>
                </a:solidFill>
              </a:rPr>
              <a:t>brood year</a:t>
            </a:r>
          </a:p>
        </p:txBody>
      </p:sp>
      <p:sp>
        <p:nvSpPr>
          <p:cNvPr id="141325" name="Text Box 13"/>
          <p:cNvSpPr txBox="1">
            <a:spLocks noChangeArrowheads="1"/>
          </p:cNvSpPr>
          <p:nvPr/>
        </p:nvSpPr>
        <p:spPr bwMode="auto">
          <a:xfrm>
            <a:off x="6781800" y="3657600"/>
            <a:ext cx="1031875" cy="822325"/>
          </a:xfrm>
          <a:prstGeom prst="rect">
            <a:avLst/>
          </a:prstGeom>
          <a:noFill/>
          <a:ln w="9525">
            <a:noFill/>
            <a:miter lim="800000"/>
            <a:headEnd/>
            <a:tailEnd/>
          </a:ln>
        </p:spPr>
        <p:txBody>
          <a:bodyPr wrap="none">
            <a:spAutoFit/>
          </a:bodyPr>
          <a:lstStyle/>
          <a:p>
            <a:r>
              <a:rPr lang="en-US" b="1">
                <a:solidFill>
                  <a:srgbClr val="0000FF"/>
                </a:solidFill>
              </a:rPr>
              <a:t>NPCV</a:t>
            </a:r>
          </a:p>
          <a:p>
            <a:r>
              <a:rPr lang="en-US" b="1">
                <a:solidFill>
                  <a:srgbClr val="0000FF"/>
                </a:solidFill>
              </a:rPr>
              <a:t>= 0.1</a:t>
            </a:r>
          </a:p>
        </p:txBody>
      </p:sp>
      <p:sp>
        <p:nvSpPr>
          <p:cNvPr id="141326" name="Text Box 14"/>
          <p:cNvSpPr txBox="1">
            <a:spLocks noChangeArrowheads="1"/>
          </p:cNvSpPr>
          <p:nvPr/>
        </p:nvSpPr>
        <p:spPr bwMode="auto">
          <a:xfrm>
            <a:off x="2514600" y="3657600"/>
            <a:ext cx="1031875" cy="822325"/>
          </a:xfrm>
          <a:prstGeom prst="rect">
            <a:avLst/>
          </a:prstGeom>
          <a:noFill/>
          <a:ln w="9525">
            <a:noFill/>
            <a:miter lim="800000"/>
            <a:headEnd/>
            <a:tailEnd/>
          </a:ln>
        </p:spPr>
        <p:txBody>
          <a:bodyPr wrap="none">
            <a:spAutoFit/>
          </a:bodyPr>
          <a:lstStyle/>
          <a:p>
            <a:r>
              <a:rPr lang="en-US" b="1">
                <a:solidFill>
                  <a:srgbClr val="0000FF"/>
                </a:solidFill>
              </a:rPr>
              <a:t>NPCV</a:t>
            </a:r>
          </a:p>
          <a:p>
            <a:r>
              <a:rPr lang="en-US" b="1">
                <a:solidFill>
                  <a:srgbClr val="0000FF"/>
                </a:solidFill>
              </a:rPr>
              <a:t>= 0.8</a:t>
            </a:r>
          </a:p>
        </p:txBody>
      </p:sp>
      <p:sp>
        <p:nvSpPr>
          <p:cNvPr id="141327"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lstStyle/>
          <a:p>
            <a:pPr algn="r"/>
            <a:fld id="{21084812-4FF5-477A-A47E-C470BCFB3E96}" type="slidenum">
              <a:rPr lang="en-US" sz="1400"/>
              <a:pPr algn="r"/>
              <a:t>42</a:t>
            </a:fld>
            <a:endParaRPr lang="en-US" sz="1400"/>
          </a:p>
        </p:txBody>
      </p:sp>
      <p:sp>
        <p:nvSpPr>
          <p:cNvPr id="17" name="Footer Placeholder 4">
            <a:extLst>
              <a:ext uri="{FF2B5EF4-FFF2-40B4-BE49-F238E27FC236}">
                <a16:creationId xmlns:a16="http://schemas.microsoft.com/office/drawing/2014/main" id="{641C4272-2A41-4F58-8743-54C570B0C5F9}"/>
              </a:ext>
            </a:extLst>
          </p:cNvPr>
          <p:cNvSpPr>
            <a:spLocks noGrp="1"/>
          </p:cNvSpPr>
          <p:nvPr>
            <p:ph type="ftr" sz="quarter" idx="11"/>
          </p:nvPr>
        </p:nvSpPr>
        <p:spPr>
          <a:xfrm>
            <a:off x="1828800" y="6466002"/>
            <a:ext cx="5486400" cy="381000"/>
          </a:xfrm>
        </p:spPr>
        <p:txBody>
          <a:bodyPr/>
          <a:lstStyle/>
          <a:p>
            <a:pPr>
              <a:defRPr/>
            </a:pPr>
            <a:r>
              <a:rPr lang="en-US" dirty="0"/>
              <a:t>SRA - Classic Ricker Estimation – Influential point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a:xfrm>
            <a:off x="457200" y="0"/>
            <a:ext cx="8229600" cy="990600"/>
          </a:xfrm>
        </p:spPr>
        <p:txBody>
          <a:bodyPr/>
          <a:lstStyle/>
          <a:p>
            <a:r>
              <a:rPr lang="en-US">
                <a:solidFill>
                  <a:srgbClr val="C00000"/>
                </a:solidFill>
              </a:rPr>
              <a:t>Overfishing Profile</a:t>
            </a:r>
          </a:p>
        </p:txBody>
      </p:sp>
      <p:sp>
        <p:nvSpPr>
          <p:cNvPr id="142340" name="TextBox 7"/>
          <p:cNvSpPr txBox="1">
            <a:spLocks noChangeArrowheads="1"/>
          </p:cNvSpPr>
          <p:nvPr/>
        </p:nvSpPr>
        <p:spPr bwMode="auto">
          <a:xfrm>
            <a:off x="2743200" y="5486400"/>
            <a:ext cx="4529138" cy="461963"/>
          </a:xfrm>
          <a:prstGeom prst="rect">
            <a:avLst/>
          </a:prstGeom>
          <a:noFill/>
          <a:ln w="9525">
            <a:noFill/>
            <a:miter lim="800000"/>
            <a:headEnd/>
            <a:tailEnd/>
          </a:ln>
        </p:spPr>
        <p:txBody>
          <a:bodyPr wrap="none">
            <a:spAutoFit/>
          </a:bodyPr>
          <a:lstStyle/>
          <a:p>
            <a:r>
              <a:rPr lang="en-US"/>
              <a:t>Spawners Counted in Aerial Survey</a:t>
            </a:r>
          </a:p>
        </p:txBody>
      </p:sp>
      <p:graphicFrame>
        <p:nvGraphicFramePr>
          <p:cNvPr id="5" name="Chart 4"/>
          <p:cNvGraphicFramePr>
            <a:graphicFrameLocks/>
          </p:cNvGraphicFramePr>
          <p:nvPr/>
        </p:nvGraphicFramePr>
        <p:xfrm>
          <a:off x="0" y="838200"/>
          <a:ext cx="8915400" cy="5410199"/>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Placeholder 6"/>
          <p:cNvSpPr>
            <a:spLocks noGrp="1"/>
          </p:cNvSpPr>
          <p:nvPr>
            <p:ph type="sldNum" sz="quarter" idx="12"/>
          </p:nvPr>
        </p:nvSpPr>
        <p:spPr/>
        <p:txBody>
          <a:bodyPr/>
          <a:lstStyle/>
          <a:p>
            <a:pPr>
              <a:defRPr/>
            </a:pPr>
            <a:fld id="{EA22B996-06DD-4E37-AFD5-57EFD2B5E88A}" type="slidenum">
              <a:rPr lang="en-US" smtClean="0"/>
              <a:pPr>
                <a:defRPr/>
              </a:pPr>
              <a:t>43</a:t>
            </a:fld>
            <a:endParaRPr lang="en-US"/>
          </a:p>
        </p:txBody>
      </p:sp>
      <p:sp>
        <p:nvSpPr>
          <p:cNvPr id="8" name="Footer Placeholder 4">
            <a:extLst>
              <a:ext uri="{FF2B5EF4-FFF2-40B4-BE49-F238E27FC236}">
                <a16:creationId xmlns:a16="http://schemas.microsoft.com/office/drawing/2014/main" id="{14CCDB53-1627-4537-AE75-045591599E82}"/>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Overfishing profile (1)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42863" y="0"/>
            <a:ext cx="8948737" cy="5683250"/>
            <a:chOff x="-89" y="500"/>
            <a:chExt cx="5781" cy="3580"/>
          </a:xfrm>
        </p:grpSpPr>
        <p:sp>
          <p:nvSpPr>
            <p:cNvPr id="143368" name="Rectangle 3"/>
            <p:cNvSpPr>
              <a:spLocks noChangeArrowheads="1"/>
            </p:cNvSpPr>
            <p:nvPr/>
          </p:nvSpPr>
          <p:spPr bwMode="auto">
            <a:xfrm>
              <a:off x="-89" y="500"/>
              <a:ext cx="5781" cy="3580"/>
            </a:xfrm>
            <a:prstGeom prst="rect">
              <a:avLst/>
            </a:prstGeom>
            <a:solidFill>
              <a:srgbClr val="FFFFFF"/>
            </a:solidFill>
            <a:ln w="9525">
              <a:noFill/>
              <a:miter lim="800000"/>
              <a:headEnd/>
              <a:tailEnd/>
            </a:ln>
          </p:spPr>
          <p:txBody>
            <a:bodyPr/>
            <a:lstStyle/>
            <a:p>
              <a:endParaRPr lang="en-US"/>
            </a:p>
          </p:txBody>
        </p:sp>
        <p:sp>
          <p:nvSpPr>
            <p:cNvPr id="143369" name="Rectangle 4"/>
            <p:cNvSpPr>
              <a:spLocks noChangeArrowheads="1"/>
            </p:cNvSpPr>
            <p:nvPr/>
          </p:nvSpPr>
          <p:spPr bwMode="auto">
            <a:xfrm>
              <a:off x="1039" y="931"/>
              <a:ext cx="4099" cy="2212"/>
            </a:xfrm>
            <a:prstGeom prst="rect">
              <a:avLst/>
            </a:prstGeom>
            <a:solidFill>
              <a:srgbClr val="FFFFCC"/>
            </a:solidFill>
            <a:ln w="9525">
              <a:noFill/>
              <a:miter lim="800000"/>
              <a:headEnd/>
              <a:tailEnd/>
            </a:ln>
          </p:spPr>
          <p:txBody>
            <a:bodyPr/>
            <a:lstStyle/>
            <a:p>
              <a:endParaRPr lang="en-US"/>
            </a:p>
          </p:txBody>
        </p:sp>
        <p:sp>
          <p:nvSpPr>
            <p:cNvPr id="143370" name="Rectangle 5"/>
            <p:cNvSpPr>
              <a:spLocks noChangeArrowheads="1"/>
            </p:cNvSpPr>
            <p:nvPr/>
          </p:nvSpPr>
          <p:spPr bwMode="auto">
            <a:xfrm>
              <a:off x="1039" y="931"/>
              <a:ext cx="4099" cy="2212"/>
            </a:xfrm>
            <a:prstGeom prst="rect">
              <a:avLst/>
            </a:prstGeom>
            <a:noFill/>
            <a:ln w="9525">
              <a:solidFill>
                <a:srgbClr val="808080"/>
              </a:solidFill>
              <a:miter lim="800000"/>
              <a:headEnd/>
              <a:tailEnd/>
            </a:ln>
          </p:spPr>
          <p:txBody>
            <a:bodyPr/>
            <a:lstStyle/>
            <a:p>
              <a:endParaRPr lang="en-US"/>
            </a:p>
          </p:txBody>
        </p:sp>
        <p:sp>
          <p:nvSpPr>
            <p:cNvPr id="143371" name="Line 6"/>
            <p:cNvSpPr>
              <a:spLocks noChangeShapeType="1"/>
            </p:cNvSpPr>
            <p:nvPr/>
          </p:nvSpPr>
          <p:spPr bwMode="auto">
            <a:xfrm>
              <a:off x="1039" y="931"/>
              <a:ext cx="1" cy="2212"/>
            </a:xfrm>
            <a:prstGeom prst="line">
              <a:avLst/>
            </a:prstGeom>
            <a:noFill/>
            <a:ln w="0">
              <a:solidFill>
                <a:srgbClr val="000000"/>
              </a:solidFill>
              <a:round/>
              <a:headEnd/>
              <a:tailEnd/>
            </a:ln>
          </p:spPr>
          <p:txBody>
            <a:bodyPr/>
            <a:lstStyle/>
            <a:p>
              <a:endParaRPr lang="en-US"/>
            </a:p>
          </p:txBody>
        </p:sp>
        <p:sp>
          <p:nvSpPr>
            <p:cNvPr id="143372" name="Line 7"/>
            <p:cNvSpPr>
              <a:spLocks noChangeShapeType="1"/>
            </p:cNvSpPr>
            <p:nvPr/>
          </p:nvSpPr>
          <p:spPr bwMode="auto">
            <a:xfrm>
              <a:off x="952" y="3143"/>
              <a:ext cx="87" cy="1"/>
            </a:xfrm>
            <a:prstGeom prst="line">
              <a:avLst/>
            </a:prstGeom>
            <a:noFill/>
            <a:ln w="0">
              <a:solidFill>
                <a:srgbClr val="000000"/>
              </a:solidFill>
              <a:round/>
              <a:headEnd/>
              <a:tailEnd/>
            </a:ln>
          </p:spPr>
          <p:txBody>
            <a:bodyPr/>
            <a:lstStyle/>
            <a:p>
              <a:endParaRPr lang="en-US"/>
            </a:p>
          </p:txBody>
        </p:sp>
        <p:sp>
          <p:nvSpPr>
            <p:cNvPr id="143373" name="Line 8"/>
            <p:cNvSpPr>
              <a:spLocks noChangeShapeType="1"/>
            </p:cNvSpPr>
            <p:nvPr/>
          </p:nvSpPr>
          <p:spPr bwMode="auto">
            <a:xfrm>
              <a:off x="952" y="2588"/>
              <a:ext cx="87" cy="1"/>
            </a:xfrm>
            <a:prstGeom prst="line">
              <a:avLst/>
            </a:prstGeom>
            <a:noFill/>
            <a:ln w="0">
              <a:solidFill>
                <a:srgbClr val="000000"/>
              </a:solidFill>
              <a:round/>
              <a:headEnd/>
              <a:tailEnd/>
            </a:ln>
          </p:spPr>
          <p:txBody>
            <a:bodyPr/>
            <a:lstStyle/>
            <a:p>
              <a:endParaRPr lang="en-US"/>
            </a:p>
          </p:txBody>
        </p:sp>
        <p:sp>
          <p:nvSpPr>
            <p:cNvPr id="143374" name="Line 9"/>
            <p:cNvSpPr>
              <a:spLocks noChangeShapeType="1"/>
            </p:cNvSpPr>
            <p:nvPr/>
          </p:nvSpPr>
          <p:spPr bwMode="auto">
            <a:xfrm>
              <a:off x="952" y="2040"/>
              <a:ext cx="87" cy="1"/>
            </a:xfrm>
            <a:prstGeom prst="line">
              <a:avLst/>
            </a:prstGeom>
            <a:noFill/>
            <a:ln w="0">
              <a:solidFill>
                <a:srgbClr val="000000"/>
              </a:solidFill>
              <a:round/>
              <a:headEnd/>
              <a:tailEnd/>
            </a:ln>
          </p:spPr>
          <p:txBody>
            <a:bodyPr/>
            <a:lstStyle/>
            <a:p>
              <a:endParaRPr lang="en-US"/>
            </a:p>
          </p:txBody>
        </p:sp>
        <p:sp>
          <p:nvSpPr>
            <p:cNvPr id="143375" name="Line 10"/>
            <p:cNvSpPr>
              <a:spLocks noChangeShapeType="1"/>
            </p:cNvSpPr>
            <p:nvPr/>
          </p:nvSpPr>
          <p:spPr bwMode="auto">
            <a:xfrm>
              <a:off x="952" y="1485"/>
              <a:ext cx="87" cy="1"/>
            </a:xfrm>
            <a:prstGeom prst="line">
              <a:avLst/>
            </a:prstGeom>
            <a:noFill/>
            <a:ln w="0">
              <a:solidFill>
                <a:srgbClr val="000000"/>
              </a:solidFill>
              <a:round/>
              <a:headEnd/>
              <a:tailEnd/>
            </a:ln>
          </p:spPr>
          <p:txBody>
            <a:bodyPr/>
            <a:lstStyle/>
            <a:p>
              <a:endParaRPr lang="en-US"/>
            </a:p>
          </p:txBody>
        </p:sp>
        <p:sp>
          <p:nvSpPr>
            <p:cNvPr id="143376" name="Line 11"/>
            <p:cNvSpPr>
              <a:spLocks noChangeShapeType="1"/>
            </p:cNvSpPr>
            <p:nvPr/>
          </p:nvSpPr>
          <p:spPr bwMode="auto">
            <a:xfrm>
              <a:off x="952" y="931"/>
              <a:ext cx="87" cy="1"/>
            </a:xfrm>
            <a:prstGeom prst="line">
              <a:avLst/>
            </a:prstGeom>
            <a:noFill/>
            <a:ln w="0">
              <a:solidFill>
                <a:srgbClr val="000000"/>
              </a:solidFill>
              <a:round/>
              <a:headEnd/>
              <a:tailEnd/>
            </a:ln>
          </p:spPr>
          <p:txBody>
            <a:bodyPr/>
            <a:lstStyle/>
            <a:p>
              <a:endParaRPr lang="en-US"/>
            </a:p>
          </p:txBody>
        </p:sp>
        <p:sp>
          <p:nvSpPr>
            <p:cNvPr id="143377" name="Line 12"/>
            <p:cNvSpPr>
              <a:spLocks noChangeShapeType="1"/>
            </p:cNvSpPr>
            <p:nvPr/>
          </p:nvSpPr>
          <p:spPr bwMode="auto">
            <a:xfrm>
              <a:off x="1039" y="3143"/>
              <a:ext cx="4099" cy="1"/>
            </a:xfrm>
            <a:prstGeom prst="line">
              <a:avLst/>
            </a:prstGeom>
            <a:noFill/>
            <a:ln w="0">
              <a:solidFill>
                <a:srgbClr val="000000"/>
              </a:solidFill>
              <a:round/>
              <a:headEnd/>
              <a:tailEnd/>
            </a:ln>
          </p:spPr>
          <p:txBody>
            <a:bodyPr/>
            <a:lstStyle/>
            <a:p>
              <a:endParaRPr lang="en-US"/>
            </a:p>
          </p:txBody>
        </p:sp>
        <p:sp>
          <p:nvSpPr>
            <p:cNvPr id="143378" name="Line 13"/>
            <p:cNvSpPr>
              <a:spLocks noChangeShapeType="1"/>
            </p:cNvSpPr>
            <p:nvPr/>
          </p:nvSpPr>
          <p:spPr bwMode="auto">
            <a:xfrm flipV="1">
              <a:off x="1039" y="3143"/>
              <a:ext cx="1" cy="82"/>
            </a:xfrm>
            <a:prstGeom prst="line">
              <a:avLst/>
            </a:prstGeom>
            <a:noFill/>
            <a:ln w="0">
              <a:solidFill>
                <a:srgbClr val="000000"/>
              </a:solidFill>
              <a:round/>
              <a:headEnd/>
              <a:tailEnd/>
            </a:ln>
          </p:spPr>
          <p:txBody>
            <a:bodyPr/>
            <a:lstStyle/>
            <a:p>
              <a:endParaRPr lang="en-US"/>
            </a:p>
          </p:txBody>
        </p:sp>
        <p:sp>
          <p:nvSpPr>
            <p:cNvPr id="143379" name="Line 14"/>
            <p:cNvSpPr>
              <a:spLocks noChangeShapeType="1"/>
            </p:cNvSpPr>
            <p:nvPr/>
          </p:nvSpPr>
          <p:spPr bwMode="auto">
            <a:xfrm flipV="1">
              <a:off x="2062" y="3143"/>
              <a:ext cx="1" cy="82"/>
            </a:xfrm>
            <a:prstGeom prst="line">
              <a:avLst/>
            </a:prstGeom>
            <a:noFill/>
            <a:ln w="0">
              <a:solidFill>
                <a:srgbClr val="000000"/>
              </a:solidFill>
              <a:round/>
              <a:headEnd/>
              <a:tailEnd/>
            </a:ln>
          </p:spPr>
          <p:txBody>
            <a:bodyPr/>
            <a:lstStyle/>
            <a:p>
              <a:endParaRPr lang="en-US"/>
            </a:p>
          </p:txBody>
        </p:sp>
        <p:sp>
          <p:nvSpPr>
            <p:cNvPr id="143380" name="Line 15"/>
            <p:cNvSpPr>
              <a:spLocks noChangeShapeType="1"/>
            </p:cNvSpPr>
            <p:nvPr/>
          </p:nvSpPr>
          <p:spPr bwMode="auto">
            <a:xfrm flipV="1">
              <a:off x="3091" y="3143"/>
              <a:ext cx="1" cy="82"/>
            </a:xfrm>
            <a:prstGeom prst="line">
              <a:avLst/>
            </a:prstGeom>
            <a:noFill/>
            <a:ln w="0">
              <a:solidFill>
                <a:srgbClr val="000000"/>
              </a:solidFill>
              <a:round/>
              <a:headEnd/>
              <a:tailEnd/>
            </a:ln>
          </p:spPr>
          <p:txBody>
            <a:bodyPr/>
            <a:lstStyle/>
            <a:p>
              <a:endParaRPr lang="en-US"/>
            </a:p>
          </p:txBody>
        </p:sp>
        <p:sp>
          <p:nvSpPr>
            <p:cNvPr id="143381" name="Line 16"/>
            <p:cNvSpPr>
              <a:spLocks noChangeShapeType="1"/>
            </p:cNvSpPr>
            <p:nvPr/>
          </p:nvSpPr>
          <p:spPr bwMode="auto">
            <a:xfrm flipV="1">
              <a:off x="4114" y="3143"/>
              <a:ext cx="1" cy="82"/>
            </a:xfrm>
            <a:prstGeom prst="line">
              <a:avLst/>
            </a:prstGeom>
            <a:noFill/>
            <a:ln w="0">
              <a:solidFill>
                <a:srgbClr val="000000"/>
              </a:solidFill>
              <a:round/>
              <a:headEnd/>
              <a:tailEnd/>
            </a:ln>
          </p:spPr>
          <p:txBody>
            <a:bodyPr/>
            <a:lstStyle/>
            <a:p>
              <a:endParaRPr lang="en-US"/>
            </a:p>
          </p:txBody>
        </p:sp>
        <p:sp>
          <p:nvSpPr>
            <p:cNvPr id="143382" name="Line 17"/>
            <p:cNvSpPr>
              <a:spLocks noChangeShapeType="1"/>
            </p:cNvSpPr>
            <p:nvPr/>
          </p:nvSpPr>
          <p:spPr bwMode="auto">
            <a:xfrm flipV="1">
              <a:off x="5138" y="3143"/>
              <a:ext cx="1" cy="82"/>
            </a:xfrm>
            <a:prstGeom prst="line">
              <a:avLst/>
            </a:prstGeom>
            <a:noFill/>
            <a:ln w="0">
              <a:solidFill>
                <a:srgbClr val="000000"/>
              </a:solidFill>
              <a:round/>
              <a:headEnd/>
              <a:tailEnd/>
            </a:ln>
          </p:spPr>
          <p:txBody>
            <a:bodyPr/>
            <a:lstStyle/>
            <a:p>
              <a:endParaRPr lang="en-US"/>
            </a:p>
          </p:txBody>
        </p:sp>
        <p:sp>
          <p:nvSpPr>
            <p:cNvPr id="143383" name="Freeform 18"/>
            <p:cNvSpPr>
              <a:spLocks/>
            </p:cNvSpPr>
            <p:nvPr/>
          </p:nvSpPr>
          <p:spPr bwMode="auto">
            <a:xfrm>
              <a:off x="1039" y="2476"/>
              <a:ext cx="203" cy="667"/>
            </a:xfrm>
            <a:custGeom>
              <a:avLst/>
              <a:gdLst>
                <a:gd name="T0" fmla="*/ 0 w 203"/>
                <a:gd name="T1" fmla="*/ 667 h 667"/>
                <a:gd name="T2" fmla="*/ 49 w 203"/>
                <a:gd name="T3" fmla="*/ 496 h 667"/>
                <a:gd name="T4" fmla="*/ 98 w 203"/>
                <a:gd name="T5" fmla="*/ 319 h 667"/>
                <a:gd name="T6" fmla="*/ 129 w 203"/>
                <a:gd name="T7" fmla="*/ 230 h 667"/>
                <a:gd name="T8" fmla="*/ 154 w 203"/>
                <a:gd name="T9" fmla="*/ 148 h 667"/>
                <a:gd name="T10" fmla="*/ 179 w 203"/>
                <a:gd name="T11" fmla="*/ 71 h 667"/>
                <a:gd name="T12" fmla="*/ 203 w 203"/>
                <a:gd name="T13" fmla="*/ 0 h 667"/>
                <a:gd name="T14" fmla="*/ 0 60000 65536"/>
                <a:gd name="T15" fmla="*/ 0 60000 65536"/>
                <a:gd name="T16" fmla="*/ 0 60000 65536"/>
                <a:gd name="T17" fmla="*/ 0 60000 65536"/>
                <a:gd name="T18" fmla="*/ 0 60000 65536"/>
                <a:gd name="T19" fmla="*/ 0 60000 65536"/>
                <a:gd name="T20" fmla="*/ 0 60000 65536"/>
                <a:gd name="T21" fmla="*/ 0 w 203"/>
                <a:gd name="T22" fmla="*/ 0 h 667"/>
                <a:gd name="T23" fmla="*/ 203 w 203"/>
                <a:gd name="T24" fmla="*/ 667 h 6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667">
                  <a:moveTo>
                    <a:pt x="0" y="667"/>
                  </a:moveTo>
                  <a:lnTo>
                    <a:pt x="49" y="496"/>
                  </a:lnTo>
                  <a:lnTo>
                    <a:pt x="98" y="319"/>
                  </a:lnTo>
                  <a:lnTo>
                    <a:pt x="129" y="230"/>
                  </a:lnTo>
                  <a:lnTo>
                    <a:pt x="154" y="148"/>
                  </a:lnTo>
                  <a:lnTo>
                    <a:pt x="179" y="71"/>
                  </a:lnTo>
                  <a:lnTo>
                    <a:pt x="203" y="0"/>
                  </a:lnTo>
                </a:path>
              </a:pathLst>
            </a:custGeom>
            <a:noFill/>
            <a:ln w="28575">
              <a:solidFill>
                <a:srgbClr val="0000FF"/>
              </a:solidFill>
              <a:prstDash val="solid"/>
              <a:round/>
              <a:headEnd/>
              <a:tailEnd/>
            </a:ln>
          </p:spPr>
          <p:txBody>
            <a:bodyPr/>
            <a:lstStyle/>
            <a:p>
              <a:endParaRPr lang="en-US"/>
            </a:p>
          </p:txBody>
        </p:sp>
        <p:sp>
          <p:nvSpPr>
            <p:cNvPr id="143384" name="Freeform 19"/>
            <p:cNvSpPr>
              <a:spLocks/>
            </p:cNvSpPr>
            <p:nvPr/>
          </p:nvSpPr>
          <p:spPr bwMode="auto">
            <a:xfrm>
              <a:off x="1242" y="2046"/>
              <a:ext cx="210" cy="430"/>
            </a:xfrm>
            <a:custGeom>
              <a:avLst/>
              <a:gdLst>
                <a:gd name="T0" fmla="*/ 0 w 210"/>
                <a:gd name="T1" fmla="*/ 430 h 430"/>
                <a:gd name="T2" fmla="*/ 25 w 210"/>
                <a:gd name="T3" fmla="*/ 365 h 430"/>
                <a:gd name="T4" fmla="*/ 49 w 210"/>
                <a:gd name="T5" fmla="*/ 300 h 430"/>
                <a:gd name="T6" fmla="*/ 105 w 210"/>
                <a:gd name="T7" fmla="*/ 188 h 430"/>
                <a:gd name="T8" fmla="*/ 160 w 210"/>
                <a:gd name="T9" fmla="*/ 88 h 430"/>
                <a:gd name="T10" fmla="*/ 210 w 210"/>
                <a:gd name="T11" fmla="*/ 0 h 430"/>
                <a:gd name="T12" fmla="*/ 0 60000 65536"/>
                <a:gd name="T13" fmla="*/ 0 60000 65536"/>
                <a:gd name="T14" fmla="*/ 0 60000 65536"/>
                <a:gd name="T15" fmla="*/ 0 60000 65536"/>
                <a:gd name="T16" fmla="*/ 0 60000 65536"/>
                <a:gd name="T17" fmla="*/ 0 60000 65536"/>
                <a:gd name="T18" fmla="*/ 0 w 210"/>
                <a:gd name="T19" fmla="*/ 0 h 430"/>
                <a:gd name="T20" fmla="*/ 210 w 210"/>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210" h="430">
                  <a:moveTo>
                    <a:pt x="0" y="430"/>
                  </a:moveTo>
                  <a:lnTo>
                    <a:pt x="25" y="365"/>
                  </a:lnTo>
                  <a:lnTo>
                    <a:pt x="49" y="300"/>
                  </a:lnTo>
                  <a:lnTo>
                    <a:pt x="105" y="188"/>
                  </a:lnTo>
                  <a:lnTo>
                    <a:pt x="160" y="88"/>
                  </a:lnTo>
                  <a:lnTo>
                    <a:pt x="210" y="0"/>
                  </a:lnTo>
                </a:path>
              </a:pathLst>
            </a:custGeom>
            <a:noFill/>
            <a:ln w="28575">
              <a:solidFill>
                <a:srgbClr val="0000FF"/>
              </a:solidFill>
              <a:prstDash val="solid"/>
              <a:round/>
              <a:headEnd/>
              <a:tailEnd/>
            </a:ln>
          </p:spPr>
          <p:txBody>
            <a:bodyPr/>
            <a:lstStyle/>
            <a:p>
              <a:endParaRPr lang="en-US"/>
            </a:p>
          </p:txBody>
        </p:sp>
        <p:sp>
          <p:nvSpPr>
            <p:cNvPr id="143385" name="Freeform 20"/>
            <p:cNvSpPr>
              <a:spLocks/>
            </p:cNvSpPr>
            <p:nvPr/>
          </p:nvSpPr>
          <p:spPr bwMode="auto">
            <a:xfrm>
              <a:off x="1452" y="1798"/>
              <a:ext cx="203" cy="248"/>
            </a:xfrm>
            <a:custGeom>
              <a:avLst/>
              <a:gdLst>
                <a:gd name="T0" fmla="*/ 0 w 203"/>
                <a:gd name="T1" fmla="*/ 248 h 248"/>
                <a:gd name="T2" fmla="*/ 49 w 203"/>
                <a:gd name="T3" fmla="*/ 171 h 248"/>
                <a:gd name="T4" fmla="*/ 105 w 203"/>
                <a:gd name="T5" fmla="*/ 106 h 248"/>
                <a:gd name="T6" fmla="*/ 154 w 203"/>
                <a:gd name="T7" fmla="*/ 47 h 248"/>
                <a:gd name="T8" fmla="*/ 203 w 203"/>
                <a:gd name="T9" fmla="*/ 0 h 248"/>
                <a:gd name="T10" fmla="*/ 0 60000 65536"/>
                <a:gd name="T11" fmla="*/ 0 60000 65536"/>
                <a:gd name="T12" fmla="*/ 0 60000 65536"/>
                <a:gd name="T13" fmla="*/ 0 60000 65536"/>
                <a:gd name="T14" fmla="*/ 0 60000 65536"/>
                <a:gd name="T15" fmla="*/ 0 w 203"/>
                <a:gd name="T16" fmla="*/ 0 h 248"/>
                <a:gd name="T17" fmla="*/ 203 w 203"/>
                <a:gd name="T18" fmla="*/ 248 h 248"/>
              </a:gdLst>
              <a:ahLst/>
              <a:cxnLst>
                <a:cxn ang="T10">
                  <a:pos x="T0" y="T1"/>
                </a:cxn>
                <a:cxn ang="T11">
                  <a:pos x="T2" y="T3"/>
                </a:cxn>
                <a:cxn ang="T12">
                  <a:pos x="T4" y="T5"/>
                </a:cxn>
                <a:cxn ang="T13">
                  <a:pos x="T6" y="T7"/>
                </a:cxn>
                <a:cxn ang="T14">
                  <a:pos x="T8" y="T9"/>
                </a:cxn>
              </a:cxnLst>
              <a:rect l="T15" t="T16" r="T17" b="T18"/>
              <a:pathLst>
                <a:path w="203" h="248">
                  <a:moveTo>
                    <a:pt x="0" y="248"/>
                  </a:moveTo>
                  <a:lnTo>
                    <a:pt x="49" y="171"/>
                  </a:lnTo>
                  <a:lnTo>
                    <a:pt x="105" y="106"/>
                  </a:lnTo>
                  <a:lnTo>
                    <a:pt x="154" y="47"/>
                  </a:lnTo>
                  <a:lnTo>
                    <a:pt x="203" y="0"/>
                  </a:lnTo>
                </a:path>
              </a:pathLst>
            </a:custGeom>
            <a:noFill/>
            <a:ln w="28575">
              <a:solidFill>
                <a:srgbClr val="0000FF"/>
              </a:solidFill>
              <a:prstDash val="solid"/>
              <a:round/>
              <a:headEnd/>
              <a:tailEnd/>
            </a:ln>
          </p:spPr>
          <p:txBody>
            <a:bodyPr/>
            <a:lstStyle/>
            <a:p>
              <a:endParaRPr lang="en-US"/>
            </a:p>
          </p:txBody>
        </p:sp>
        <p:sp>
          <p:nvSpPr>
            <p:cNvPr id="143386" name="Freeform 21"/>
            <p:cNvSpPr>
              <a:spLocks/>
            </p:cNvSpPr>
            <p:nvPr/>
          </p:nvSpPr>
          <p:spPr bwMode="auto">
            <a:xfrm>
              <a:off x="1655" y="1674"/>
              <a:ext cx="204" cy="124"/>
            </a:xfrm>
            <a:custGeom>
              <a:avLst/>
              <a:gdLst>
                <a:gd name="T0" fmla="*/ 0 w 204"/>
                <a:gd name="T1" fmla="*/ 124 h 124"/>
                <a:gd name="T2" fmla="*/ 49 w 204"/>
                <a:gd name="T3" fmla="*/ 83 h 124"/>
                <a:gd name="T4" fmla="*/ 99 w 204"/>
                <a:gd name="T5" fmla="*/ 47 h 124"/>
                <a:gd name="T6" fmla="*/ 154 w 204"/>
                <a:gd name="T7" fmla="*/ 24 h 124"/>
                <a:gd name="T8" fmla="*/ 204 w 204"/>
                <a:gd name="T9" fmla="*/ 0 h 124"/>
                <a:gd name="T10" fmla="*/ 0 60000 65536"/>
                <a:gd name="T11" fmla="*/ 0 60000 65536"/>
                <a:gd name="T12" fmla="*/ 0 60000 65536"/>
                <a:gd name="T13" fmla="*/ 0 60000 65536"/>
                <a:gd name="T14" fmla="*/ 0 60000 65536"/>
                <a:gd name="T15" fmla="*/ 0 w 204"/>
                <a:gd name="T16" fmla="*/ 0 h 124"/>
                <a:gd name="T17" fmla="*/ 204 w 204"/>
                <a:gd name="T18" fmla="*/ 124 h 124"/>
              </a:gdLst>
              <a:ahLst/>
              <a:cxnLst>
                <a:cxn ang="T10">
                  <a:pos x="T0" y="T1"/>
                </a:cxn>
                <a:cxn ang="T11">
                  <a:pos x="T2" y="T3"/>
                </a:cxn>
                <a:cxn ang="T12">
                  <a:pos x="T4" y="T5"/>
                </a:cxn>
                <a:cxn ang="T13">
                  <a:pos x="T6" y="T7"/>
                </a:cxn>
                <a:cxn ang="T14">
                  <a:pos x="T8" y="T9"/>
                </a:cxn>
              </a:cxnLst>
              <a:rect l="T15" t="T16" r="T17" b="T18"/>
              <a:pathLst>
                <a:path w="204" h="124">
                  <a:moveTo>
                    <a:pt x="0" y="124"/>
                  </a:moveTo>
                  <a:lnTo>
                    <a:pt x="49" y="83"/>
                  </a:lnTo>
                  <a:lnTo>
                    <a:pt x="99" y="47"/>
                  </a:lnTo>
                  <a:lnTo>
                    <a:pt x="154" y="24"/>
                  </a:lnTo>
                  <a:lnTo>
                    <a:pt x="204" y="0"/>
                  </a:lnTo>
                </a:path>
              </a:pathLst>
            </a:custGeom>
            <a:noFill/>
            <a:ln w="28575">
              <a:solidFill>
                <a:srgbClr val="0000FF"/>
              </a:solidFill>
              <a:prstDash val="solid"/>
              <a:round/>
              <a:headEnd/>
              <a:tailEnd/>
            </a:ln>
          </p:spPr>
          <p:txBody>
            <a:bodyPr/>
            <a:lstStyle/>
            <a:p>
              <a:endParaRPr lang="en-US"/>
            </a:p>
          </p:txBody>
        </p:sp>
        <p:sp>
          <p:nvSpPr>
            <p:cNvPr id="143387" name="Freeform 22"/>
            <p:cNvSpPr>
              <a:spLocks/>
            </p:cNvSpPr>
            <p:nvPr/>
          </p:nvSpPr>
          <p:spPr bwMode="auto">
            <a:xfrm>
              <a:off x="1859" y="1639"/>
              <a:ext cx="203" cy="35"/>
            </a:xfrm>
            <a:custGeom>
              <a:avLst/>
              <a:gdLst>
                <a:gd name="T0" fmla="*/ 0 w 203"/>
                <a:gd name="T1" fmla="*/ 35 h 35"/>
                <a:gd name="T2" fmla="*/ 49 w 203"/>
                <a:gd name="T3" fmla="*/ 17 h 35"/>
                <a:gd name="T4" fmla="*/ 98 w 203"/>
                <a:gd name="T5" fmla="*/ 6 h 35"/>
                <a:gd name="T6" fmla="*/ 154 w 203"/>
                <a:gd name="T7" fmla="*/ 0 h 35"/>
                <a:gd name="T8" fmla="*/ 203 w 203"/>
                <a:gd name="T9" fmla="*/ 0 h 35"/>
                <a:gd name="T10" fmla="*/ 0 60000 65536"/>
                <a:gd name="T11" fmla="*/ 0 60000 65536"/>
                <a:gd name="T12" fmla="*/ 0 60000 65536"/>
                <a:gd name="T13" fmla="*/ 0 60000 65536"/>
                <a:gd name="T14" fmla="*/ 0 60000 65536"/>
                <a:gd name="T15" fmla="*/ 0 w 203"/>
                <a:gd name="T16" fmla="*/ 0 h 35"/>
                <a:gd name="T17" fmla="*/ 203 w 203"/>
                <a:gd name="T18" fmla="*/ 35 h 35"/>
              </a:gdLst>
              <a:ahLst/>
              <a:cxnLst>
                <a:cxn ang="T10">
                  <a:pos x="T0" y="T1"/>
                </a:cxn>
                <a:cxn ang="T11">
                  <a:pos x="T2" y="T3"/>
                </a:cxn>
                <a:cxn ang="T12">
                  <a:pos x="T4" y="T5"/>
                </a:cxn>
                <a:cxn ang="T13">
                  <a:pos x="T6" y="T7"/>
                </a:cxn>
                <a:cxn ang="T14">
                  <a:pos x="T8" y="T9"/>
                </a:cxn>
              </a:cxnLst>
              <a:rect l="T15" t="T16" r="T17" b="T18"/>
              <a:pathLst>
                <a:path w="203" h="35">
                  <a:moveTo>
                    <a:pt x="0" y="35"/>
                  </a:moveTo>
                  <a:lnTo>
                    <a:pt x="49" y="17"/>
                  </a:lnTo>
                  <a:lnTo>
                    <a:pt x="98" y="6"/>
                  </a:lnTo>
                  <a:lnTo>
                    <a:pt x="154" y="0"/>
                  </a:lnTo>
                  <a:lnTo>
                    <a:pt x="203" y="0"/>
                  </a:lnTo>
                </a:path>
              </a:pathLst>
            </a:custGeom>
            <a:noFill/>
            <a:ln w="28575">
              <a:solidFill>
                <a:srgbClr val="0000FF"/>
              </a:solidFill>
              <a:prstDash val="solid"/>
              <a:round/>
              <a:headEnd/>
              <a:tailEnd/>
            </a:ln>
          </p:spPr>
          <p:txBody>
            <a:bodyPr/>
            <a:lstStyle/>
            <a:p>
              <a:endParaRPr lang="en-US"/>
            </a:p>
          </p:txBody>
        </p:sp>
        <p:sp>
          <p:nvSpPr>
            <p:cNvPr id="143388" name="Freeform 23"/>
            <p:cNvSpPr>
              <a:spLocks/>
            </p:cNvSpPr>
            <p:nvPr/>
          </p:nvSpPr>
          <p:spPr bwMode="auto">
            <a:xfrm>
              <a:off x="2062" y="1639"/>
              <a:ext cx="210" cy="29"/>
            </a:xfrm>
            <a:custGeom>
              <a:avLst/>
              <a:gdLst>
                <a:gd name="T0" fmla="*/ 0 w 210"/>
                <a:gd name="T1" fmla="*/ 0 h 29"/>
                <a:gd name="T2" fmla="*/ 49 w 210"/>
                <a:gd name="T3" fmla="*/ 0 h 29"/>
                <a:gd name="T4" fmla="*/ 105 w 210"/>
                <a:gd name="T5" fmla="*/ 6 h 29"/>
                <a:gd name="T6" fmla="*/ 210 w 210"/>
                <a:gd name="T7" fmla="*/ 29 h 29"/>
                <a:gd name="T8" fmla="*/ 0 60000 65536"/>
                <a:gd name="T9" fmla="*/ 0 60000 65536"/>
                <a:gd name="T10" fmla="*/ 0 60000 65536"/>
                <a:gd name="T11" fmla="*/ 0 60000 65536"/>
                <a:gd name="T12" fmla="*/ 0 w 210"/>
                <a:gd name="T13" fmla="*/ 0 h 29"/>
                <a:gd name="T14" fmla="*/ 210 w 210"/>
                <a:gd name="T15" fmla="*/ 29 h 29"/>
              </a:gdLst>
              <a:ahLst/>
              <a:cxnLst>
                <a:cxn ang="T8">
                  <a:pos x="T0" y="T1"/>
                </a:cxn>
                <a:cxn ang="T9">
                  <a:pos x="T2" y="T3"/>
                </a:cxn>
                <a:cxn ang="T10">
                  <a:pos x="T4" y="T5"/>
                </a:cxn>
                <a:cxn ang="T11">
                  <a:pos x="T6" y="T7"/>
                </a:cxn>
              </a:cxnLst>
              <a:rect l="T12" t="T13" r="T14" b="T15"/>
              <a:pathLst>
                <a:path w="210" h="29">
                  <a:moveTo>
                    <a:pt x="0" y="0"/>
                  </a:moveTo>
                  <a:lnTo>
                    <a:pt x="49" y="0"/>
                  </a:lnTo>
                  <a:lnTo>
                    <a:pt x="105" y="6"/>
                  </a:lnTo>
                  <a:lnTo>
                    <a:pt x="210" y="29"/>
                  </a:lnTo>
                </a:path>
              </a:pathLst>
            </a:custGeom>
            <a:noFill/>
            <a:ln w="28575">
              <a:solidFill>
                <a:srgbClr val="0000FF"/>
              </a:solidFill>
              <a:prstDash val="solid"/>
              <a:round/>
              <a:headEnd/>
              <a:tailEnd/>
            </a:ln>
          </p:spPr>
          <p:txBody>
            <a:bodyPr/>
            <a:lstStyle/>
            <a:p>
              <a:endParaRPr lang="en-US"/>
            </a:p>
          </p:txBody>
        </p:sp>
        <p:sp>
          <p:nvSpPr>
            <p:cNvPr id="143389" name="Freeform 24"/>
            <p:cNvSpPr>
              <a:spLocks/>
            </p:cNvSpPr>
            <p:nvPr/>
          </p:nvSpPr>
          <p:spPr bwMode="auto">
            <a:xfrm>
              <a:off x="2272" y="1668"/>
              <a:ext cx="203" cy="65"/>
            </a:xfrm>
            <a:custGeom>
              <a:avLst/>
              <a:gdLst>
                <a:gd name="T0" fmla="*/ 0 w 203"/>
                <a:gd name="T1" fmla="*/ 0 h 65"/>
                <a:gd name="T2" fmla="*/ 104 w 203"/>
                <a:gd name="T3" fmla="*/ 30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104" y="30"/>
                  </a:lnTo>
                  <a:lnTo>
                    <a:pt x="203" y="65"/>
                  </a:lnTo>
                </a:path>
              </a:pathLst>
            </a:custGeom>
            <a:noFill/>
            <a:ln w="28575">
              <a:solidFill>
                <a:srgbClr val="0000FF"/>
              </a:solidFill>
              <a:prstDash val="solid"/>
              <a:round/>
              <a:headEnd/>
              <a:tailEnd/>
            </a:ln>
          </p:spPr>
          <p:txBody>
            <a:bodyPr/>
            <a:lstStyle/>
            <a:p>
              <a:endParaRPr lang="en-US"/>
            </a:p>
          </p:txBody>
        </p:sp>
        <p:sp>
          <p:nvSpPr>
            <p:cNvPr id="143390" name="Freeform 25"/>
            <p:cNvSpPr>
              <a:spLocks/>
            </p:cNvSpPr>
            <p:nvPr/>
          </p:nvSpPr>
          <p:spPr bwMode="auto">
            <a:xfrm>
              <a:off x="2475" y="1733"/>
              <a:ext cx="203" cy="89"/>
            </a:xfrm>
            <a:custGeom>
              <a:avLst/>
              <a:gdLst>
                <a:gd name="T0" fmla="*/ 0 w 203"/>
                <a:gd name="T1" fmla="*/ 0 h 89"/>
                <a:gd name="T2" fmla="*/ 99 w 203"/>
                <a:gd name="T3" fmla="*/ 41 h 89"/>
                <a:gd name="T4" fmla="*/ 203 w 203"/>
                <a:gd name="T5" fmla="*/ 89 h 89"/>
                <a:gd name="T6" fmla="*/ 0 60000 65536"/>
                <a:gd name="T7" fmla="*/ 0 60000 65536"/>
                <a:gd name="T8" fmla="*/ 0 60000 65536"/>
                <a:gd name="T9" fmla="*/ 0 w 203"/>
                <a:gd name="T10" fmla="*/ 0 h 89"/>
                <a:gd name="T11" fmla="*/ 203 w 203"/>
                <a:gd name="T12" fmla="*/ 89 h 89"/>
              </a:gdLst>
              <a:ahLst/>
              <a:cxnLst>
                <a:cxn ang="T6">
                  <a:pos x="T0" y="T1"/>
                </a:cxn>
                <a:cxn ang="T7">
                  <a:pos x="T2" y="T3"/>
                </a:cxn>
                <a:cxn ang="T8">
                  <a:pos x="T4" y="T5"/>
                </a:cxn>
              </a:cxnLst>
              <a:rect l="T9" t="T10" r="T11" b="T12"/>
              <a:pathLst>
                <a:path w="203" h="89">
                  <a:moveTo>
                    <a:pt x="0" y="0"/>
                  </a:moveTo>
                  <a:lnTo>
                    <a:pt x="99" y="41"/>
                  </a:lnTo>
                  <a:lnTo>
                    <a:pt x="203" y="89"/>
                  </a:lnTo>
                </a:path>
              </a:pathLst>
            </a:custGeom>
            <a:noFill/>
            <a:ln w="28575">
              <a:solidFill>
                <a:srgbClr val="0000FF"/>
              </a:solidFill>
              <a:prstDash val="solid"/>
              <a:round/>
              <a:headEnd/>
              <a:tailEnd/>
            </a:ln>
          </p:spPr>
          <p:txBody>
            <a:bodyPr/>
            <a:lstStyle/>
            <a:p>
              <a:endParaRPr lang="en-US"/>
            </a:p>
          </p:txBody>
        </p:sp>
        <p:sp>
          <p:nvSpPr>
            <p:cNvPr id="143391" name="Freeform 26"/>
            <p:cNvSpPr>
              <a:spLocks/>
            </p:cNvSpPr>
            <p:nvPr/>
          </p:nvSpPr>
          <p:spPr bwMode="auto">
            <a:xfrm>
              <a:off x="2678" y="1822"/>
              <a:ext cx="204" cy="106"/>
            </a:xfrm>
            <a:custGeom>
              <a:avLst/>
              <a:gdLst>
                <a:gd name="T0" fmla="*/ 0 w 204"/>
                <a:gd name="T1" fmla="*/ 0 h 106"/>
                <a:gd name="T2" fmla="*/ 99 w 204"/>
                <a:gd name="T3" fmla="*/ 53 h 106"/>
                <a:gd name="T4" fmla="*/ 204 w 204"/>
                <a:gd name="T5" fmla="*/ 106 h 106"/>
                <a:gd name="T6" fmla="*/ 0 60000 65536"/>
                <a:gd name="T7" fmla="*/ 0 60000 65536"/>
                <a:gd name="T8" fmla="*/ 0 60000 65536"/>
                <a:gd name="T9" fmla="*/ 0 w 204"/>
                <a:gd name="T10" fmla="*/ 0 h 106"/>
                <a:gd name="T11" fmla="*/ 204 w 204"/>
                <a:gd name="T12" fmla="*/ 106 h 106"/>
              </a:gdLst>
              <a:ahLst/>
              <a:cxnLst>
                <a:cxn ang="T6">
                  <a:pos x="T0" y="T1"/>
                </a:cxn>
                <a:cxn ang="T7">
                  <a:pos x="T2" y="T3"/>
                </a:cxn>
                <a:cxn ang="T8">
                  <a:pos x="T4" y="T5"/>
                </a:cxn>
              </a:cxnLst>
              <a:rect l="T9" t="T10" r="T11" b="T12"/>
              <a:pathLst>
                <a:path w="204" h="106">
                  <a:moveTo>
                    <a:pt x="0" y="0"/>
                  </a:moveTo>
                  <a:lnTo>
                    <a:pt x="99" y="53"/>
                  </a:lnTo>
                  <a:lnTo>
                    <a:pt x="204" y="106"/>
                  </a:lnTo>
                </a:path>
              </a:pathLst>
            </a:custGeom>
            <a:noFill/>
            <a:ln w="28575">
              <a:solidFill>
                <a:srgbClr val="0000FF"/>
              </a:solidFill>
              <a:prstDash val="solid"/>
              <a:round/>
              <a:headEnd/>
              <a:tailEnd/>
            </a:ln>
          </p:spPr>
          <p:txBody>
            <a:bodyPr/>
            <a:lstStyle/>
            <a:p>
              <a:endParaRPr lang="en-US"/>
            </a:p>
          </p:txBody>
        </p:sp>
        <p:sp>
          <p:nvSpPr>
            <p:cNvPr id="143392" name="Freeform 27"/>
            <p:cNvSpPr>
              <a:spLocks/>
            </p:cNvSpPr>
            <p:nvPr/>
          </p:nvSpPr>
          <p:spPr bwMode="auto">
            <a:xfrm>
              <a:off x="2882" y="1928"/>
              <a:ext cx="209" cy="112"/>
            </a:xfrm>
            <a:custGeom>
              <a:avLst/>
              <a:gdLst>
                <a:gd name="T0" fmla="*/ 0 w 209"/>
                <a:gd name="T1" fmla="*/ 0 h 112"/>
                <a:gd name="T2" fmla="*/ 104 w 209"/>
                <a:gd name="T3" fmla="*/ 53 h 112"/>
                <a:gd name="T4" fmla="*/ 209 w 209"/>
                <a:gd name="T5" fmla="*/ 112 h 112"/>
                <a:gd name="T6" fmla="*/ 0 60000 65536"/>
                <a:gd name="T7" fmla="*/ 0 60000 65536"/>
                <a:gd name="T8" fmla="*/ 0 60000 65536"/>
                <a:gd name="T9" fmla="*/ 0 w 209"/>
                <a:gd name="T10" fmla="*/ 0 h 112"/>
                <a:gd name="T11" fmla="*/ 209 w 209"/>
                <a:gd name="T12" fmla="*/ 112 h 112"/>
              </a:gdLst>
              <a:ahLst/>
              <a:cxnLst>
                <a:cxn ang="T6">
                  <a:pos x="T0" y="T1"/>
                </a:cxn>
                <a:cxn ang="T7">
                  <a:pos x="T2" y="T3"/>
                </a:cxn>
                <a:cxn ang="T8">
                  <a:pos x="T4" y="T5"/>
                </a:cxn>
              </a:cxnLst>
              <a:rect l="T9" t="T10" r="T11" b="T12"/>
              <a:pathLst>
                <a:path w="209" h="112">
                  <a:moveTo>
                    <a:pt x="0" y="0"/>
                  </a:moveTo>
                  <a:lnTo>
                    <a:pt x="104" y="53"/>
                  </a:lnTo>
                  <a:lnTo>
                    <a:pt x="209" y="112"/>
                  </a:lnTo>
                </a:path>
              </a:pathLst>
            </a:custGeom>
            <a:noFill/>
            <a:ln w="28575">
              <a:solidFill>
                <a:srgbClr val="0000FF"/>
              </a:solidFill>
              <a:prstDash val="solid"/>
              <a:round/>
              <a:headEnd/>
              <a:tailEnd/>
            </a:ln>
          </p:spPr>
          <p:txBody>
            <a:bodyPr/>
            <a:lstStyle/>
            <a:p>
              <a:endParaRPr lang="en-US"/>
            </a:p>
          </p:txBody>
        </p:sp>
        <p:sp>
          <p:nvSpPr>
            <p:cNvPr id="143393" name="Line 28"/>
            <p:cNvSpPr>
              <a:spLocks noChangeShapeType="1"/>
            </p:cNvSpPr>
            <p:nvPr/>
          </p:nvSpPr>
          <p:spPr bwMode="auto">
            <a:xfrm>
              <a:off x="3091" y="2040"/>
              <a:ext cx="204" cy="106"/>
            </a:xfrm>
            <a:prstGeom prst="line">
              <a:avLst/>
            </a:prstGeom>
            <a:noFill/>
            <a:ln w="28575">
              <a:solidFill>
                <a:srgbClr val="0000FF"/>
              </a:solidFill>
              <a:round/>
              <a:headEnd/>
              <a:tailEnd/>
            </a:ln>
          </p:spPr>
          <p:txBody>
            <a:bodyPr/>
            <a:lstStyle/>
            <a:p>
              <a:endParaRPr lang="en-US"/>
            </a:p>
          </p:txBody>
        </p:sp>
        <p:sp>
          <p:nvSpPr>
            <p:cNvPr id="143394" name="Line 29"/>
            <p:cNvSpPr>
              <a:spLocks noChangeShapeType="1"/>
            </p:cNvSpPr>
            <p:nvPr/>
          </p:nvSpPr>
          <p:spPr bwMode="auto">
            <a:xfrm>
              <a:off x="3295" y="2146"/>
              <a:ext cx="203" cy="106"/>
            </a:xfrm>
            <a:prstGeom prst="line">
              <a:avLst/>
            </a:prstGeom>
            <a:noFill/>
            <a:ln w="28575">
              <a:solidFill>
                <a:srgbClr val="0000FF"/>
              </a:solidFill>
              <a:round/>
              <a:headEnd/>
              <a:tailEnd/>
            </a:ln>
          </p:spPr>
          <p:txBody>
            <a:bodyPr/>
            <a:lstStyle/>
            <a:p>
              <a:endParaRPr lang="en-US"/>
            </a:p>
          </p:txBody>
        </p:sp>
        <p:sp>
          <p:nvSpPr>
            <p:cNvPr id="143395" name="Line 30"/>
            <p:cNvSpPr>
              <a:spLocks noChangeShapeType="1"/>
            </p:cNvSpPr>
            <p:nvPr/>
          </p:nvSpPr>
          <p:spPr bwMode="auto">
            <a:xfrm>
              <a:off x="3498" y="2252"/>
              <a:ext cx="203" cy="100"/>
            </a:xfrm>
            <a:prstGeom prst="line">
              <a:avLst/>
            </a:prstGeom>
            <a:noFill/>
            <a:ln w="28575">
              <a:solidFill>
                <a:srgbClr val="0000FF"/>
              </a:solidFill>
              <a:round/>
              <a:headEnd/>
              <a:tailEnd/>
            </a:ln>
          </p:spPr>
          <p:txBody>
            <a:bodyPr/>
            <a:lstStyle/>
            <a:p>
              <a:endParaRPr lang="en-US"/>
            </a:p>
          </p:txBody>
        </p:sp>
        <p:sp>
          <p:nvSpPr>
            <p:cNvPr id="143396" name="Freeform 31"/>
            <p:cNvSpPr>
              <a:spLocks/>
            </p:cNvSpPr>
            <p:nvPr/>
          </p:nvSpPr>
          <p:spPr bwMode="auto">
            <a:xfrm>
              <a:off x="3701" y="2352"/>
              <a:ext cx="210" cy="95"/>
            </a:xfrm>
            <a:custGeom>
              <a:avLst/>
              <a:gdLst>
                <a:gd name="T0" fmla="*/ 0 w 210"/>
                <a:gd name="T1" fmla="*/ 0 h 95"/>
                <a:gd name="T2" fmla="*/ 105 w 210"/>
                <a:gd name="T3" fmla="*/ 48 h 95"/>
                <a:gd name="T4" fmla="*/ 210 w 210"/>
                <a:gd name="T5" fmla="*/ 95 h 95"/>
                <a:gd name="T6" fmla="*/ 0 60000 65536"/>
                <a:gd name="T7" fmla="*/ 0 60000 65536"/>
                <a:gd name="T8" fmla="*/ 0 60000 65536"/>
                <a:gd name="T9" fmla="*/ 0 w 210"/>
                <a:gd name="T10" fmla="*/ 0 h 95"/>
                <a:gd name="T11" fmla="*/ 210 w 210"/>
                <a:gd name="T12" fmla="*/ 95 h 95"/>
              </a:gdLst>
              <a:ahLst/>
              <a:cxnLst>
                <a:cxn ang="T6">
                  <a:pos x="T0" y="T1"/>
                </a:cxn>
                <a:cxn ang="T7">
                  <a:pos x="T2" y="T3"/>
                </a:cxn>
                <a:cxn ang="T8">
                  <a:pos x="T4" y="T5"/>
                </a:cxn>
              </a:cxnLst>
              <a:rect l="T9" t="T10" r="T11" b="T12"/>
              <a:pathLst>
                <a:path w="210" h="95">
                  <a:moveTo>
                    <a:pt x="0" y="0"/>
                  </a:moveTo>
                  <a:lnTo>
                    <a:pt x="105" y="48"/>
                  </a:lnTo>
                  <a:lnTo>
                    <a:pt x="210" y="95"/>
                  </a:lnTo>
                </a:path>
              </a:pathLst>
            </a:custGeom>
            <a:noFill/>
            <a:ln w="28575">
              <a:solidFill>
                <a:srgbClr val="0000FF"/>
              </a:solidFill>
              <a:prstDash val="solid"/>
              <a:round/>
              <a:headEnd/>
              <a:tailEnd/>
            </a:ln>
          </p:spPr>
          <p:txBody>
            <a:bodyPr/>
            <a:lstStyle/>
            <a:p>
              <a:endParaRPr lang="en-US"/>
            </a:p>
          </p:txBody>
        </p:sp>
        <p:sp>
          <p:nvSpPr>
            <p:cNvPr id="143397" name="Freeform 32"/>
            <p:cNvSpPr>
              <a:spLocks/>
            </p:cNvSpPr>
            <p:nvPr/>
          </p:nvSpPr>
          <p:spPr bwMode="auto">
            <a:xfrm>
              <a:off x="3911" y="2447"/>
              <a:ext cx="203" cy="88"/>
            </a:xfrm>
            <a:custGeom>
              <a:avLst/>
              <a:gdLst>
                <a:gd name="T0" fmla="*/ 0 w 203"/>
                <a:gd name="T1" fmla="*/ 0 h 88"/>
                <a:gd name="T2" fmla="*/ 105 w 203"/>
                <a:gd name="T3" fmla="*/ 47 h 88"/>
                <a:gd name="T4" fmla="*/ 203 w 203"/>
                <a:gd name="T5" fmla="*/ 88 h 88"/>
                <a:gd name="T6" fmla="*/ 0 60000 65536"/>
                <a:gd name="T7" fmla="*/ 0 60000 65536"/>
                <a:gd name="T8" fmla="*/ 0 60000 65536"/>
                <a:gd name="T9" fmla="*/ 0 w 203"/>
                <a:gd name="T10" fmla="*/ 0 h 88"/>
                <a:gd name="T11" fmla="*/ 203 w 203"/>
                <a:gd name="T12" fmla="*/ 88 h 88"/>
              </a:gdLst>
              <a:ahLst/>
              <a:cxnLst>
                <a:cxn ang="T6">
                  <a:pos x="T0" y="T1"/>
                </a:cxn>
                <a:cxn ang="T7">
                  <a:pos x="T2" y="T3"/>
                </a:cxn>
                <a:cxn ang="T8">
                  <a:pos x="T4" y="T5"/>
                </a:cxn>
              </a:cxnLst>
              <a:rect l="T9" t="T10" r="T11" b="T12"/>
              <a:pathLst>
                <a:path w="203" h="88">
                  <a:moveTo>
                    <a:pt x="0" y="0"/>
                  </a:moveTo>
                  <a:lnTo>
                    <a:pt x="105" y="47"/>
                  </a:lnTo>
                  <a:lnTo>
                    <a:pt x="203" y="88"/>
                  </a:lnTo>
                </a:path>
              </a:pathLst>
            </a:custGeom>
            <a:noFill/>
            <a:ln w="28575">
              <a:solidFill>
                <a:srgbClr val="0000FF"/>
              </a:solidFill>
              <a:prstDash val="solid"/>
              <a:round/>
              <a:headEnd/>
              <a:tailEnd/>
            </a:ln>
          </p:spPr>
          <p:txBody>
            <a:bodyPr/>
            <a:lstStyle/>
            <a:p>
              <a:endParaRPr lang="en-US"/>
            </a:p>
          </p:txBody>
        </p:sp>
        <p:sp>
          <p:nvSpPr>
            <p:cNvPr id="143398" name="Line 33"/>
            <p:cNvSpPr>
              <a:spLocks noChangeShapeType="1"/>
            </p:cNvSpPr>
            <p:nvPr/>
          </p:nvSpPr>
          <p:spPr bwMode="auto">
            <a:xfrm>
              <a:off x="4114" y="2535"/>
              <a:ext cx="204" cy="77"/>
            </a:xfrm>
            <a:prstGeom prst="line">
              <a:avLst/>
            </a:prstGeom>
            <a:noFill/>
            <a:ln w="28575">
              <a:solidFill>
                <a:srgbClr val="0000FF"/>
              </a:solidFill>
              <a:round/>
              <a:headEnd/>
              <a:tailEnd/>
            </a:ln>
          </p:spPr>
          <p:txBody>
            <a:bodyPr/>
            <a:lstStyle/>
            <a:p>
              <a:endParaRPr lang="en-US"/>
            </a:p>
          </p:txBody>
        </p:sp>
        <p:sp>
          <p:nvSpPr>
            <p:cNvPr id="143399" name="Freeform 34"/>
            <p:cNvSpPr>
              <a:spLocks/>
            </p:cNvSpPr>
            <p:nvPr/>
          </p:nvSpPr>
          <p:spPr bwMode="auto">
            <a:xfrm>
              <a:off x="4318" y="2612"/>
              <a:ext cx="203" cy="65"/>
            </a:xfrm>
            <a:custGeom>
              <a:avLst/>
              <a:gdLst>
                <a:gd name="T0" fmla="*/ 0 w 203"/>
                <a:gd name="T1" fmla="*/ 0 h 65"/>
                <a:gd name="T2" fmla="*/ 98 w 203"/>
                <a:gd name="T3" fmla="*/ 35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98" y="35"/>
                  </a:lnTo>
                  <a:lnTo>
                    <a:pt x="203" y="65"/>
                  </a:lnTo>
                </a:path>
              </a:pathLst>
            </a:custGeom>
            <a:noFill/>
            <a:ln w="28575">
              <a:solidFill>
                <a:srgbClr val="0000FF"/>
              </a:solidFill>
              <a:prstDash val="solid"/>
              <a:round/>
              <a:headEnd/>
              <a:tailEnd/>
            </a:ln>
          </p:spPr>
          <p:txBody>
            <a:bodyPr/>
            <a:lstStyle/>
            <a:p>
              <a:endParaRPr lang="en-US"/>
            </a:p>
          </p:txBody>
        </p:sp>
        <p:sp>
          <p:nvSpPr>
            <p:cNvPr id="143400" name="Freeform 35"/>
            <p:cNvSpPr>
              <a:spLocks/>
            </p:cNvSpPr>
            <p:nvPr/>
          </p:nvSpPr>
          <p:spPr bwMode="auto">
            <a:xfrm>
              <a:off x="4521" y="2677"/>
              <a:ext cx="210" cy="65"/>
            </a:xfrm>
            <a:custGeom>
              <a:avLst/>
              <a:gdLst>
                <a:gd name="T0" fmla="*/ 0 w 210"/>
                <a:gd name="T1" fmla="*/ 0 h 65"/>
                <a:gd name="T2" fmla="*/ 105 w 210"/>
                <a:gd name="T3" fmla="*/ 35 h 65"/>
                <a:gd name="T4" fmla="*/ 210 w 210"/>
                <a:gd name="T5" fmla="*/ 65 h 65"/>
                <a:gd name="T6" fmla="*/ 0 60000 65536"/>
                <a:gd name="T7" fmla="*/ 0 60000 65536"/>
                <a:gd name="T8" fmla="*/ 0 60000 65536"/>
                <a:gd name="T9" fmla="*/ 0 w 210"/>
                <a:gd name="T10" fmla="*/ 0 h 65"/>
                <a:gd name="T11" fmla="*/ 210 w 210"/>
                <a:gd name="T12" fmla="*/ 65 h 65"/>
              </a:gdLst>
              <a:ahLst/>
              <a:cxnLst>
                <a:cxn ang="T6">
                  <a:pos x="T0" y="T1"/>
                </a:cxn>
                <a:cxn ang="T7">
                  <a:pos x="T2" y="T3"/>
                </a:cxn>
                <a:cxn ang="T8">
                  <a:pos x="T4" y="T5"/>
                </a:cxn>
              </a:cxnLst>
              <a:rect l="T9" t="T10" r="T11" b="T12"/>
              <a:pathLst>
                <a:path w="210" h="65">
                  <a:moveTo>
                    <a:pt x="0" y="0"/>
                  </a:moveTo>
                  <a:lnTo>
                    <a:pt x="105" y="35"/>
                  </a:lnTo>
                  <a:lnTo>
                    <a:pt x="210" y="65"/>
                  </a:lnTo>
                </a:path>
              </a:pathLst>
            </a:custGeom>
            <a:noFill/>
            <a:ln w="28575">
              <a:solidFill>
                <a:srgbClr val="0000FF"/>
              </a:solidFill>
              <a:prstDash val="solid"/>
              <a:round/>
              <a:headEnd/>
              <a:tailEnd/>
            </a:ln>
          </p:spPr>
          <p:txBody>
            <a:bodyPr/>
            <a:lstStyle/>
            <a:p>
              <a:endParaRPr lang="en-US"/>
            </a:p>
          </p:txBody>
        </p:sp>
        <p:sp>
          <p:nvSpPr>
            <p:cNvPr id="143401" name="Line 36"/>
            <p:cNvSpPr>
              <a:spLocks noChangeShapeType="1"/>
            </p:cNvSpPr>
            <p:nvPr/>
          </p:nvSpPr>
          <p:spPr bwMode="auto">
            <a:xfrm>
              <a:off x="4731" y="2742"/>
              <a:ext cx="203" cy="53"/>
            </a:xfrm>
            <a:prstGeom prst="line">
              <a:avLst/>
            </a:prstGeom>
            <a:noFill/>
            <a:ln w="28575">
              <a:solidFill>
                <a:srgbClr val="0000FF"/>
              </a:solidFill>
              <a:round/>
              <a:headEnd/>
              <a:tailEnd/>
            </a:ln>
          </p:spPr>
          <p:txBody>
            <a:bodyPr/>
            <a:lstStyle/>
            <a:p>
              <a:endParaRPr lang="en-US"/>
            </a:p>
          </p:txBody>
        </p:sp>
        <p:sp>
          <p:nvSpPr>
            <p:cNvPr id="143402" name="Line 37"/>
            <p:cNvSpPr>
              <a:spLocks noChangeShapeType="1"/>
            </p:cNvSpPr>
            <p:nvPr/>
          </p:nvSpPr>
          <p:spPr bwMode="auto">
            <a:xfrm>
              <a:off x="4934" y="2795"/>
              <a:ext cx="204" cy="47"/>
            </a:xfrm>
            <a:prstGeom prst="line">
              <a:avLst/>
            </a:prstGeom>
            <a:noFill/>
            <a:ln w="28575">
              <a:solidFill>
                <a:srgbClr val="0000FF"/>
              </a:solidFill>
              <a:round/>
              <a:headEnd/>
              <a:tailEnd/>
            </a:ln>
          </p:spPr>
          <p:txBody>
            <a:bodyPr/>
            <a:lstStyle/>
            <a:p>
              <a:endParaRPr lang="en-US"/>
            </a:p>
          </p:txBody>
        </p:sp>
        <p:sp>
          <p:nvSpPr>
            <p:cNvPr id="143403" name="Line 38"/>
            <p:cNvSpPr>
              <a:spLocks noChangeShapeType="1"/>
            </p:cNvSpPr>
            <p:nvPr/>
          </p:nvSpPr>
          <p:spPr bwMode="auto">
            <a:xfrm flipV="1">
              <a:off x="1039" y="931"/>
              <a:ext cx="4105" cy="2212"/>
            </a:xfrm>
            <a:prstGeom prst="line">
              <a:avLst/>
            </a:prstGeom>
            <a:noFill/>
            <a:ln w="9525">
              <a:solidFill>
                <a:srgbClr val="969696"/>
              </a:solidFill>
              <a:round/>
              <a:headEnd/>
              <a:tailEnd/>
            </a:ln>
          </p:spPr>
          <p:txBody>
            <a:bodyPr/>
            <a:lstStyle/>
            <a:p>
              <a:endParaRPr lang="en-US"/>
            </a:p>
          </p:txBody>
        </p:sp>
        <p:sp>
          <p:nvSpPr>
            <p:cNvPr id="143404" name="Freeform 39"/>
            <p:cNvSpPr>
              <a:spLocks/>
            </p:cNvSpPr>
            <p:nvPr/>
          </p:nvSpPr>
          <p:spPr bwMode="auto">
            <a:xfrm>
              <a:off x="1039" y="2582"/>
              <a:ext cx="203" cy="561"/>
            </a:xfrm>
            <a:custGeom>
              <a:avLst/>
              <a:gdLst>
                <a:gd name="T0" fmla="*/ 0 w 203"/>
                <a:gd name="T1" fmla="*/ 561 h 561"/>
                <a:gd name="T2" fmla="*/ 49 w 203"/>
                <a:gd name="T3" fmla="*/ 413 h 561"/>
                <a:gd name="T4" fmla="*/ 98 w 203"/>
                <a:gd name="T5" fmla="*/ 266 h 561"/>
                <a:gd name="T6" fmla="*/ 129 w 203"/>
                <a:gd name="T7" fmla="*/ 195 h 561"/>
                <a:gd name="T8" fmla="*/ 154 w 203"/>
                <a:gd name="T9" fmla="*/ 124 h 561"/>
                <a:gd name="T10" fmla="*/ 179 w 203"/>
                <a:gd name="T11" fmla="*/ 59 h 561"/>
                <a:gd name="T12" fmla="*/ 203 w 203"/>
                <a:gd name="T13" fmla="*/ 0 h 561"/>
                <a:gd name="T14" fmla="*/ 0 60000 65536"/>
                <a:gd name="T15" fmla="*/ 0 60000 65536"/>
                <a:gd name="T16" fmla="*/ 0 60000 65536"/>
                <a:gd name="T17" fmla="*/ 0 60000 65536"/>
                <a:gd name="T18" fmla="*/ 0 60000 65536"/>
                <a:gd name="T19" fmla="*/ 0 60000 65536"/>
                <a:gd name="T20" fmla="*/ 0 60000 65536"/>
                <a:gd name="T21" fmla="*/ 0 w 203"/>
                <a:gd name="T22" fmla="*/ 0 h 561"/>
                <a:gd name="T23" fmla="*/ 203 w 203"/>
                <a:gd name="T24" fmla="*/ 561 h 5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561">
                  <a:moveTo>
                    <a:pt x="0" y="561"/>
                  </a:moveTo>
                  <a:lnTo>
                    <a:pt x="49" y="413"/>
                  </a:lnTo>
                  <a:lnTo>
                    <a:pt x="98" y="266"/>
                  </a:lnTo>
                  <a:lnTo>
                    <a:pt x="129" y="195"/>
                  </a:lnTo>
                  <a:lnTo>
                    <a:pt x="154" y="124"/>
                  </a:lnTo>
                  <a:lnTo>
                    <a:pt x="179" y="59"/>
                  </a:lnTo>
                  <a:lnTo>
                    <a:pt x="203" y="0"/>
                  </a:lnTo>
                </a:path>
              </a:pathLst>
            </a:custGeom>
            <a:noFill/>
            <a:ln w="28575">
              <a:solidFill>
                <a:srgbClr val="339966"/>
              </a:solidFill>
              <a:prstDash val="solid"/>
              <a:round/>
              <a:headEnd/>
              <a:tailEnd/>
            </a:ln>
          </p:spPr>
          <p:txBody>
            <a:bodyPr/>
            <a:lstStyle/>
            <a:p>
              <a:endParaRPr lang="en-US"/>
            </a:p>
          </p:txBody>
        </p:sp>
        <p:sp>
          <p:nvSpPr>
            <p:cNvPr id="143405" name="Freeform 40"/>
            <p:cNvSpPr>
              <a:spLocks/>
            </p:cNvSpPr>
            <p:nvPr/>
          </p:nvSpPr>
          <p:spPr bwMode="auto">
            <a:xfrm>
              <a:off x="1242" y="2270"/>
              <a:ext cx="210" cy="312"/>
            </a:xfrm>
            <a:custGeom>
              <a:avLst/>
              <a:gdLst>
                <a:gd name="T0" fmla="*/ 0 w 210"/>
                <a:gd name="T1" fmla="*/ 312 h 312"/>
                <a:gd name="T2" fmla="*/ 25 w 210"/>
                <a:gd name="T3" fmla="*/ 259 h 312"/>
                <a:gd name="T4" fmla="*/ 49 w 210"/>
                <a:gd name="T5" fmla="*/ 212 h 312"/>
                <a:gd name="T6" fmla="*/ 105 w 210"/>
                <a:gd name="T7" fmla="*/ 130 h 312"/>
                <a:gd name="T8" fmla="*/ 160 w 210"/>
                <a:gd name="T9" fmla="*/ 59 h 312"/>
                <a:gd name="T10" fmla="*/ 210 w 210"/>
                <a:gd name="T11" fmla="*/ 0 h 312"/>
                <a:gd name="T12" fmla="*/ 0 60000 65536"/>
                <a:gd name="T13" fmla="*/ 0 60000 65536"/>
                <a:gd name="T14" fmla="*/ 0 60000 65536"/>
                <a:gd name="T15" fmla="*/ 0 60000 65536"/>
                <a:gd name="T16" fmla="*/ 0 60000 65536"/>
                <a:gd name="T17" fmla="*/ 0 60000 65536"/>
                <a:gd name="T18" fmla="*/ 0 w 210"/>
                <a:gd name="T19" fmla="*/ 0 h 312"/>
                <a:gd name="T20" fmla="*/ 210 w 210"/>
                <a:gd name="T21" fmla="*/ 312 h 312"/>
              </a:gdLst>
              <a:ahLst/>
              <a:cxnLst>
                <a:cxn ang="T12">
                  <a:pos x="T0" y="T1"/>
                </a:cxn>
                <a:cxn ang="T13">
                  <a:pos x="T2" y="T3"/>
                </a:cxn>
                <a:cxn ang="T14">
                  <a:pos x="T4" y="T5"/>
                </a:cxn>
                <a:cxn ang="T15">
                  <a:pos x="T6" y="T7"/>
                </a:cxn>
                <a:cxn ang="T16">
                  <a:pos x="T8" y="T9"/>
                </a:cxn>
                <a:cxn ang="T17">
                  <a:pos x="T10" y="T11"/>
                </a:cxn>
              </a:cxnLst>
              <a:rect l="T18" t="T19" r="T20" b="T21"/>
              <a:pathLst>
                <a:path w="210" h="312">
                  <a:moveTo>
                    <a:pt x="0" y="312"/>
                  </a:moveTo>
                  <a:lnTo>
                    <a:pt x="25" y="259"/>
                  </a:lnTo>
                  <a:lnTo>
                    <a:pt x="49" y="212"/>
                  </a:lnTo>
                  <a:lnTo>
                    <a:pt x="105" y="130"/>
                  </a:lnTo>
                  <a:lnTo>
                    <a:pt x="160" y="59"/>
                  </a:lnTo>
                  <a:lnTo>
                    <a:pt x="210" y="0"/>
                  </a:lnTo>
                </a:path>
              </a:pathLst>
            </a:custGeom>
            <a:noFill/>
            <a:ln w="28575">
              <a:solidFill>
                <a:srgbClr val="339966"/>
              </a:solidFill>
              <a:prstDash val="solid"/>
              <a:round/>
              <a:headEnd/>
              <a:tailEnd/>
            </a:ln>
          </p:spPr>
          <p:txBody>
            <a:bodyPr/>
            <a:lstStyle/>
            <a:p>
              <a:endParaRPr lang="en-US"/>
            </a:p>
          </p:txBody>
        </p:sp>
        <p:sp>
          <p:nvSpPr>
            <p:cNvPr id="143406" name="Freeform 41"/>
            <p:cNvSpPr>
              <a:spLocks/>
            </p:cNvSpPr>
            <p:nvPr/>
          </p:nvSpPr>
          <p:spPr bwMode="auto">
            <a:xfrm>
              <a:off x="1452" y="2128"/>
              <a:ext cx="203" cy="142"/>
            </a:xfrm>
            <a:custGeom>
              <a:avLst/>
              <a:gdLst>
                <a:gd name="T0" fmla="*/ 0 w 203"/>
                <a:gd name="T1" fmla="*/ 142 h 142"/>
                <a:gd name="T2" fmla="*/ 49 w 203"/>
                <a:gd name="T3" fmla="*/ 89 h 142"/>
                <a:gd name="T4" fmla="*/ 105 w 203"/>
                <a:gd name="T5" fmla="*/ 53 h 142"/>
                <a:gd name="T6" fmla="*/ 154 w 203"/>
                <a:gd name="T7" fmla="*/ 24 h 142"/>
                <a:gd name="T8" fmla="*/ 203 w 203"/>
                <a:gd name="T9" fmla="*/ 0 h 142"/>
                <a:gd name="T10" fmla="*/ 0 60000 65536"/>
                <a:gd name="T11" fmla="*/ 0 60000 65536"/>
                <a:gd name="T12" fmla="*/ 0 60000 65536"/>
                <a:gd name="T13" fmla="*/ 0 60000 65536"/>
                <a:gd name="T14" fmla="*/ 0 60000 65536"/>
                <a:gd name="T15" fmla="*/ 0 w 203"/>
                <a:gd name="T16" fmla="*/ 0 h 142"/>
                <a:gd name="T17" fmla="*/ 203 w 203"/>
                <a:gd name="T18" fmla="*/ 142 h 142"/>
              </a:gdLst>
              <a:ahLst/>
              <a:cxnLst>
                <a:cxn ang="T10">
                  <a:pos x="T0" y="T1"/>
                </a:cxn>
                <a:cxn ang="T11">
                  <a:pos x="T2" y="T3"/>
                </a:cxn>
                <a:cxn ang="T12">
                  <a:pos x="T4" y="T5"/>
                </a:cxn>
                <a:cxn ang="T13">
                  <a:pos x="T6" y="T7"/>
                </a:cxn>
                <a:cxn ang="T14">
                  <a:pos x="T8" y="T9"/>
                </a:cxn>
              </a:cxnLst>
              <a:rect l="T15" t="T16" r="T17" b="T18"/>
              <a:pathLst>
                <a:path w="203" h="142">
                  <a:moveTo>
                    <a:pt x="0" y="142"/>
                  </a:moveTo>
                  <a:lnTo>
                    <a:pt x="49" y="89"/>
                  </a:lnTo>
                  <a:lnTo>
                    <a:pt x="105" y="53"/>
                  </a:lnTo>
                  <a:lnTo>
                    <a:pt x="154" y="24"/>
                  </a:lnTo>
                  <a:lnTo>
                    <a:pt x="203" y="0"/>
                  </a:lnTo>
                </a:path>
              </a:pathLst>
            </a:custGeom>
            <a:noFill/>
            <a:ln w="28575">
              <a:solidFill>
                <a:srgbClr val="339966"/>
              </a:solidFill>
              <a:prstDash val="solid"/>
              <a:round/>
              <a:headEnd/>
              <a:tailEnd/>
            </a:ln>
          </p:spPr>
          <p:txBody>
            <a:bodyPr/>
            <a:lstStyle/>
            <a:p>
              <a:endParaRPr lang="en-US"/>
            </a:p>
          </p:txBody>
        </p:sp>
        <p:sp>
          <p:nvSpPr>
            <p:cNvPr id="143407" name="Freeform 42"/>
            <p:cNvSpPr>
              <a:spLocks/>
            </p:cNvSpPr>
            <p:nvPr/>
          </p:nvSpPr>
          <p:spPr bwMode="auto">
            <a:xfrm>
              <a:off x="1655" y="2111"/>
              <a:ext cx="204" cy="17"/>
            </a:xfrm>
            <a:custGeom>
              <a:avLst/>
              <a:gdLst>
                <a:gd name="T0" fmla="*/ 0 w 204"/>
                <a:gd name="T1" fmla="*/ 17 h 17"/>
                <a:gd name="T2" fmla="*/ 49 w 204"/>
                <a:gd name="T3" fmla="*/ 5 h 17"/>
                <a:gd name="T4" fmla="*/ 99 w 204"/>
                <a:gd name="T5" fmla="*/ 0 h 17"/>
                <a:gd name="T6" fmla="*/ 154 w 204"/>
                <a:gd name="T7" fmla="*/ 0 h 17"/>
                <a:gd name="T8" fmla="*/ 204 w 204"/>
                <a:gd name="T9" fmla="*/ 5 h 17"/>
                <a:gd name="T10" fmla="*/ 0 60000 65536"/>
                <a:gd name="T11" fmla="*/ 0 60000 65536"/>
                <a:gd name="T12" fmla="*/ 0 60000 65536"/>
                <a:gd name="T13" fmla="*/ 0 60000 65536"/>
                <a:gd name="T14" fmla="*/ 0 60000 65536"/>
                <a:gd name="T15" fmla="*/ 0 w 204"/>
                <a:gd name="T16" fmla="*/ 0 h 17"/>
                <a:gd name="T17" fmla="*/ 204 w 204"/>
                <a:gd name="T18" fmla="*/ 17 h 17"/>
              </a:gdLst>
              <a:ahLst/>
              <a:cxnLst>
                <a:cxn ang="T10">
                  <a:pos x="T0" y="T1"/>
                </a:cxn>
                <a:cxn ang="T11">
                  <a:pos x="T2" y="T3"/>
                </a:cxn>
                <a:cxn ang="T12">
                  <a:pos x="T4" y="T5"/>
                </a:cxn>
                <a:cxn ang="T13">
                  <a:pos x="T6" y="T7"/>
                </a:cxn>
                <a:cxn ang="T14">
                  <a:pos x="T8" y="T9"/>
                </a:cxn>
              </a:cxnLst>
              <a:rect l="T15" t="T16" r="T17" b="T18"/>
              <a:pathLst>
                <a:path w="204" h="17">
                  <a:moveTo>
                    <a:pt x="0" y="17"/>
                  </a:moveTo>
                  <a:lnTo>
                    <a:pt x="49" y="5"/>
                  </a:lnTo>
                  <a:lnTo>
                    <a:pt x="99" y="0"/>
                  </a:lnTo>
                  <a:lnTo>
                    <a:pt x="154" y="0"/>
                  </a:lnTo>
                  <a:lnTo>
                    <a:pt x="204" y="5"/>
                  </a:lnTo>
                </a:path>
              </a:pathLst>
            </a:custGeom>
            <a:noFill/>
            <a:ln w="28575">
              <a:solidFill>
                <a:srgbClr val="339966"/>
              </a:solidFill>
              <a:prstDash val="solid"/>
              <a:round/>
              <a:headEnd/>
              <a:tailEnd/>
            </a:ln>
          </p:spPr>
          <p:txBody>
            <a:bodyPr/>
            <a:lstStyle/>
            <a:p>
              <a:endParaRPr lang="en-US"/>
            </a:p>
          </p:txBody>
        </p:sp>
        <p:sp>
          <p:nvSpPr>
            <p:cNvPr id="143408" name="Freeform 43"/>
            <p:cNvSpPr>
              <a:spLocks/>
            </p:cNvSpPr>
            <p:nvPr/>
          </p:nvSpPr>
          <p:spPr bwMode="auto">
            <a:xfrm>
              <a:off x="1859" y="2116"/>
              <a:ext cx="203" cy="77"/>
            </a:xfrm>
            <a:custGeom>
              <a:avLst/>
              <a:gdLst>
                <a:gd name="T0" fmla="*/ 0 w 203"/>
                <a:gd name="T1" fmla="*/ 0 h 77"/>
                <a:gd name="T2" fmla="*/ 49 w 203"/>
                <a:gd name="T3" fmla="*/ 12 h 77"/>
                <a:gd name="T4" fmla="*/ 98 w 203"/>
                <a:gd name="T5" fmla="*/ 30 h 77"/>
                <a:gd name="T6" fmla="*/ 154 w 203"/>
                <a:gd name="T7" fmla="*/ 53 h 77"/>
                <a:gd name="T8" fmla="*/ 203 w 203"/>
                <a:gd name="T9" fmla="*/ 77 h 77"/>
                <a:gd name="T10" fmla="*/ 0 60000 65536"/>
                <a:gd name="T11" fmla="*/ 0 60000 65536"/>
                <a:gd name="T12" fmla="*/ 0 60000 65536"/>
                <a:gd name="T13" fmla="*/ 0 60000 65536"/>
                <a:gd name="T14" fmla="*/ 0 60000 65536"/>
                <a:gd name="T15" fmla="*/ 0 w 203"/>
                <a:gd name="T16" fmla="*/ 0 h 77"/>
                <a:gd name="T17" fmla="*/ 203 w 203"/>
                <a:gd name="T18" fmla="*/ 77 h 77"/>
              </a:gdLst>
              <a:ahLst/>
              <a:cxnLst>
                <a:cxn ang="T10">
                  <a:pos x="T0" y="T1"/>
                </a:cxn>
                <a:cxn ang="T11">
                  <a:pos x="T2" y="T3"/>
                </a:cxn>
                <a:cxn ang="T12">
                  <a:pos x="T4" y="T5"/>
                </a:cxn>
                <a:cxn ang="T13">
                  <a:pos x="T6" y="T7"/>
                </a:cxn>
                <a:cxn ang="T14">
                  <a:pos x="T8" y="T9"/>
                </a:cxn>
              </a:cxnLst>
              <a:rect l="T15" t="T16" r="T17" b="T18"/>
              <a:pathLst>
                <a:path w="203" h="77">
                  <a:moveTo>
                    <a:pt x="0" y="0"/>
                  </a:moveTo>
                  <a:lnTo>
                    <a:pt x="49" y="12"/>
                  </a:lnTo>
                  <a:lnTo>
                    <a:pt x="98" y="30"/>
                  </a:lnTo>
                  <a:lnTo>
                    <a:pt x="154" y="53"/>
                  </a:lnTo>
                  <a:lnTo>
                    <a:pt x="203" y="77"/>
                  </a:lnTo>
                </a:path>
              </a:pathLst>
            </a:custGeom>
            <a:noFill/>
            <a:ln w="28575">
              <a:solidFill>
                <a:srgbClr val="339966"/>
              </a:solidFill>
              <a:prstDash val="solid"/>
              <a:round/>
              <a:headEnd/>
              <a:tailEnd/>
            </a:ln>
          </p:spPr>
          <p:txBody>
            <a:bodyPr/>
            <a:lstStyle/>
            <a:p>
              <a:endParaRPr lang="en-US"/>
            </a:p>
          </p:txBody>
        </p:sp>
        <p:sp>
          <p:nvSpPr>
            <p:cNvPr id="143409" name="Freeform 44"/>
            <p:cNvSpPr>
              <a:spLocks/>
            </p:cNvSpPr>
            <p:nvPr/>
          </p:nvSpPr>
          <p:spPr bwMode="auto">
            <a:xfrm>
              <a:off x="2062" y="2193"/>
              <a:ext cx="210" cy="136"/>
            </a:xfrm>
            <a:custGeom>
              <a:avLst/>
              <a:gdLst>
                <a:gd name="T0" fmla="*/ 0 w 210"/>
                <a:gd name="T1" fmla="*/ 0 h 136"/>
                <a:gd name="T2" fmla="*/ 49 w 210"/>
                <a:gd name="T3" fmla="*/ 30 h 136"/>
                <a:gd name="T4" fmla="*/ 105 w 210"/>
                <a:gd name="T5" fmla="*/ 59 h 136"/>
                <a:gd name="T6" fmla="*/ 210 w 210"/>
                <a:gd name="T7" fmla="*/ 136 h 136"/>
                <a:gd name="T8" fmla="*/ 0 60000 65536"/>
                <a:gd name="T9" fmla="*/ 0 60000 65536"/>
                <a:gd name="T10" fmla="*/ 0 60000 65536"/>
                <a:gd name="T11" fmla="*/ 0 60000 65536"/>
                <a:gd name="T12" fmla="*/ 0 w 210"/>
                <a:gd name="T13" fmla="*/ 0 h 136"/>
                <a:gd name="T14" fmla="*/ 210 w 210"/>
                <a:gd name="T15" fmla="*/ 136 h 136"/>
              </a:gdLst>
              <a:ahLst/>
              <a:cxnLst>
                <a:cxn ang="T8">
                  <a:pos x="T0" y="T1"/>
                </a:cxn>
                <a:cxn ang="T9">
                  <a:pos x="T2" y="T3"/>
                </a:cxn>
                <a:cxn ang="T10">
                  <a:pos x="T4" y="T5"/>
                </a:cxn>
                <a:cxn ang="T11">
                  <a:pos x="T6" y="T7"/>
                </a:cxn>
              </a:cxnLst>
              <a:rect l="T12" t="T13" r="T14" b="T15"/>
              <a:pathLst>
                <a:path w="210" h="136">
                  <a:moveTo>
                    <a:pt x="0" y="0"/>
                  </a:moveTo>
                  <a:lnTo>
                    <a:pt x="49" y="30"/>
                  </a:lnTo>
                  <a:lnTo>
                    <a:pt x="105" y="59"/>
                  </a:lnTo>
                  <a:lnTo>
                    <a:pt x="210" y="136"/>
                  </a:lnTo>
                </a:path>
              </a:pathLst>
            </a:custGeom>
            <a:noFill/>
            <a:ln w="28575">
              <a:solidFill>
                <a:srgbClr val="339966"/>
              </a:solidFill>
              <a:prstDash val="solid"/>
              <a:round/>
              <a:headEnd/>
              <a:tailEnd/>
            </a:ln>
          </p:spPr>
          <p:txBody>
            <a:bodyPr/>
            <a:lstStyle/>
            <a:p>
              <a:endParaRPr lang="en-US"/>
            </a:p>
          </p:txBody>
        </p:sp>
        <p:sp>
          <p:nvSpPr>
            <p:cNvPr id="143410" name="Freeform 45"/>
            <p:cNvSpPr>
              <a:spLocks/>
            </p:cNvSpPr>
            <p:nvPr/>
          </p:nvSpPr>
          <p:spPr bwMode="auto">
            <a:xfrm>
              <a:off x="2272" y="2329"/>
              <a:ext cx="203" cy="177"/>
            </a:xfrm>
            <a:custGeom>
              <a:avLst/>
              <a:gdLst>
                <a:gd name="T0" fmla="*/ 0 w 203"/>
                <a:gd name="T1" fmla="*/ 0 h 177"/>
                <a:gd name="T2" fmla="*/ 104 w 203"/>
                <a:gd name="T3" fmla="*/ 82 h 177"/>
                <a:gd name="T4" fmla="*/ 203 w 203"/>
                <a:gd name="T5" fmla="*/ 177 h 177"/>
                <a:gd name="T6" fmla="*/ 0 60000 65536"/>
                <a:gd name="T7" fmla="*/ 0 60000 65536"/>
                <a:gd name="T8" fmla="*/ 0 60000 65536"/>
                <a:gd name="T9" fmla="*/ 0 w 203"/>
                <a:gd name="T10" fmla="*/ 0 h 177"/>
                <a:gd name="T11" fmla="*/ 203 w 203"/>
                <a:gd name="T12" fmla="*/ 177 h 177"/>
              </a:gdLst>
              <a:ahLst/>
              <a:cxnLst>
                <a:cxn ang="T6">
                  <a:pos x="T0" y="T1"/>
                </a:cxn>
                <a:cxn ang="T7">
                  <a:pos x="T2" y="T3"/>
                </a:cxn>
                <a:cxn ang="T8">
                  <a:pos x="T4" y="T5"/>
                </a:cxn>
              </a:cxnLst>
              <a:rect l="T9" t="T10" r="T11" b="T12"/>
              <a:pathLst>
                <a:path w="203" h="177">
                  <a:moveTo>
                    <a:pt x="0" y="0"/>
                  </a:moveTo>
                  <a:lnTo>
                    <a:pt x="104" y="82"/>
                  </a:lnTo>
                  <a:lnTo>
                    <a:pt x="203" y="177"/>
                  </a:lnTo>
                </a:path>
              </a:pathLst>
            </a:custGeom>
            <a:noFill/>
            <a:ln w="28575">
              <a:solidFill>
                <a:srgbClr val="339966"/>
              </a:solidFill>
              <a:prstDash val="solid"/>
              <a:round/>
              <a:headEnd/>
              <a:tailEnd/>
            </a:ln>
          </p:spPr>
          <p:txBody>
            <a:bodyPr/>
            <a:lstStyle/>
            <a:p>
              <a:endParaRPr lang="en-US"/>
            </a:p>
          </p:txBody>
        </p:sp>
        <p:sp>
          <p:nvSpPr>
            <p:cNvPr id="143411" name="Freeform 46"/>
            <p:cNvSpPr>
              <a:spLocks/>
            </p:cNvSpPr>
            <p:nvPr/>
          </p:nvSpPr>
          <p:spPr bwMode="auto">
            <a:xfrm>
              <a:off x="2475" y="2506"/>
              <a:ext cx="203" cy="200"/>
            </a:xfrm>
            <a:custGeom>
              <a:avLst/>
              <a:gdLst>
                <a:gd name="T0" fmla="*/ 0 w 203"/>
                <a:gd name="T1" fmla="*/ 0 h 200"/>
                <a:gd name="T2" fmla="*/ 99 w 203"/>
                <a:gd name="T3" fmla="*/ 100 h 200"/>
                <a:gd name="T4" fmla="*/ 203 w 203"/>
                <a:gd name="T5" fmla="*/ 200 h 200"/>
                <a:gd name="T6" fmla="*/ 0 60000 65536"/>
                <a:gd name="T7" fmla="*/ 0 60000 65536"/>
                <a:gd name="T8" fmla="*/ 0 60000 65536"/>
                <a:gd name="T9" fmla="*/ 0 w 203"/>
                <a:gd name="T10" fmla="*/ 0 h 200"/>
                <a:gd name="T11" fmla="*/ 203 w 203"/>
                <a:gd name="T12" fmla="*/ 200 h 200"/>
              </a:gdLst>
              <a:ahLst/>
              <a:cxnLst>
                <a:cxn ang="T6">
                  <a:pos x="T0" y="T1"/>
                </a:cxn>
                <a:cxn ang="T7">
                  <a:pos x="T2" y="T3"/>
                </a:cxn>
                <a:cxn ang="T8">
                  <a:pos x="T4" y="T5"/>
                </a:cxn>
              </a:cxnLst>
              <a:rect l="T9" t="T10" r="T11" b="T12"/>
              <a:pathLst>
                <a:path w="203" h="200">
                  <a:moveTo>
                    <a:pt x="0" y="0"/>
                  </a:moveTo>
                  <a:lnTo>
                    <a:pt x="99" y="100"/>
                  </a:lnTo>
                  <a:lnTo>
                    <a:pt x="203" y="200"/>
                  </a:lnTo>
                </a:path>
              </a:pathLst>
            </a:custGeom>
            <a:noFill/>
            <a:ln w="28575">
              <a:solidFill>
                <a:srgbClr val="339966"/>
              </a:solidFill>
              <a:prstDash val="solid"/>
              <a:round/>
              <a:headEnd/>
              <a:tailEnd/>
            </a:ln>
          </p:spPr>
          <p:txBody>
            <a:bodyPr/>
            <a:lstStyle/>
            <a:p>
              <a:endParaRPr lang="en-US"/>
            </a:p>
          </p:txBody>
        </p:sp>
        <p:sp>
          <p:nvSpPr>
            <p:cNvPr id="143412" name="Freeform 47"/>
            <p:cNvSpPr>
              <a:spLocks/>
            </p:cNvSpPr>
            <p:nvPr/>
          </p:nvSpPr>
          <p:spPr bwMode="auto">
            <a:xfrm>
              <a:off x="2678" y="2706"/>
              <a:ext cx="204" cy="218"/>
            </a:xfrm>
            <a:custGeom>
              <a:avLst/>
              <a:gdLst>
                <a:gd name="T0" fmla="*/ 0 w 204"/>
                <a:gd name="T1" fmla="*/ 0 h 218"/>
                <a:gd name="T2" fmla="*/ 99 w 204"/>
                <a:gd name="T3" fmla="*/ 106 h 218"/>
                <a:gd name="T4" fmla="*/ 204 w 204"/>
                <a:gd name="T5" fmla="*/ 218 h 218"/>
                <a:gd name="T6" fmla="*/ 0 60000 65536"/>
                <a:gd name="T7" fmla="*/ 0 60000 65536"/>
                <a:gd name="T8" fmla="*/ 0 60000 65536"/>
                <a:gd name="T9" fmla="*/ 0 w 204"/>
                <a:gd name="T10" fmla="*/ 0 h 218"/>
                <a:gd name="T11" fmla="*/ 204 w 204"/>
                <a:gd name="T12" fmla="*/ 218 h 218"/>
              </a:gdLst>
              <a:ahLst/>
              <a:cxnLst>
                <a:cxn ang="T6">
                  <a:pos x="T0" y="T1"/>
                </a:cxn>
                <a:cxn ang="T7">
                  <a:pos x="T2" y="T3"/>
                </a:cxn>
                <a:cxn ang="T8">
                  <a:pos x="T4" y="T5"/>
                </a:cxn>
              </a:cxnLst>
              <a:rect l="T9" t="T10" r="T11" b="T12"/>
              <a:pathLst>
                <a:path w="204" h="218">
                  <a:moveTo>
                    <a:pt x="0" y="0"/>
                  </a:moveTo>
                  <a:lnTo>
                    <a:pt x="99" y="106"/>
                  </a:lnTo>
                  <a:lnTo>
                    <a:pt x="204" y="218"/>
                  </a:lnTo>
                </a:path>
              </a:pathLst>
            </a:custGeom>
            <a:noFill/>
            <a:ln w="28575">
              <a:solidFill>
                <a:srgbClr val="339966"/>
              </a:solidFill>
              <a:prstDash val="solid"/>
              <a:round/>
              <a:headEnd/>
              <a:tailEnd/>
            </a:ln>
          </p:spPr>
          <p:txBody>
            <a:bodyPr/>
            <a:lstStyle/>
            <a:p>
              <a:endParaRPr lang="en-US"/>
            </a:p>
          </p:txBody>
        </p:sp>
        <p:sp>
          <p:nvSpPr>
            <p:cNvPr id="143413" name="Line 48"/>
            <p:cNvSpPr>
              <a:spLocks noChangeShapeType="1"/>
            </p:cNvSpPr>
            <p:nvPr/>
          </p:nvSpPr>
          <p:spPr bwMode="auto">
            <a:xfrm>
              <a:off x="2882" y="2924"/>
              <a:ext cx="209" cy="219"/>
            </a:xfrm>
            <a:prstGeom prst="line">
              <a:avLst/>
            </a:prstGeom>
            <a:noFill/>
            <a:ln w="28575">
              <a:solidFill>
                <a:srgbClr val="339966"/>
              </a:solidFill>
              <a:round/>
              <a:headEnd/>
              <a:tailEnd/>
            </a:ln>
          </p:spPr>
          <p:txBody>
            <a:bodyPr/>
            <a:lstStyle/>
            <a:p>
              <a:endParaRPr lang="en-US"/>
            </a:p>
          </p:txBody>
        </p:sp>
        <p:sp>
          <p:nvSpPr>
            <p:cNvPr id="143414" name="Rectangle 49"/>
            <p:cNvSpPr>
              <a:spLocks noChangeArrowheads="1"/>
            </p:cNvSpPr>
            <p:nvPr/>
          </p:nvSpPr>
          <p:spPr bwMode="auto">
            <a:xfrm>
              <a:off x="681" y="3007"/>
              <a:ext cx="146" cy="307"/>
            </a:xfrm>
            <a:prstGeom prst="rect">
              <a:avLst/>
            </a:prstGeom>
            <a:noFill/>
            <a:ln w="9525">
              <a:noFill/>
              <a:miter lim="800000"/>
              <a:headEnd/>
              <a:tailEnd/>
            </a:ln>
          </p:spPr>
          <p:txBody>
            <a:bodyPr wrap="none" lIns="0" tIns="0" rIns="0" bIns="0">
              <a:spAutoFit/>
            </a:bodyPr>
            <a:lstStyle/>
            <a:p>
              <a:r>
                <a:rPr lang="en-US" sz="3200">
                  <a:solidFill>
                    <a:srgbClr val="000000"/>
                  </a:solidFill>
                </a:rPr>
                <a:t>0</a:t>
              </a:r>
              <a:endParaRPr lang="en-US"/>
            </a:p>
          </p:txBody>
        </p:sp>
        <p:sp>
          <p:nvSpPr>
            <p:cNvPr id="143415" name="Rectangle 50"/>
            <p:cNvSpPr>
              <a:spLocks noChangeArrowheads="1"/>
            </p:cNvSpPr>
            <p:nvPr/>
          </p:nvSpPr>
          <p:spPr bwMode="auto">
            <a:xfrm>
              <a:off x="237" y="2453"/>
              <a:ext cx="1" cy="230"/>
            </a:xfrm>
            <a:prstGeom prst="rect">
              <a:avLst/>
            </a:prstGeom>
            <a:noFill/>
            <a:ln w="9525">
              <a:noFill/>
              <a:miter lim="800000"/>
              <a:headEnd/>
              <a:tailEnd/>
            </a:ln>
          </p:spPr>
          <p:txBody>
            <a:bodyPr wrap="none" lIns="0" tIns="0" rIns="0" bIns="0">
              <a:spAutoFit/>
            </a:bodyPr>
            <a:lstStyle/>
            <a:p>
              <a:endParaRPr lang="en-US"/>
            </a:p>
          </p:txBody>
        </p:sp>
        <p:sp>
          <p:nvSpPr>
            <p:cNvPr id="143416" name="Rectangle 51"/>
            <p:cNvSpPr>
              <a:spLocks noChangeArrowheads="1"/>
            </p:cNvSpPr>
            <p:nvPr/>
          </p:nvSpPr>
          <p:spPr bwMode="auto">
            <a:xfrm>
              <a:off x="237" y="1904"/>
              <a:ext cx="1" cy="230"/>
            </a:xfrm>
            <a:prstGeom prst="rect">
              <a:avLst/>
            </a:prstGeom>
            <a:noFill/>
            <a:ln w="9525">
              <a:noFill/>
              <a:miter lim="800000"/>
              <a:headEnd/>
              <a:tailEnd/>
            </a:ln>
          </p:spPr>
          <p:txBody>
            <a:bodyPr wrap="none" lIns="0" tIns="0" rIns="0" bIns="0">
              <a:spAutoFit/>
            </a:bodyPr>
            <a:lstStyle/>
            <a:p>
              <a:endParaRPr lang="en-US"/>
            </a:p>
          </p:txBody>
        </p:sp>
        <p:sp>
          <p:nvSpPr>
            <p:cNvPr id="143417" name="Rectangle 52"/>
            <p:cNvSpPr>
              <a:spLocks noChangeArrowheads="1"/>
            </p:cNvSpPr>
            <p:nvPr/>
          </p:nvSpPr>
          <p:spPr bwMode="auto">
            <a:xfrm>
              <a:off x="237" y="1350"/>
              <a:ext cx="1" cy="230"/>
            </a:xfrm>
            <a:prstGeom prst="rect">
              <a:avLst/>
            </a:prstGeom>
            <a:noFill/>
            <a:ln w="9525">
              <a:noFill/>
              <a:miter lim="800000"/>
              <a:headEnd/>
              <a:tailEnd/>
            </a:ln>
          </p:spPr>
          <p:txBody>
            <a:bodyPr wrap="none" lIns="0" tIns="0" rIns="0" bIns="0">
              <a:spAutoFit/>
            </a:bodyPr>
            <a:lstStyle/>
            <a:p>
              <a:endParaRPr lang="en-US"/>
            </a:p>
          </p:txBody>
        </p:sp>
        <p:sp>
          <p:nvSpPr>
            <p:cNvPr id="143418" name="Rectangle 53"/>
            <p:cNvSpPr>
              <a:spLocks noChangeArrowheads="1"/>
            </p:cNvSpPr>
            <p:nvPr/>
          </p:nvSpPr>
          <p:spPr bwMode="auto">
            <a:xfrm>
              <a:off x="237" y="795"/>
              <a:ext cx="1" cy="230"/>
            </a:xfrm>
            <a:prstGeom prst="rect">
              <a:avLst/>
            </a:prstGeom>
            <a:noFill/>
            <a:ln w="9525">
              <a:noFill/>
              <a:miter lim="800000"/>
              <a:headEnd/>
              <a:tailEnd/>
            </a:ln>
          </p:spPr>
          <p:txBody>
            <a:bodyPr wrap="none" lIns="0" tIns="0" rIns="0" bIns="0">
              <a:spAutoFit/>
            </a:bodyPr>
            <a:lstStyle/>
            <a:p>
              <a:endParaRPr lang="en-US"/>
            </a:p>
          </p:txBody>
        </p:sp>
        <p:sp>
          <p:nvSpPr>
            <p:cNvPr id="143419" name="Rectangle 54"/>
            <p:cNvSpPr>
              <a:spLocks noChangeArrowheads="1"/>
            </p:cNvSpPr>
            <p:nvPr/>
          </p:nvSpPr>
          <p:spPr bwMode="auto">
            <a:xfrm>
              <a:off x="965" y="3390"/>
              <a:ext cx="1" cy="230"/>
            </a:xfrm>
            <a:prstGeom prst="rect">
              <a:avLst/>
            </a:prstGeom>
            <a:noFill/>
            <a:ln w="9525">
              <a:noFill/>
              <a:miter lim="800000"/>
              <a:headEnd/>
              <a:tailEnd/>
            </a:ln>
          </p:spPr>
          <p:txBody>
            <a:bodyPr wrap="none" lIns="0" tIns="0" rIns="0" bIns="0">
              <a:spAutoFit/>
            </a:bodyPr>
            <a:lstStyle/>
            <a:p>
              <a:endParaRPr lang="en-US"/>
            </a:p>
          </p:txBody>
        </p:sp>
        <p:sp>
          <p:nvSpPr>
            <p:cNvPr id="143420" name="Rectangle 55"/>
            <p:cNvSpPr>
              <a:spLocks noChangeArrowheads="1"/>
            </p:cNvSpPr>
            <p:nvPr/>
          </p:nvSpPr>
          <p:spPr bwMode="auto">
            <a:xfrm>
              <a:off x="1766" y="3390"/>
              <a:ext cx="1" cy="230"/>
            </a:xfrm>
            <a:prstGeom prst="rect">
              <a:avLst/>
            </a:prstGeom>
            <a:noFill/>
            <a:ln w="9525">
              <a:noFill/>
              <a:miter lim="800000"/>
              <a:headEnd/>
              <a:tailEnd/>
            </a:ln>
          </p:spPr>
          <p:txBody>
            <a:bodyPr wrap="none" lIns="0" tIns="0" rIns="0" bIns="0">
              <a:spAutoFit/>
            </a:bodyPr>
            <a:lstStyle/>
            <a:p>
              <a:endParaRPr lang="en-US"/>
            </a:p>
          </p:txBody>
        </p:sp>
        <p:sp>
          <p:nvSpPr>
            <p:cNvPr id="143421" name="Rectangle 56"/>
            <p:cNvSpPr>
              <a:spLocks noChangeArrowheads="1"/>
            </p:cNvSpPr>
            <p:nvPr/>
          </p:nvSpPr>
          <p:spPr bwMode="auto">
            <a:xfrm>
              <a:off x="2795" y="3390"/>
              <a:ext cx="1" cy="230"/>
            </a:xfrm>
            <a:prstGeom prst="rect">
              <a:avLst/>
            </a:prstGeom>
            <a:noFill/>
            <a:ln w="9525">
              <a:noFill/>
              <a:miter lim="800000"/>
              <a:headEnd/>
              <a:tailEnd/>
            </a:ln>
          </p:spPr>
          <p:txBody>
            <a:bodyPr wrap="none" lIns="0" tIns="0" rIns="0" bIns="0">
              <a:spAutoFit/>
            </a:bodyPr>
            <a:lstStyle/>
            <a:p>
              <a:endParaRPr lang="en-US"/>
            </a:p>
          </p:txBody>
        </p:sp>
        <p:sp>
          <p:nvSpPr>
            <p:cNvPr id="143422" name="Rectangle 57"/>
            <p:cNvSpPr>
              <a:spLocks noChangeArrowheads="1"/>
            </p:cNvSpPr>
            <p:nvPr/>
          </p:nvSpPr>
          <p:spPr bwMode="auto">
            <a:xfrm>
              <a:off x="3819" y="3390"/>
              <a:ext cx="1" cy="230"/>
            </a:xfrm>
            <a:prstGeom prst="rect">
              <a:avLst/>
            </a:prstGeom>
            <a:noFill/>
            <a:ln w="9525">
              <a:noFill/>
              <a:miter lim="800000"/>
              <a:headEnd/>
              <a:tailEnd/>
            </a:ln>
          </p:spPr>
          <p:txBody>
            <a:bodyPr wrap="none" lIns="0" tIns="0" rIns="0" bIns="0">
              <a:spAutoFit/>
            </a:bodyPr>
            <a:lstStyle/>
            <a:p>
              <a:endParaRPr lang="en-US"/>
            </a:p>
          </p:txBody>
        </p:sp>
        <p:sp>
          <p:nvSpPr>
            <p:cNvPr id="143423" name="Rectangle 58"/>
            <p:cNvSpPr>
              <a:spLocks noChangeArrowheads="1"/>
            </p:cNvSpPr>
            <p:nvPr/>
          </p:nvSpPr>
          <p:spPr bwMode="auto">
            <a:xfrm>
              <a:off x="4842" y="3390"/>
              <a:ext cx="1" cy="230"/>
            </a:xfrm>
            <a:prstGeom prst="rect">
              <a:avLst/>
            </a:prstGeom>
            <a:noFill/>
            <a:ln w="9525">
              <a:noFill/>
              <a:miter lim="800000"/>
              <a:headEnd/>
              <a:tailEnd/>
            </a:ln>
          </p:spPr>
          <p:txBody>
            <a:bodyPr wrap="none" lIns="0" tIns="0" rIns="0" bIns="0">
              <a:spAutoFit/>
            </a:bodyPr>
            <a:lstStyle/>
            <a:p>
              <a:endParaRPr lang="en-US"/>
            </a:p>
          </p:txBody>
        </p:sp>
        <p:sp>
          <p:nvSpPr>
            <p:cNvPr id="143424" name="Rectangle 59"/>
            <p:cNvSpPr>
              <a:spLocks noChangeArrowheads="1"/>
            </p:cNvSpPr>
            <p:nvPr/>
          </p:nvSpPr>
          <p:spPr bwMode="auto">
            <a:xfrm>
              <a:off x="2993" y="3685"/>
              <a:ext cx="1" cy="230"/>
            </a:xfrm>
            <a:prstGeom prst="rect">
              <a:avLst/>
            </a:prstGeom>
            <a:noFill/>
            <a:ln w="9525">
              <a:noFill/>
              <a:miter lim="800000"/>
              <a:headEnd/>
              <a:tailEnd/>
            </a:ln>
          </p:spPr>
          <p:txBody>
            <a:bodyPr wrap="none" lIns="0" tIns="0" rIns="0" bIns="0">
              <a:spAutoFit/>
            </a:bodyPr>
            <a:lstStyle/>
            <a:p>
              <a:endParaRPr lang="en-US"/>
            </a:p>
          </p:txBody>
        </p:sp>
        <p:sp>
          <p:nvSpPr>
            <p:cNvPr id="143425" name="Rectangle 60"/>
            <p:cNvSpPr>
              <a:spLocks noChangeArrowheads="1"/>
            </p:cNvSpPr>
            <p:nvPr/>
          </p:nvSpPr>
          <p:spPr bwMode="auto">
            <a:xfrm>
              <a:off x="2506" y="1385"/>
              <a:ext cx="333" cy="383"/>
            </a:xfrm>
            <a:prstGeom prst="rect">
              <a:avLst/>
            </a:prstGeom>
            <a:noFill/>
            <a:ln w="9525">
              <a:noFill/>
              <a:miter lim="800000"/>
              <a:headEnd/>
              <a:tailEnd/>
            </a:ln>
          </p:spPr>
          <p:txBody>
            <a:bodyPr/>
            <a:lstStyle/>
            <a:p>
              <a:endParaRPr lang="en-US"/>
            </a:p>
          </p:txBody>
        </p:sp>
        <p:sp>
          <p:nvSpPr>
            <p:cNvPr id="143426" name="Rectangle 61"/>
            <p:cNvSpPr>
              <a:spLocks noChangeArrowheads="1"/>
            </p:cNvSpPr>
            <p:nvPr/>
          </p:nvSpPr>
          <p:spPr bwMode="auto">
            <a:xfrm>
              <a:off x="2555" y="1409"/>
              <a:ext cx="207" cy="336"/>
            </a:xfrm>
            <a:prstGeom prst="rect">
              <a:avLst/>
            </a:prstGeom>
            <a:noFill/>
            <a:ln w="9525">
              <a:noFill/>
              <a:miter lim="800000"/>
              <a:headEnd/>
              <a:tailEnd/>
            </a:ln>
          </p:spPr>
          <p:txBody>
            <a:bodyPr wrap="none" lIns="0" tIns="0" rIns="0" bIns="0">
              <a:spAutoFit/>
            </a:bodyPr>
            <a:lstStyle/>
            <a:p>
              <a:r>
                <a:rPr lang="en-US" sz="3500" b="1">
                  <a:solidFill>
                    <a:srgbClr val="0000FF"/>
                  </a:solidFill>
                </a:rPr>
                <a:t>R</a:t>
              </a:r>
              <a:endParaRPr lang="en-US"/>
            </a:p>
          </p:txBody>
        </p:sp>
        <p:sp>
          <p:nvSpPr>
            <p:cNvPr id="143427" name="Rectangle 62"/>
            <p:cNvSpPr>
              <a:spLocks noChangeArrowheads="1"/>
            </p:cNvSpPr>
            <p:nvPr/>
          </p:nvSpPr>
          <p:spPr bwMode="auto">
            <a:xfrm>
              <a:off x="2050" y="1804"/>
              <a:ext cx="517" cy="383"/>
            </a:xfrm>
            <a:prstGeom prst="rect">
              <a:avLst/>
            </a:prstGeom>
            <a:noFill/>
            <a:ln w="9525">
              <a:noFill/>
              <a:miter lim="800000"/>
              <a:headEnd/>
              <a:tailEnd/>
            </a:ln>
          </p:spPr>
          <p:txBody>
            <a:bodyPr/>
            <a:lstStyle/>
            <a:p>
              <a:endParaRPr lang="en-US"/>
            </a:p>
          </p:txBody>
        </p:sp>
        <p:sp>
          <p:nvSpPr>
            <p:cNvPr id="143428" name="Rectangle 63"/>
            <p:cNvSpPr>
              <a:spLocks noChangeArrowheads="1"/>
            </p:cNvSpPr>
            <p:nvPr/>
          </p:nvSpPr>
          <p:spPr bwMode="auto">
            <a:xfrm>
              <a:off x="2688" y="2448"/>
              <a:ext cx="384" cy="336"/>
            </a:xfrm>
            <a:prstGeom prst="rect">
              <a:avLst/>
            </a:prstGeom>
            <a:noFill/>
            <a:ln w="9525">
              <a:noFill/>
              <a:miter lim="800000"/>
              <a:headEnd/>
              <a:tailEnd/>
            </a:ln>
          </p:spPr>
          <p:txBody>
            <a:bodyPr wrap="none" lIns="0" tIns="0" rIns="0" bIns="0">
              <a:spAutoFit/>
            </a:bodyPr>
            <a:lstStyle/>
            <a:p>
              <a:r>
                <a:rPr lang="en-US" sz="3500" b="1">
                  <a:solidFill>
                    <a:srgbClr val="339966"/>
                  </a:solidFill>
                </a:rPr>
                <a:t>SY</a:t>
              </a:r>
              <a:endParaRPr lang="en-US"/>
            </a:p>
          </p:txBody>
        </p:sp>
        <p:grpSp>
          <p:nvGrpSpPr>
            <p:cNvPr id="143429" name="Group 64"/>
            <p:cNvGrpSpPr>
              <a:grpSpLocks/>
            </p:cNvGrpSpPr>
            <p:nvPr/>
          </p:nvGrpSpPr>
          <p:grpSpPr bwMode="auto">
            <a:xfrm>
              <a:off x="1497" y="2197"/>
              <a:ext cx="3555" cy="971"/>
              <a:chOff x="1593" y="2341"/>
              <a:chExt cx="3555" cy="971"/>
            </a:xfrm>
          </p:grpSpPr>
          <p:sp>
            <p:nvSpPr>
              <p:cNvPr id="143435" name="Line 65"/>
              <p:cNvSpPr>
                <a:spLocks noChangeShapeType="1"/>
              </p:cNvSpPr>
              <p:nvPr/>
            </p:nvSpPr>
            <p:spPr bwMode="auto">
              <a:xfrm flipH="1">
                <a:off x="2208" y="2341"/>
                <a:ext cx="2940" cy="11"/>
              </a:xfrm>
              <a:prstGeom prst="line">
                <a:avLst/>
              </a:prstGeom>
              <a:noFill/>
              <a:ln w="38100">
                <a:solidFill>
                  <a:schemeClr val="bg1">
                    <a:lumMod val="50000"/>
                  </a:schemeClr>
                </a:solidFill>
                <a:round/>
                <a:headEnd/>
                <a:tailEnd/>
              </a:ln>
            </p:spPr>
            <p:txBody>
              <a:bodyPr/>
              <a:lstStyle/>
              <a:p>
                <a:endParaRPr lang="en-US"/>
              </a:p>
            </p:txBody>
          </p:sp>
          <p:sp>
            <p:nvSpPr>
              <p:cNvPr id="143436" name="Line 66"/>
              <p:cNvSpPr>
                <a:spLocks noChangeShapeType="1"/>
              </p:cNvSpPr>
              <p:nvPr/>
            </p:nvSpPr>
            <p:spPr bwMode="auto">
              <a:xfrm>
                <a:off x="1593" y="2352"/>
                <a:ext cx="0" cy="960"/>
              </a:xfrm>
              <a:prstGeom prst="line">
                <a:avLst/>
              </a:prstGeom>
              <a:noFill/>
              <a:ln w="9525">
                <a:solidFill>
                  <a:schemeClr val="bg2"/>
                </a:solidFill>
                <a:prstDash val="dash"/>
                <a:round/>
                <a:headEnd/>
                <a:tailEnd type="arrow" w="lg" len="lg"/>
              </a:ln>
            </p:spPr>
            <p:txBody>
              <a:bodyPr/>
              <a:lstStyle/>
              <a:p>
                <a:endParaRPr lang="en-US"/>
              </a:p>
            </p:txBody>
          </p:sp>
        </p:grpSp>
        <p:sp>
          <p:nvSpPr>
            <p:cNvPr id="143430" name="Line 68"/>
            <p:cNvSpPr>
              <a:spLocks noChangeShapeType="1"/>
            </p:cNvSpPr>
            <p:nvPr/>
          </p:nvSpPr>
          <p:spPr bwMode="auto">
            <a:xfrm>
              <a:off x="1800" y="2088"/>
              <a:ext cx="1920" cy="0"/>
            </a:xfrm>
            <a:prstGeom prst="line">
              <a:avLst/>
            </a:prstGeom>
            <a:noFill/>
            <a:ln w="9525">
              <a:solidFill>
                <a:schemeClr val="folHlink"/>
              </a:solidFill>
              <a:round/>
              <a:headEnd/>
              <a:tailEnd/>
            </a:ln>
          </p:spPr>
          <p:txBody>
            <a:bodyPr/>
            <a:lstStyle/>
            <a:p>
              <a:endParaRPr lang="en-US"/>
            </a:p>
          </p:txBody>
        </p:sp>
        <p:grpSp>
          <p:nvGrpSpPr>
            <p:cNvPr id="143431" name="Group 69"/>
            <p:cNvGrpSpPr>
              <a:grpSpLocks/>
            </p:cNvGrpSpPr>
            <p:nvPr/>
          </p:nvGrpSpPr>
          <p:grpSpPr bwMode="auto">
            <a:xfrm>
              <a:off x="3408" y="2064"/>
              <a:ext cx="586" cy="1104"/>
              <a:chOff x="3350" y="2256"/>
              <a:chExt cx="586" cy="1056"/>
            </a:xfrm>
          </p:grpSpPr>
          <p:sp>
            <p:nvSpPr>
              <p:cNvPr id="143432" name="Line 70"/>
              <p:cNvSpPr>
                <a:spLocks noChangeShapeType="1"/>
              </p:cNvSpPr>
              <p:nvPr/>
            </p:nvSpPr>
            <p:spPr bwMode="auto">
              <a:xfrm>
                <a:off x="3648" y="2928"/>
                <a:ext cx="0" cy="384"/>
              </a:xfrm>
              <a:prstGeom prst="line">
                <a:avLst/>
              </a:prstGeom>
              <a:noFill/>
              <a:ln w="9525">
                <a:solidFill>
                  <a:schemeClr val="folHlink"/>
                </a:solidFill>
                <a:round/>
                <a:headEnd/>
                <a:tailEnd type="triangle" w="med" len="med"/>
              </a:ln>
            </p:spPr>
            <p:txBody>
              <a:bodyPr/>
              <a:lstStyle/>
              <a:p>
                <a:endParaRPr lang="en-US"/>
              </a:p>
            </p:txBody>
          </p:sp>
          <p:sp>
            <p:nvSpPr>
              <p:cNvPr id="143433" name="Line 71"/>
              <p:cNvSpPr>
                <a:spLocks noChangeShapeType="1"/>
              </p:cNvSpPr>
              <p:nvPr/>
            </p:nvSpPr>
            <p:spPr bwMode="auto">
              <a:xfrm flipV="1">
                <a:off x="3648" y="2256"/>
                <a:ext cx="0" cy="336"/>
              </a:xfrm>
              <a:prstGeom prst="line">
                <a:avLst/>
              </a:prstGeom>
              <a:noFill/>
              <a:ln w="9525">
                <a:solidFill>
                  <a:schemeClr val="folHlink"/>
                </a:solidFill>
                <a:round/>
                <a:headEnd/>
                <a:tailEnd type="triangle" w="med" len="med"/>
              </a:ln>
            </p:spPr>
            <p:txBody>
              <a:bodyPr/>
              <a:lstStyle/>
              <a:p>
                <a:endParaRPr lang="en-US"/>
              </a:p>
            </p:txBody>
          </p:sp>
          <p:sp>
            <p:nvSpPr>
              <p:cNvPr id="20551" name="Text Box 72"/>
              <p:cNvSpPr txBox="1">
                <a:spLocks noChangeArrowheads="1"/>
              </p:cNvSpPr>
              <p:nvPr/>
            </p:nvSpPr>
            <p:spPr bwMode="auto">
              <a:xfrm>
                <a:off x="3350" y="2640"/>
                <a:ext cx="586" cy="278"/>
              </a:xfrm>
              <a:prstGeom prst="rect">
                <a:avLst/>
              </a:prstGeom>
              <a:noFill/>
              <a:ln w="9525">
                <a:noFill/>
                <a:miter lim="800000"/>
                <a:headEnd/>
                <a:tailEnd/>
              </a:ln>
            </p:spPr>
            <p:txBody>
              <a:bodyPr>
                <a:spAutoFit/>
              </a:bodyPr>
              <a:lstStyle/>
              <a:p>
                <a:pPr algn="ctr">
                  <a:defRPr/>
                </a:pPr>
                <a:r>
                  <a:rPr lang="en-US" b="1">
                    <a:solidFill>
                      <a:schemeClr val="accent4">
                        <a:lumMod val="75000"/>
                      </a:schemeClr>
                    </a:solidFill>
                  </a:rPr>
                  <a:t>MSY</a:t>
                </a:r>
                <a:endParaRPr lang="en-US" b="1" baseline="-25000">
                  <a:solidFill>
                    <a:schemeClr val="accent4">
                      <a:lumMod val="75000"/>
                    </a:schemeClr>
                  </a:solidFill>
                </a:endParaRPr>
              </a:p>
            </p:txBody>
          </p:sp>
        </p:grpSp>
      </p:grpSp>
      <p:sp>
        <p:nvSpPr>
          <p:cNvPr id="20483" name="Rectangle 73"/>
          <p:cNvSpPr>
            <a:spLocks noGrp="1" noChangeArrowheads="1"/>
          </p:cNvSpPr>
          <p:nvPr>
            <p:ph type="title" idx="4294967295"/>
          </p:nvPr>
        </p:nvSpPr>
        <p:spPr>
          <a:xfrm>
            <a:off x="838200" y="4953000"/>
            <a:ext cx="2590800" cy="1447800"/>
          </a:xfrm>
        </p:spPr>
        <p:txBody>
          <a:bodyPr>
            <a:normAutofit fontScale="90000"/>
          </a:bodyPr>
          <a:lstStyle/>
          <a:p>
            <a:pPr eaLnBrk="1" hangingPunct="1">
              <a:defRPr/>
            </a:pPr>
            <a:r>
              <a:rPr lang="en-US" sz="2400" dirty="0">
                <a:solidFill>
                  <a:srgbClr val="C00000"/>
                </a:solidFill>
              </a:rPr>
              <a:t>Escapements  representing “overfishing” </a:t>
            </a:r>
            <a:br>
              <a:rPr lang="en-US" sz="2400" dirty="0">
                <a:solidFill>
                  <a:srgbClr val="C00000"/>
                </a:solidFill>
              </a:rPr>
            </a:br>
            <a:r>
              <a:rPr lang="en-US" sz="2400" dirty="0">
                <a:solidFill>
                  <a:srgbClr val="C00000"/>
                </a:solidFill>
              </a:rPr>
              <a:t>(SY &lt; 90% MSY)</a:t>
            </a:r>
          </a:p>
        </p:txBody>
      </p:sp>
      <p:sp>
        <p:nvSpPr>
          <p:cNvPr id="143364" name="AutoShape 74"/>
          <p:cNvSpPr>
            <a:spLocks/>
          </p:cNvSpPr>
          <p:nvPr/>
        </p:nvSpPr>
        <p:spPr bwMode="auto">
          <a:xfrm rot="-5400000">
            <a:off x="1905000" y="4343400"/>
            <a:ext cx="533400" cy="685800"/>
          </a:xfrm>
          <a:prstGeom prst="leftBrace">
            <a:avLst>
              <a:gd name="adj1" fmla="val 14286"/>
              <a:gd name="adj2" fmla="val 50000"/>
            </a:avLst>
          </a:prstGeom>
          <a:noFill/>
          <a:ln w="9525">
            <a:solidFill>
              <a:srgbClr val="C00000"/>
            </a:solidFill>
            <a:round/>
            <a:headEnd/>
            <a:tailEnd/>
          </a:ln>
        </p:spPr>
        <p:txBody>
          <a:bodyPr wrap="none" anchor="ctr"/>
          <a:lstStyle/>
          <a:p>
            <a:endParaRPr lang="en-US"/>
          </a:p>
        </p:txBody>
      </p:sp>
      <p:sp>
        <p:nvSpPr>
          <p:cNvPr id="143365" name="Line 65"/>
          <p:cNvSpPr>
            <a:spLocks noChangeShapeType="1"/>
          </p:cNvSpPr>
          <p:nvPr/>
        </p:nvSpPr>
        <p:spPr bwMode="auto">
          <a:xfrm>
            <a:off x="1752600" y="2713038"/>
            <a:ext cx="762000" cy="0"/>
          </a:xfrm>
          <a:prstGeom prst="line">
            <a:avLst/>
          </a:prstGeom>
          <a:noFill/>
          <a:ln w="38100">
            <a:solidFill>
              <a:srgbClr val="C00000"/>
            </a:solidFill>
            <a:round/>
            <a:headEnd/>
            <a:tailEnd/>
          </a:ln>
        </p:spPr>
        <p:txBody>
          <a:bodyPr/>
          <a:lstStyle/>
          <a:p>
            <a:endParaRPr lang="en-US"/>
          </a:p>
        </p:txBody>
      </p:sp>
      <p:sp>
        <p:nvSpPr>
          <p:cNvPr id="143367"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lstStyle/>
          <a:p>
            <a:pPr algn="r"/>
            <a:fld id="{FDAF9876-4FD8-4F3B-84CC-568FA2FE94D7}" type="slidenum">
              <a:rPr lang="en-US" sz="1400"/>
              <a:pPr algn="r"/>
              <a:t>44</a:t>
            </a:fld>
            <a:endParaRPr lang="en-US" sz="1400"/>
          </a:p>
        </p:txBody>
      </p:sp>
      <p:sp>
        <p:nvSpPr>
          <p:cNvPr id="77" name="Footer Placeholder 4">
            <a:extLst>
              <a:ext uri="{FF2B5EF4-FFF2-40B4-BE49-F238E27FC236}">
                <a16:creationId xmlns:a16="http://schemas.microsoft.com/office/drawing/2014/main" id="{306FC1AC-1946-4ACB-A84B-AA1D1045427C}"/>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Overfishing profile (2)</a:t>
            </a:r>
          </a:p>
        </p:txBody>
      </p:sp>
      <p:sp>
        <p:nvSpPr>
          <p:cNvPr id="78" name="AutoShape 74">
            <a:extLst>
              <a:ext uri="{FF2B5EF4-FFF2-40B4-BE49-F238E27FC236}">
                <a16:creationId xmlns:a16="http://schemas.microsoft.com/office/drawing/2014/main" id="{AD7B7365-6491-480B-85CE-3C69655A4E0E}"/>
              </a:ext>
            </a:extLst>
          </p:cNvPr>
          <p:cNvSpPr>
            <a:spLocks/>
          </p:cNvSpPr>
          <p:nvPr/>
        </p:nvSpPr>
        <p:spPr bwMode="auto">
          <a:xfrm rot="-5400000">
            <a:off x="5492397" y="2332240"/>
            <a:ext cx="533400" cy="4768446"/>
          </a:xfrm>
          <a:prstGeom prst="leftBrace">
            <a:avLst>
              <a:gd name="adj1" fmla="val 14286"/>
              <a:gd name="adj2" fmla="val 50000"/>
            </a:avLst>
          </a:prstGeom>
          <a:noFill/>
          <a:ln w="9525">
            <a:solidFill>
              <a:schemeClr val="bg1">
                <a:lumMod val="50000"/>
              </a:schemeClr>
            </a:solidFill>
            <a:round/>
            <a:headEnd/>
            <a:tailEnd/>
          </a:ln>
        </p:spPr>
        <p:txBody>
          <a:bodyPr wrap="none" anchor="ctr"/>
          <a:lstStyle/>
          <a:p>
            <a:endParaRPr lang="en-US"/>
          </a:p>
        </p:txBody>
      </p:sp>
      <p:sp>
        <p:nvSpPr>
          <p:cNvPr id="79" name="Rectangle 73">
            <a:extLst>
              <a:ext uri="{FF2B5EF4-FFF2-40B4-BE49-F238E27FC236}">
                <a16:creationId xmlns:a16="http://schemas.microsoft.com/office/drawing/2014/main" id="{17EEFD81-A0D2-4782-ABCD-711B535A9ECB}"/>
              </a:ext>
            </a:extLst>
          </p:cNvPr>
          <p:cNvSpPr txBox="1">
            <a:spLocks noChangeArrowheads="1"/>
          </p:cNvSpPr>
          <p:nvPr/>
        </p:nvSpPr>
        <p:spPr bwMode="auto">
          <a:xfrm>
            <a:off x="4507170" y="4942682"/>
            <a:ext cx="3792438"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defRPr/>
            </a:pPr>
            <a:r>
              <a:rPr lang="en-US" sz="2000" i="1" kern="0" dirty="0">
                <a:solidFill>
                  <a:schemeClr val="bg1">
                    <a:lumMod val="65000"/>
                  </a:schemeClr>
                </a:solidFill>
              </a:rPr>
              <a:t>Note: this range also gives escapements with (SY &lt; 90% MSY), but we’re only concerned about escapement being </a:t>
            </a:r>
            <a:r>
              <a:rPr lang="en-US" sz="2000" b="1" i="1" kern="0" dirty="0">
                <a:solidFill>
                  <a:schemeClr val="bg1">
                    <a:lumMod val="65000"/>
                  </a:schemeClr>
                </a:solidFill>
              </a:rPr>
              <a:t>too low</a:t>
            </a:r>
            <a:r>
              <a:rPr lang="en-US" sz="2000" i="1" kern="0" dirty="0">
                <a:solidFill>
                  <a:schemeClr val="bg1">
                    <a:lumMod val="65000"/>
                  </a:schemeClr>
                </a:solidFill>
              </a:rPr>
              <a:t>, not too high</a:t>
            </a:r>
            <a:endParaRPr lang="en-US" sz="2000" b="1" i="1" kern="0" dirty="0">
              <a:solidFill>
                <a:schemeClr val="bg1">
                  <a:lumMod val="6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7B6C95-5853-4C3A-B88A-F0C48CA961A8}"/>
              </a:ext>
            </a:extLst>
          </p:cNvPr>
          <p:cNvPicPr>
            <a:picLocks noChangeAspect="1"/>
          </p:cNvPicPr>
          <p:nvPr/>
        </p:nvPicPr>
        <p:blipFill>
          <a:blip r:embed="rId3"/>
          <a:stretch>
            <a:fillRect/>
          </a:stretch>
        </p:blipFill>
        <p:spPr>
          <a:xfrm>
            <a:off x="3657600" y="881574"/>
            <a:ext cx="5334462" cy="5334462"/>
          </a:xfrm>
          <a:prstGeom prst="rect">
            <a:avLst/>
          </a:prstGeom>
        </p:spPr>
      </p:pic>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45</a:t>
            </a:fld>
            <a:endParaRPr lang="en-US" sz="1400" dirty="0"/>
          </a:p>
        </p:txBody>
      </p:sp>
      <p:sp>
        <p:nvSpPr>
          <p:cNvPr id="65" name="Rectangle 57">
            <a:extLst>
              <a:ext uri="{FF2B5EF4-FFF2-40B4-BE49-F238E27FC236}">
                <a16:creationId xmlns:a16="http://schemas.microsoft.com/office/drawing/2014/main" id="{162E6887-F323-4B08-BD68-2ADEAA01CC94}"/>
              </a:ext>
            </a:extLst>
          </p:cNvPr>
          <p:cNvSpPr txBox="1">
            <a:spLocks noChangeArrowheads="1"/>
          </p:cNvSpPr>
          <p:nvPr/>
        </p:nvSpPr>
        <p:spPr bwMode="auto">
          <a:xfrm>
            <a:off x="381000" y="0"/>
            <a:ext cx="84582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C00000"/>
                </a:solidFill>
              </a:rPr>
              <a:t>How many states of nature lead to overfishing?</a:t>
            </a:r>
            <a:endParaRPr lang="en-US" sz="3200" kern="0" dirty="0">
              <a:solidFill>
                <a:srgbClr val="C00000"/>
              </a:solidFill>
            </a:endParaRPr>
          </a:p>
        </p:txBody>
      </p:sp>
      <p:sp>
        <p:nvSpPr>
          <p:cNvPr id="9" name="TextBox 8">
            <a:extLst>
              <a:ext uri="{FF2B5EF4-FFF2-40B4-BE49-F238E27FC236}">
                <a16:creationId xmlns:a16="http://schemas.microsoft.com/office/drawing/2014/main" id="{78F7EB26-2387-4712-B6CA-C5E1B1460A1A}"/>
              </a:ext>
            </a:extLst>
          </p:cNvPr>
          <p:cNvSpPr txBox="1"/>
          <p:nvPr/>
        </p:nvSpPr>
        <p:spPr>
          <a:xfrm>
            <a:off x="151938" y="880228"/>
            <a:ext cx="3305606" cy="5016758"/>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overfishing ranges are intersected?</a:t>
            </a:r>
          </a:p>
        </p:txBody>
      </p:sp>
      <p:sp>
        <p:nvSpPr>
          <p:cNvPr id="10" name="TextBox 9">
            <a:extLst>
              <a:ext uri="{FF2B5EF4-FFF2-40B4-BE49-F238E27FC236}">
                <a16:creationId xmlns:a16="http://schemas.microsoft.com/office/drawing/2014/main" id="{6CF16154-7948-4AE2-A1BD-BFFB4CCA3053}"/>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1" name="TextBox 10">
            <a:extLst>
              <a:ext uri="{FF2B5EF4-FFF2-40B4-BE49-F238E27FC236}">
                <a16:creationId xmlns:a16="http://schemas.microsoft.com/office/drawing/2014/main" id="{A525FC35-4993-4CF3-B49F-08D9880F04C2}"/>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TextBox 12">
            <a:extLst>
              <a:ext uri="{FF2B5EF4-FFF2-40B4-BE49-F238E27FC236}">
                <a16:creationId xmlns:a16="http://schemas.microsoft.com/office/drawing/2014/main" id="{EFA3A06E-10C8-4371-A78B-1435CB131278}"/>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B2B5FB64-38DA-4166-B3A5-105F56EADC2A}"/>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&lt; 0.9*MSY)</a:t>
            </a:r>
          </a:p>
        </p:txBody>
      </p:sp>
      <p:sp>
        <p:nvSpPr>
          <p:cNvPr id="15" name="Footer Placeholder 4">
            <a:extLst>
              <a:ext uri="{FF2B5EF4-FFF2-40B4-BE49-F238E27FC236}">
                <a16:creationId xmlns:a16="http://schemas.microsoft.com/office/drawing/2014/main" id="{1DDEF4E7-5F09-4636-BB42-36469AA44534}"/>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D9605-E357-46DF-A230-409E7DAB7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46" y="914400"/>
            <a:ext cx="5301116" cy="5301116"/>
          </a:xfrm>
          <a:prstGeom prst="rect">
            <a:avLst/>
          </a:prstGeom>
        </p:spPr>
      </p:pic>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46</a:t>
            </a:fld>
            <a:endParaRPr lang="en-US" sz="1400" dirty="0"/>
          </a:p>
        </p:txBody>
      </p:sp>
      <p:sp>
        <p:nvSpPr>
          <p:cNvPr id="65" name="Rectangle 57">
            <a:extLst>
              <a:ext uri="{FF2B5EF4-FFF2-40B4-BE49-F238E27FC236}">
                <a16:creationId xmlns:a16="http://schemas.microsoft.com/office/drawing/2014/main" id="{162E6887-F323-4B08-BD68-2ADEAA01CC94}"/>
              </a:ext>
            </a:extLst>
          </p:cNvPr>
          <p:cNvSpPr txBox="1">
            <a:spLocks noChangeArrowheads="1"/>
          </p:cNvSpPr>
          <p:nvPr/>
        </p:nvSpPr>
        <p:spPr bwMode="auto">
          <a:xfrm>
            <a:off x="381000" y="0"/>
            <a:ext cx="84582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C00000"/>
                </a:solidFill>
              </a:rPr>
              <a:t>How many states of nature lead to overfishing?</a:t>
            </a:r>
            <a:endParaRPr lang="en-US" sz="3200" kern="0" dirty="0">
              <a:solidFill>
                <a:srgbClr val="C00000"/>
              </a:solidFill>
            </a:endParaRPr>
          </a:p>
        </p:txBody>
      </p:sp>
      <p:sp>
        <p:nvSpPr>
          <p:cNvPr id="9" name="TextBox 8">
            <a:extLst>
              <a:ext uri="{FF2B5EF4-FFF2-40B4-BE49-F238E27FC236}">
                <a16:creationId xmlns:a16="http://schemas.microsoft.com/office/drawing/2014/main" id="{78F7EB26-2387-4712-B6CA-C5E1B1460A1A}"/>
              </a:ext>
            </a:extLst>
          </p:cNvPr>
          <p:cNvSpPr txBox="1"/>
          <p:nvPr/>
        </p:nvSpPr>
        <p:spPr>
          <a:xfrm>
            <a:off x="151938" y="880228"/>
            <a:ext cx="3305606" cy="5016758"/>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overfishing ranges are intersected?</a:t>
            </a:r>
          </a:p>
        </p:txBody>
      </p:sp>
      <p:sp>
        <p:nvSpPr>
          <p:cNvPr id="10" name="TextBox 9">
            <a:extLst>
              <a:ext uri="{FF2B5EF4-FFF2-40B4-BE49-F238E27FC236}">
                <a16:creationId xmlns:a16="http://schemas.microsoft.com/office/drawing/2014/main" id="{6CF16154-7948-4AE2-A1BD-BFFB4CCA3053}"/>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1" name="TextBox 10">
            <a:extLst>
              <a:ext uri="{FF2B5EF4-FFF2-40B4-BE49-F238E27FC236}">
                <a16:creationId xmlns:a16="http://schemas.microsoft.com/office/drawing/2014/main" id="{A525FC35-4993-4CF3-B49F-08D9880F04C2}"/>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TextBox 12">
            <a:extLst>
              <a:ext uri="{FF2B5EF4-FFF2-40B4-BE49-F238E27FC236}">
                <a16:creationId xmlns:a16="http://schemas.microsoft.com/office/drawing/2014/main" id="{0C20A298-5FF3-4584-B4C9-E2A20A284136}"/>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0D1A2319-E8AF-4566-B17F-99E0F9CFAEB1}"/>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&lt; 0.9*MSY)</a:t>
            </a:r>
          </a:p>
        </p:txBody>
      </p:sp>
      <p:sp>
        <p:nvSpPr>
          <p:cNvPr id="15" name="Footer Placeholder 4">
            <a:extLst>
              <a:ext uri="{FF2B5EF4-FFF2-40B4-BE49-F238E27FC236}">
                <a16:creationId xmlns:a16="http://schemas.microsoft.com/office/drawing/2014/main" id="{5F17DF68-13E9-4929-B276-CD62D3C20312}"/>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(4)</a:t>
            </a:r>
          </a:p>
        </p:txBody>
      </p:sp>
    </p:spTree>
    <p:extLst>
      <p:ext uri="{BB962C8B-B14F-4D97-AF65-F5344CB8AC3E}">
        <p14:creationId xmlns:p14="http://schemas.microsoft.com/office/powerpoint/2010/main" val="3416872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EB28D51-9844-4F9F-A8A8-0AEF8A0C7BA3}"/>
              </a:ext>
            </a:extLst>
          </p:cNvPr>
          <p:cNvPicPr>
            <a:picLocks noChangeAspect="1"/>
          </p:cNvPicPr>
          <p:nvPr/>
        </p:nvPicPr>
        <p:blipFill>
          <a:blip r:embed="rId3"/>
          <a:stretch>
            <a:fillRect/>
          </a:stretch>
        </p:blipFill>
        <p:spPr>
          <a:xfrm>
            <a:off x="3657138" y="990138"/>
            <a:ext cx="5334462" cy="5334462"/>
          </a:xfrm>
          <a:prstGeom prst="rect">
            <a:avLst/>
          </a:prstGeom>
        </p:spPr>
      </p:pic>
      <p:sp>
        <p:nvSpPr>
          <p:cNvPr id="18" name="TextBox 17">
            <a:extLst>
              <a:ext uri="{FF2B5EF4-FFF2-40B4-BE49-F238E27FC236}">
                <a16:creationId xmlns:a16="http://schemas.microsoft.com/office/drawing/2014/main" id="{70B30E19-E80B-4DD9-9A07-380D405EA5D5}"/>
              </a:ext>
            </a:extLst>
          </p:cNvPr>
          <p:cNvSpPr txBox="1"/>
          <p:nvPr/>
        </p:nvSpPr>
        <p:spPr>
          <a:xfrm>
            <a:off x="228600" y="5874603"/>
            <a:ext cx="3124200" cy="830997"/>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144387" name="Rectangle 57"/>
          <p:cNvSpPr>
            <a:spLocks noGrp="1" noChangeArrowheads="1"/>
          </p:cNvSpPr>
          <p:nvPr>
            <p:ph type="title"/>
          </p:nvPr>
        </p:nvSpPr>
        <p:spPr>
          <a:xfrm>
            <a:off x="381000" y="0"/>
            <a:ext cx="8458200" cy="1066800"/>
          </a:xfrm>
        </p:spPr>
        <p:txBody>
          <a:bodyPr/>
          <a:lstStyle/>
          <a:p>
            <a:pPr eaLnBrk="1" hangingPunct="1"/>
            <a:r>
              <a:rPr lang="en-US" sz="3200" dirty="0">
                <a:solidFill>
                  <a:srgbClr val="C00000"/>
                </a:solidFill>
              </a:rPr>
              <a:t>How many states of nature lead to overfishing?</a:t>
            </a:r>
          </a:p>
        </p:txBody>
      </p:sp>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47</a:t>
            </a:fld>
            <a:endParaRPr lang="en-US" sz="1400" dirty="0"/>
          </a:p>
        </p:txBody>
      </p:sp>
      <p:sp>
        <p:nvSpPr>
          <p:cNvPr id="10" name="TextBox 9">
            <a:extLst>
              <a:ext uri="{FF2B5EF4-FFF2-40B4-BE49-F238E27FC236}">
                <a16:creationId xmlns:a16="http://schemas.microsoft.com/office/drawing/2014/main" id="{BC62E97C-9DA0-40EB-BBA0-C6B805F3CADF}"/>
              </a:ext>
            </a:extLst>
          </p:cNvPr>
          <p:cNvSpPr txBox="1"/>
          <p:nvPr/>
        </p:nvSpPr>
        <p:spPr>
          <a:xfrm>
            <a:off x="151938" y="880228"/>
            <a:ext cx="3305606" cy="5016758"/>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overfishing ranges are intersected?</a:t>
            </a:r>
          </a:p>
        </p:txBody>
      </p:sp>
      <p:sp>
        <p:nvSpPr>
          <p:cNvPr id="13" name="TextBox 12">
            <a:extLst>
              <a:ext uri="{FF2B5EF4-FFF2-40B4-BE49-F238E27FC236}">
                <a16:creationId xmlns:a16="http://schemas.microsoft.com/office/drawing/2014/main" id="{DE842163-3933-4B9E-A329-2D9F4227EDA2}"/>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4" name="TextBox 13">
            <a:extLst>
              <a:ext uri="{FF2B5EF4-FFF2-40B4-BE49-F238E27FC236}">
                <a16:creationId xmlns:a16="http://schemas.microsoft.com/office/drawing/2014/main" id="{8E6487D5-A42A-4905-A488-927F3A50CC21}"/>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6" name="TextBox 15">
            <a:extLst>
              <a:ext uri="{FF2B5EF4-FFF2-40B4-BE49-F238E27FC236}">
                <a16:creationId xmlns:a16="http://schemas.microsoft.com/office/drawing/2014/main" id="{C77C422F-AFF1-4EBA-ABCD-F079A7C80A8B}"/>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9" name="TextBox 18">
            <a:extLst>
              <a:ext uri="{FF2B5EF4-FFF2-40B4-BE49-F238E27FC236}">
                <a16:creationId xmlns:a16="http://schemas.microsoft.com/office/drawing/2014/main" id="{AA3BBBF5-4CE6-461A-B8C6-21F0F4EAC136}"/>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&lt; 0.9*MSY)</a:t>
            </a:r>
          </a:p>
        </p:txBody>
      </p:sp>
      <p:sp>
        <p:nvSpPr>
          <p:cNvPr id="20" name="Footer Placeholder 4">
            <a:extLst>
              <a:ext uri="{FF2B5EF4-FFF2-40B4-BE49-F238E27FC236}">
                <a16:creationId xmlns:a16="http://schemas.microsoft.com/office/drawing/2014/main" id="{815B2D0A-185D-40E4-905E-B38FC9484CC8}"/>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(5)</a:t>
            </a:r>
          </a:p>
        </p:txBody>
      </p:sp>
    </p:spTree>
    <p:extLst>
      <p:ext uri="{BB962C8B-B14F-4D97-AF65-F5344CB8AC3E}">
        <p14:creationId xmlns:p14="http://schemas.microsoft.com/office/powerpoint/2010/main" val="1684153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a:xfrm>
            <a:off x="457200" y="0"/>
            <a:ext cx="8229600" cy="990600"/>
          </a:xfrm>
        </p:spPr>
        <p:txBody>
          <a:bodyPr/>
          <a:lstStyle/>
          <a:p>
            <a:r>
              <a:rPr lang="en-US">
                <a:solidFill>
                  <a:srgbClr val="C00000"/>
                </a:solidFill>
              </a:rPr>
              <a:t>Overfishing</a:t>
            </a:r>
            <a:r>
              <a:rPr lang="en-US"/>
              <a:t> and Yield Profiles</a:t>
            </a:r>
          </a:p>
        </p:txBody>
      </p:sp>
      <p:sp>
        <p:nvSpPr>
          <p:cNvPr id="145411" name="Slide Number Placeholder 3"/>
          <p:cNvSpPr>
            <a:spLocks noGrp="1"/>
          </p:cNvSpPr>
          <p:nvPr>
            <p:ph type="sldNum" sz="quarter" idx="12"/>
          </p:nvPr>
        </p:nvSpPr>
        <p:spPr>
          <a:noFill/>
        </p:spPr>
        <p:txBody>
          <a:bodyPr/>
          <a:lstStyle/>
          <a:p>
            <a:fld id="{329BEE7A-0120-4B07-83C7-FFBBE3721B92}" type="slidenum">
              <a:rPr lang="en-US" smtClean="0"/>
              <a:pPr/>
              <a:t>48</a:t>
            </a:fld>
            <a:endParaRPr lang="en-US"/>
          </a:p>
        </p:txBody>
      </p:sp>
      <p:sp>
        <p:nvSpPr>
          <p:cNvPr id="145412" name="TextBox 7"/>
          <p:cNvSpPr txBox="1">
            <a:spLocks noChangeArrowheads="1"/>
          </p:cNvSpPr>
          <p:nvPr/>
        </p:nvSpPr>
        <p:spPr bwMode="auto">
          <a:xfrm>
            <a:off x="2743200" y="5486400"/>
            <a:ext cx="4529138" cy="461963"/>
          </a:xfrm>
          <a:prstGeom prst="rect">
            <a:avLst/>
          </a:prstGeom>
          <a:noFill/>
          <a:ln w="9525">
            <a:noFill/>
            <a:miter lim="800000"/>
            <a:headEnd/>
            <a:tailEnd/>
          </a:ln>
        </p:spPr>
        <p:txBody>
          <a:bodyPr wrap="none">
            <a:spAutoFit/>
          </a:bodyPr>
          <a:lstStyle/>
          <a:p>
            <a:r>
              <a:rPr lang="en-US"/>
              <a:t>Spawners Counted in Aerial Survey</a:t>
            </a:r>
          </a:p>
        </p:txBody>
      </p:sp>
      <p:graphicFrame>
        <p:nvGraphicFramePr>
          <p:cNvPr id="5" name="Chart 4"/>
          <p:cNvGraphicFramePr>
            <a:graphicFrameLocks/>
          </p:cNvGraphicFramePr>
          <p:nvPr>
            <p:extLst>
              <p:ext uri="{D42A27DB-BD31-4B8C-83A1-F6EECF244321}">
                <p14:modId xmlns:p14="http://schemas.microsoft.com/office/powerpoint/2010/main" val="3437261358"/>
              </p:ext>
            </p:extLst>
          </p:nvPr>
        </p:nvGraphicFramePr>
        <p:xfrm>
          <a:off x="0" y="838200"/>
          <a:ext cx="8915400" cy="5410199"/>
        </p:xfrm>
        <a:graphic>
          <a:graphicData uri="http://schemas.openxmlformats.org/drawingml/2006/chart">
            <c:chart xmlns:c="http://schemas.openxmlformats.org/drawingml/2006/chart" xmlns:r="http://schemas.openxmlformats.org/officeDocument/2006/relationships" r:id="rId3"/>
          </a:graphicData>
        </a:graphic>
      </p:graphicFrame>
      <p:sp>
        <p:nvSpPr>
          <p:cNvPr id="7" name="Footer Placeholder 4">
            <a:extLst>
              <a:ext uri="{FF2B5EF4-FFF2-40B4-BE49-F238E27FC236}">
                <a16:creationId xmlns:a16="http://schemas.microsoft.com/office/drawing/2014/main" id="{365940C0-1BAF-44B9-A7E6-2D8CE1117B51}"/>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Overfishing profile (6)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EF29F-38BB-4E01-B729-B5ECE4767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880229"/>
            <a:ext cx="5365878" cy="5365878"/>
          </a:xfrm>
          <a:prstGeom prst="rect">
            <a:avLst/>
          </a:prstGeom>
        </p:spPr>
      </p:pic>
      <p:sp>
        <p:nvSpPr>
          <p:cNvPr id="144387" name="Rectangle 57"/>
          <p:cNvSpPr>
            <a:spLocks noGrp="1" noChangeArrowheads="1"/>
          </p:cNvSpPr>
          <p:nvPr>
            <p:ph type="title"/>
          </p:nvPr>
        </p:nvSpPr>
        <p:spPr>
          <a:xfrm>
            <a:off x="381000" y="0"/>
            <a:ext cx="8458200" cy="1066800"/>
          </a:xfrm>
        </p:spPr>
        <p:txBody>
          <a:bodyPr/>
          <a:lstStyle/>
          <a:p>
            <a:pPr eaLnBrk="1" hangingPunct="1"/>
            <a:r>
              <a:rPr lang="en-US" sz="3200" dirty="0">
                <a:solidFill>
                  <a:srgbClr val="C00000"/>
                </a:solidFill>
              </a:rPr>
              <a:t>How many states of nature lead to overfishing?</a:t>
            </a:r>
          </a:p>
        </p:txBody>
      </p:sp>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49</a:t>
            </a:fld>
            <a:endParaRPr lang="en-US" sz="1400" dirty="0"/>
          </a:p>
        </p:txBody>
      </p:sp>
      <p:sp>
        <p:nvSpPr>
          <p:cNvPr id="10" name="TextBox 9">
            <a:extLst>
              <a:ext uri="{FF2B5EF4-FFF2-40B4-BE49-F238E27FC236}">
                <a16:creationId xmlns:a16="http://schemas.microsoft.com/office/drawing/2014/main" id="{BC62E97C-9DA0-40EB-BBA0-C6B805F3CADF}"/>
              </a:ext>
            </a:extLst>
          </p:cNvPr>
          <p:cNvSpPr txBox="1"/>
          <p:nvPr/>
        </p:nvSpPr>
        <p:spPr>
          <a:xfrm>
            <a:off x="151938" y="880228"/>
            <a:ext cx="3305606" cy="5016758"/>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overfishing ranges are intersected?</a:t>
            </a:r>
          </a:p>
        </p:txBody>
      </p:sp>
      <p:sp>
        <p:nvSpPr>
          <p:cNvPr id="13" name="TextBox 12">
            <a:extLst>
              <a:ext uri="{FF2B5EF4-FFF2-40B4-BE49-F238E27FC236}">
                <a16:creationId xmlns:a16="http://schemas.microsoft.com/office/drawing/2014/main" id="{DE842163-3933-4B9E-A329-2D9F4227EDA2}"/>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4" name="TextBox 13">
            <a:extLst>
              <a:ext uri="{FF2B5EF4-FFF2-40B4-BE49-F238E27FC236}">
                <a16:creationId xmlns:a16="http://schemas.microsoft.com/office/drawing/2014/main" id="{8E6487D5-A42A-4905-A488-927F3A50CC21}"/>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5" name="TextBox 14">
            <a:extLst>
              <a:ext uri="{FF2B5EF4-FFF2-40B4-BE49-F238E27FC236}">
                <a16:creationId xmlns:a16="http://schemas.microsoft.com/office/drawing/2014/main" id="{D521544A-D3BE-4A5B-886F-797CF27C424C}"/>
              </a:ext>
            </a:extLst>
          </p:cNvPr>
          <p:cNvSpPr txBox="1"/>
          <p:nvPr/>
        </p:nvSpPr>
        <p:spPr>
          <a:xfrm rot="16200000">
            <a:off x="2804641" y="5104157"/>
            <a:ext cx="1705916" cy="400110"/>
          </a:xfrm>
          <a:prstGeom prst="rect">
            <a:avLst/>
          </a:prstGeom>
          <a:solidFill>
            <a:schemeClr val="bg1"/>
          </a:solidFill>
        </p:spPr>
        <p:txBody>
          <a:bodyPr wrap="none" rtlCol="0">
            <a:spAutoFit/>
          </a:bodyPr>
          <a:lstStyle/>
          <a:p>
            <a:r>
              <a:rPr lang="en-US" sz="2000" dirty="0"/>
              <a:t>   Probability   </a:t>
            </a:r>
          </a:p>
        </p:txBody>
      </p:sp>
      <p:sp>
        <p:nvSpPr>
          <p:cNvPr id="16" name="TextBox 15">
            <a:extLst>
              <a:ext uri="{FF2B5EF4-FFF2-40B4-BE49-F238E27FC236}">
                <a16:creationId xmlns:a16="http://schemas.microsoft.com/office/drawing/2014/main" id="{51148882-0ABF-49DD-8656-853E286042C6}"/>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8" name="TextBox 17">
            <a:extLst>
              <a:ext uri="{FF2B5EF4-FFF2-40B4-BE49-F238E27FC236}">
                <a16:creationId xmlns:a16="http://schemas.microsoft.com/office/drawing/2014/main" id="{C9AE6AB0-A4B2-4DD8-8D69-E1A01A77EBC5}"/>
              </a:ext>
            </a:extLst>
          </p:cNvPr>
          <p:cNvSpPr txBox="1"/>
          <p:nvPr/>
        </p:nvSpPr>
        <p:spPr>
          <a:xfrm>
            <a:off x="228600" y="5874603"/>
            <a:ext cx="3124200" cy="830997"/>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6" name="Footer Placeholder 4">
            <a:extLst>
              <a:ext uri="{FF2B5EF4-FFF2-40B4-BE49-F238E27FC236}">
                <a16:creationId xmlns:a16="http://schemas.microsoft.com/office/drawing/2014/main" id="{38AC21D4-62E4-4CC8-ADBB-61E408624290}"/>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(7)</a:t>
            </a:r>
          </a:p>
        </p:txBody>
      </p:sp>
    </p:spTree>
    <p:extLst>
      <p:ext uri="{BB962C8B-B14F-4D97-AF65-F5344CB8AC3E}">
        <p14:creationId xmlns:p14="http://schemas.microsoft.com/office/powerpoint/2010/main" val="1469738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5</a:t>
            </a:fld>
            <a:endParaRPr lang="en-US" sz="1400"/>
          </a:p>
        </p:txBody>
      </p:sp>
      <p:sp>
        <p:nvSpPr>
          <p:cNvPr id="29699" name="Footer Placeholder 2"/>
          <p:cNvSpPr txBox="1">
            <a:spLocks noGrp="1"/>
          </p:cNvSpPr>
          <p:nvPr/>
        </p:nvSpPr>
        <p:spPr bwMode="auto">
          <a:xfrm>
            <a:off x="3124200" y="6553200"/>
            <a:ext cx="3733800" cy="304800"/>
          </a:xfrm>
          <a:prstGeom prst="rect">
            <a:avLst/>
          </a:prstGeom>
          <a:noFill/>
          <a:ln w="9525">
            <a:noFill/>
            <a:miter lim="800000"/>
            <a:headEnd/>
            <a:tailEnd/>
          </a:ln>
        </p:spPr>
        <p:txBody>
          <a:bodyPr/>
          <a:lstStyle/>
          <a:p>
            <a:pPr algn="ctr"/>
            <a:r>
              <a:rPr lang="en-US" sz="1400" dirty="0"/>
              <a:t>SRA - Ricker S-R Relationship - parameters (4)</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3"/>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4"/>
                <a:stretch>
                  <a:fillRect l="-13738" t="-110667" b="-164000"/>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8BC78AC4-FF3E-4E56-8C67-83F0546ECB72}"/>
              </a:ext>
            </a:extLst>
          </p:cNvPr>
          <p:cNvPicPr>
            <a:picLocks noChangeAspect="1"/>
          </p:cNvPicPr>
          <p:nvPr/>
        </p:nvPicPr>
        <p:blipFill>
          <a:blip r:embed="rId5"/>
          <a:stretch>
            <a:fillRect/>
          </a:stretch>
        </p:blipFill>
        <p:spPr>
          <a:xfrm>
            <a:off x="4190604" y="0"/>
            <a:ext cx="4572396" cy="2438611"/>
          </a:xfrm>
          <a:prstGeom prst="rect">
            <a:avLst/>
          </a:prstGeom>
        </p:spPr>
      </p:pic>
      <p:pic>
        <p:nvPicPr>
          <p:cNvPr id="3" name="Picture 2">
            <a:extLst>
              <a:ext uri="{FF2B5EF4-FFF2-40B4-BE49-F238E27FC236}">
                <a16:creationId xmlns:a16="http://schemas.microsoft.com/office/drawing/2014/main" id="{6E839FA5-5DF7-486B-98FF-1E937DA8F0FB}"/>
              </a:ext>
            </a:extLst>
          </p:cNvPr>
          <p:cNvPicPr>
            <a:picLocks noChangeAspect="1"/>
          </p:cNvPicPr>
          <p:nvPr/>
        </p:nvPicPr>
        <p:blipFill>
          <a:blip r:embed="rId6"/>
          <a:stretch>
            <a:fillRect/>
          </a:stretch>
        </p:blipFill>
        <p:spPr>
          <a:xfrm>
            <a:off x="4191000" y="2209589"/>
            <a:ext cx="4572396" cy="2438611"/>
          </a:xfrm>
          <a:prstGeom prst="rect">
            <a:avLst/>
          </a:prstGeom>
        </p:spPr>
      </p:pic>
      <p:sp>
        <p:nvSpPr>
          <p:cNvPr id="10" name="Rectangle 2">
            <a:extLst>
              <a:ext uri="{FF2B5EF4-FFF2-40B4-BE49-F238E27FC236}">
                <a16:creationId xmlns:a16="http://schemas.microsoft.com/office/drawing/2014/main" id="{EF5F0B08-B5B6-4F15-8DD9-874F56ECD6D7}"/>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3C17A35E-C741-4C22-9A3F-3F79185629DB}"/>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3" name="TextBox 12">
            <a:extLst>
              <a:ext uri="{FF2B5EF4-FFF2-40B4-BE49-F238E27FC236}">
                <a16:creationId xmlns:a16="http://schemas.microsoft.com/office/drawing/2014/main" id="{FE08EB1A-F769-494C-8775-1C0EA8077CFF}"/>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3A7B916B-A080-4B1B-9300-040069476B6C}"/>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5" name="TextBox 14">
            <a:extLst>
              <a:ext uri="{FF2B5EF4-FFF2-40B4-BE49-F238E27FC236}">
                <a16:creationId xmlns:a16="http://schemas.microsoft.com/office/drawing/2014/main" id="{2AAC6CFC-F402-4793-A6BD-839ADE1EE344}"/>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1079618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7D7FB0E-220B-4CAD-8FA6-194AA3D23D3A}" type="slidenum">
              <a:rPr lang="en-US" sz="1400"/>
              <a:pPr algn="r"/>
              <a:t>50</a:t>
            </a:fld>
            <a:endParaRPr lang="en-US" sz="1400"/>
          </a:p>
        </p:txBody>
      </p:sp>
      <p:sp>
        <p:nvSpPr>
          <p:cNvPr id="134147"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34148"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34149"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067013" name="Text Box 5"/>
          <p:cNvSpPr txBox="1">
            <a:spLocks noChangeArrowheads="1"/>
          </p:cNvSpPr>
          <p:nvPr/>
        </p:nvSpPr>
        <p:spPr bwMode="auto">
          <a:xfrm>
            <a:off x="990600" y="3395663"/>
            <a:ext cx="5194300" cy="2654300"/>
          </a:xfrm>
          <a:prstGeom prst="rect">
            <a:avLst/>
          </a:prstGeom>
          <a:noFill/>
          <a:ln w="9525">
            <a:noFill/>
            <a:miter lim="800000"/>
            <a:headEnd/>
            <a:tailEnd/>
          </a:ln>
          <a:effectLst/>
        </p:spPr>
        <p:txBody>
          <a:bodyPr wrap="none">
            <a:spAutoFit/>
          </a:bodyPr>
          <a:lstStyle/>
          <a:p>
            <a:pPr>
              <a:buFontTx/>
              <a:buChar char="-"/>
              <a:defRPr/>
            </a:pPr>
            <a:r>
              <a:rPr lang="en-US" sz="2800" dirty="0">
                <a:effectLst>
                  <a:outerShdw blurRad="38100" dist="38100" dir="2700000" algn="tl">
                    <a:srgbClr val="C0C0C0"/>
                  </a:outerShdw>
                </a:effectLst>
              </a:rPr>
              <a:t>Ricker Stock-Recruit Relationship</a:t>
            </a:r>
          </a:p>
          <a:p>
            <a:pPr>
              <a:buFontTx/>
              <a:buChar char="-"/>
              <a:defRPr/>
            </a:pPr>
            <a:r>
              <a:rPr lang="en-US" sz="2800" dirty="0">
                <a:effectLst>
                  <a:outerShdw blurRad="38100" dist="38100" dir="2700000" algn="tl">
                    <a:srgbClr val="C0C0C0"/>
                  </a:outerShdw>
                </a:effectLst>
              </a:rPr>
              <a:t>Classic Ricker Estimation</a:t>
            </a:r>
          </a:p>
          <a:p>
            <a:pPr>
              <a:buFontTx/>
              <a:buChar char="-"/>
              <a:defRPr/>
            </a:pPr>
            <a:r>
              <a:rPr lang="en-US" sz="2800" dirty="0">
                <a:solidFill>
                  <a:srgbClr val="0000FF"/>
                </a:solidFill>
              </a:rPr>
              <a:t>Lab: Estimation and Uncertainty</a:t>
            </a:r>
          </a:p>
          <a:p>
            <a:pPr>
              <a:buFontTx/>
              <a:buChar char="-"/>
              <a:defRPr/>
            </a:pPr>
            <a:r>
              <a:rPr lang="en-US" sz="2800" dirty="0"/>
              <a:t>Problems and Special Issues</a:t>
            </a:r>
          </a:p>
          <a:p>
            <a:pPr>
              <a:buFontTx/>
              <a:buChar char="-"/>
              <a:defRPr/>
            </a:pPr>
            <a:r>
              <a:rPr lang="en-US" sz="2800" dirty="0"/>
              <a:t>Bayesian State-Space Models</a:t>
            </a:r>
          </a:p>
          <a:p>
            <a:pPr>
              <a:buFontTx/>
              <a:buChar char="-"/>
              <a:defRPr/>
            </a:pPr>
            <a:endParaRPr lang="en-US" sz="2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Lab</a:t>
            </a:r>
          </a:p>
        </p:txBody>
      </p:sp>
      <p:sp>
        <p:nvSpPr>
          <p:cNvPr id="13517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8F9AE5E-F6FA-434F-A075-0FFF60BFC8D7}" type="slidenum">
              <a:rPr lang="en-US" sz="1400"/>
              <a:pPr algn="r"/>
              <a:t>51</a:t>
            </a:fld>
            <a:endParaRPr lang="en-US" sz="1400"/>
          </a:p>
        </p:txBody>
      </p:sp>
      <p:pic>
        <p:nvPicPr>
          <p:cNvPr id="135172" name="Picture 2"/>
          <p:cNvPicPr>
            <a:picLocks noChangeAspect="1" noChangeArrowheads="1"/>
          </p:cNvPicPr>
          <p:nvPr/>
        </p:nvPicPr>
        <p:blipFill>
          <a:blip r:embed="rId3" cstate="print"/>
          <a:srcRect/>
          <a:stretch>
            <a:fillRect/>
          </a:stretch>
        </p:blipFill>
        <p:spPr bwMode="auto">
          <a:xfrm>
            <a:off x="0" y="0"/>
            <a:ext cx="9144000" cy="6329363"/>
          </a:xfrm>
          <a:prstGeom prst="rect">
            <a:avLst/>
          </a:prstGeom>
          <a:noFill/>
          <a:ln w="9525">
            <a:noFill/>
            <a:miter lim="800000"/>
            <a:headEnd/>
            <a:tailEnd/>
          </a:ln>
        </p:spPr>
      </p:pic>
      <p:sp>
        <p:nvSpPr>
          <p:cNvPr id="135173" name="Rectangle 3"/>
          <p:cNvSpPr>
            <a:spLocks noChangeArrowheads="1"/>
          </p:cNvSpPr>
          <p:nvPr/>
        </p:nvSpPr>
        <p:spPr bwMode="auto">
          <a:xfrm>
            <a:off x="76200" y="2133600"/>
            <a:ext cx="1524000" cy="1676400"/>
          </a:xfrm>
          <a:prstGeom prst="rect">
            <a:avLst/>
          </a:prstGeom>
          <a:noFill/>
          <a:ln w="9525">
            <a:noFill/>
            <a:miter lim="800000"/>
            <a:headEnd/>
            <a:tailEnd/>
          </a:ln>
        </p:spPr>
        <p:txBody>
          <a:bodyPr anchor="ctr"/>
          <a:lstStyle/>
          <a:p>
            <a:pPr algn="ctr"/>
            <a:r>
              <a:rPr lang="en-US" b="1">
                <a:solidFill>
                  <a:srgbClr val="FF0000"/>
                </a:solidFill>
              </a:rPr>
              <a:t>COPY AND PASTE VALUES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3429000" y="6448647"/>
            <a:ext cx="2895600" cy="304800"/>
          </a:xfrm>
          <a:prstGeom prst="rect">
            <a:avLst/>
          </a:prstGeom>
          <a:noFill/>
          <a:ln w="9525">
            <a:noFill/>
            <a:miter lim="800000"/>
            <a:headEnd/>
            <a:tailEnd/>
          </a:ln>
        </p:spPr>
        <p:txBody>
          <a:bodyPr/>
          <a:lstStyle/>
          <a:p>
            <a:pPr algn="ctr"/>
            <a:r>
              <a:rPr lang="en-US" sz="1400" dirty="0"/>
              <a:t>Lab - Bootstrapping</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52</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163452"/>
            <a:ext cx="7696200" cy="461665"/>
          </a:xfrm>
          <a:prstGeom prst="rect">
            <a:avLst/>
          </a:prstGeom>
          <a:noFill/>
        </p:spPr>
        <p:txBody>
          <a:bodyPr wrap="square" rtlCol="0">
            <a:spAutoFit/>
          </a:bodyPr>
          <a:lstStyle/>
          <a:p>
            <a:r>
              <a:rPr lang="en-US" dirty="0"/>
              <a:t>Aside: Bootstrapping makes sense!</a:t>
            </a:r>
            <a:endParaRPr lang="en-US" b="1" dirty="0"/>
          </a:p>
        </p:txBody>
      </p:sp>
      <p:sp>
        <p:nvSpPr>
          <p:cNvPr id="2" name="TextBox 1">
            <a:extLst>
              <a:ext uri="{FF2B5EF4-FFF2-40B4-BE49-F238E27FC236}">
                <a16:creationId xmlns:a16="http://schemas.microsoft.com/office/drawing/2014/main" id="{65AA327D-6F77-42AD-9824-E67A85F47D7D}"/>
              </a:ext>
            </a:extLst>
          </p:cNvPr>
          <p:cNvSpPr txBox="1"/>
          <p:nvPr/>
        </p:nvSpPr>
        <p:spPr>
          <a:xfrm>
            <a:off x="533400" y="816114"/>
            <a:ext cx="7924800" cy="3477875"/>
          </a:xfrm>
          <a:prstGeom prst="rect">
            <a:avLst/>
          </a:prstGeom>
          <a:noFill/>
        </p:spPr>
        <p:txBody>
          <a:bodyPr wrap="square" rtlCol="0">
            <a:spAutoFit/>
          </a:bodyPr>
          <a:lstStyle/>
          <a:p>
            <a:r>
              <a:rPr lang="en-US" sz="2000" dirty="0"/>
              <a:t>Idea 1: Statistical inference comes from the </a:t>
            </a:r>
            <a:r>
              <a:rPr lang="en-US" sz="2000" i="1" dirty="0"/>
              <a:t>sampling distribution</a:t>
            </a:r>
          </a:p>
          <a:p>
            <a:r>
              <a:rPr lang="en-US" sz="2000" dirty="0"/>
              <a:t>That is, distribution of estimator over </a:t>
            </a:r>
            <a:r>
              <a:rPr lang="en-US" sz="2000" u="sng" dirty="0"/>
              <a:t>all possible datasets</a:t>
            </a:r>
          </a:p>
          <a:p>
            <a:endParaRPr lang="en-US" sz="2000" u="sng" dirty="0"/>
          </a:p>
          <a:p>
            <a:r>
              <a:rPr lang="en-US" sz="2000" dirty="0"/>
              <a:t>Idea 2: If a dataset is representative of a population, then the population must resemble the dataset</a:t>
            </a:r>
          </a:p>
          <a:p>
            <a:endParaRPr lang="en-US" sz="2000" dirty="0"/>
          </a:p>
          <a:p>
            <a:r>
              <a:rPr lang="en-US" sz="2000" dirty="0"/>
              <a:t>Idea 3: Sampling the dataset </a:t>
            </a:r>
            <a:r>
              <a:rPr lang="en-US" sz="2000" u="sng" dirty="0"/>
              <a:t>with replacement</a:t>
            </a:r>
            <a:r>
              <a:rPr lang="en-US" sz="2000" dirty="0"/>
              <a:t> is like sampling a conceptually infinite population with the same characteristics as the dataset</a:t>
            </a:r>
          </a:p>
          <a:p>
            <a:endParaRPr lang="en-US" sz="2000" dirty="0"/>
          </a:p>
          <a:p>
            <a:endParaRPr lang="en-US" sz="2000" dirty="0"/>
          </a:p>
          <a:p>
            <a:r>
              <a:rPr lang="en-US" sz="2000" dirty="0"/>
              <a:t>	</a:t>
            </a:r>
          </a:p>
        </p:txBody>
      </p:sp>
      <p:sp>
        <p:nvSpPr>
          <p:cNvPr id="4" name="TextBox 3">
            <a:extLst>
              <a:ext uri="{FF2B5EF4-FFF2-40B4-BE49-F238E27FC236}">
                <a16:creationId xmlns:a16="http://schemas.microsoft.com/office/drawing/2014/main" id="{EEB2D37A-2229-4A49-B087-DE2A903A12FD}"/>
              </a:ext>
            </a:extLst>
          </p:cNvPr>
          <p:cNvSpPr txBox="1"/>
          <p:nvPr/>
        </p:nvSpPr>
        <p:spPr>
          <a:xfrm>
            <a:off x="1676400" y="3483114"/>
            <a:ext cx="4495800" cy="707886"/>
          </a:xfrm>
          <a:prstGeom prst="rect">
            <a:avLst/>
          </a:prstGeom>
          <a:noFill/>
        </p:spPr>
        <p:txBody>
          <a:bodyPr wrap="square" rtlCol="0">
            <a:spAutoFit/>
          </a:bodyPr>
          <a:lstStyle/>
          <a:p>
            <a:r>
              <a:rPr lang="en-US" sz="2000" dirty="0"/>
              <a:t>Resampling with replacement 10,000 times is like taking 10,000 new “datasets”</a:t>
            </a:r>
          </a:p>
        </p:txBody>
      </p:sp>
      <p:sp>
        <p:nvSpPr>
          <p:cNvPr id="18" name="TextBox 17">
            <a:extLst>
              <a:ext uri="{FF2B5EF4-FFF2-40B4-BE49-F238E27FC236}">
                <a16:creationId xmlns:a16="http://schemas.microsoft.com/office/drawing/2014/main" id="{1FBCB43B-F3BC-435B-9FDE-53E887F60A6A}"/>
              </a:ext>
            </a:extLst>
          </p:cNvPr>
          <p:cNvSpPr txBox="1"/>
          <p:nvPr/>
        </p:nvSpPr>
        <p:spPr>
          <a:xfrm>
            <a:off x="6629400" y="3483114"/>
            <a:ext cx="1447800" cy="707886"/>
          </a:xfrm>
          <a:prstGeom prst="rect">
            <a:avLst/>
          </a:prstGeom>
          <a:noFill/>
        </p:spPr>
        <p:txBody>
          <a:bodyPr wrap="square" rtlCol="0">
            <a:spAutoFit/>
          </a:bodyPr>
          <a:lstStyle/>
          <a:p>
            <a:r>
              <a:rPr lang="en-US" sz="2000" dirty="0"/>
              <a:t>Sampling distribution!</a:t>
            </a:r>
          </a:p>
        </p:txBody>
      </p:sp>
      <p:sp>
        <p:nvSpPr>
          <p:cNvPr id="5" name="Arrow: Bent-Up 4">
            <a:extLst>
              <a:ext uri="{FF2B5EF4-FFF2-40B4-BE49-F238E27FC236}">
                <a16:creationId xmlns:a16="http://schemas.microsoft.com/office/drawing/2014/main" id="{C16076A5-D70E-4493-976A-06834E8BE773}"/>
              </a:ext>
            </a:extLst>
          </p:cNvPr>
          <p:cNvSpPr/>
          <p:nvPr/>
        </p:nvSpPr>
        <p:spPr>
          <a:xfrm rot="5400000">
            <a:off x="775662" y="3366463"/>
            <a:ext cx="533400" cy="6584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5AF4807-4E98-4D5C-A67D-C4370AD57462}"/>
              </a:ext>
            </a:extLst>
          </p:cNvPr>
          <p:cNvSpPr/>
          <p:nvPr/>
        </p:nvSpPr>
        <p:spPr>
          <a:xfrm>
            <a:off x="6172200" y="3712458"/>
            <a:ext cx="444541" cy="249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42FAE54E-57D8-47F9-8DFF-312DC4079A05}"/>
              </a:ext>
            </a:extLst>
          </p:cNvPr>
          <p:cNvGraphicFramePr>
            <a:graphicFrameLocks noGrp="1"/>
          </p:cNvGraphicFramePr>
          <p:nvPr>
            <p:extLst>
              <p:ext uri="{D42A27DB-BD31-4B8C-83A1-F6EECF244321}">
                <p14:modId xmlns:p14="http://schemas.microsoft.com/office/powerpoint/2010/main" val="1548101461"/>
              </p:ext>
            </p:extLst>
          </p:nvPr>
        </p:nvGraphicFramePr>
        <p:xfrm>
          <a:off x="2362200" y="5062954"/>
          <a:ext cx="5486390" cy="253365"/>
        </p:xfrm>
        <a:graphic>
          <a:graphicData uri="http://schemas.openxmlformats.org/drawingml/2006/table">
            <a:tbl>
              <a:tblPr>
                <a:tableStyleId>{5C22544A-7EE6-4342-B048-85BDC9FD1C3A}</a:tableStyleId>
              </a:tblPr>
              <a:tblGrid>
                <a:gridCol w="287636">
                  <a:extLst>
                    <a:ext uri="{9D8B030D-6E8A-4147-A177-3AD203B41FA5}">
                      <a16:colId xmlns:a16="http://schemas.microsoft.com/office/drawing/2014/main" val="3799213947"/>
                    </a:ext>
                  </a:extLst>
                </a:gridCol>
                <a:gridCol w="234370">
                  <a:extLst>
                    <a:ext uri="{9D8B030D-6E8A-4147-A177-3AD203B41FA5}">
                      <a16:colId xmlns:a16="http://schemas.microsoft.com/office/drawing/2014/main" val="782143090"/>
                    </a:ext>
                  </a:extLst>
                </a:gridCol>
                <a:gridCol w="234370">
                  <a:extLst>
                    <a:ext uri="{9D8B030D-6E8A-4147-A177-3AD203B41FA5}">
                      <a16:colId xmlns:a16="http://schemas.microsoft.com/office/drawing/2014/main" val="3598290648"/>
                    </a:ext>
                  </a:extLst>
                </a:gridCol>
                <a:gridCol w="234370">
                  <a:extLst>
                    <a:ext uri="{9D8B030D-6E8A-4147-A177-3AD203B41FA5}">
                      <a16:colId xmlns:a16="http://schemas.microsoft.com/office/drawing/2014/main" val="679556243"/>
                    </a:ext>
                  </a:extLst>
                </a:gridCol>
                <a:gridCol w="234370">
                  <a:extLst>
                    <a:ext uri="{9D8B030D-6E8A-4147-A177-3AD203B41FA5}">
                      <a16:colId xmlns:a16="http://schemas.microsoft.com/office/drawing/2014/main" val="837072612"/>
                    </a:ext>
                  </a:extLst>
                </a:gridCol>
                <a:gridCol w="234370">
                  <a:extLst>
                    <a:ext uri="{9D8B030D-6E8A-4147-A177-3AD203B41FA5}">
                      <a16:colId xmlns:a16="http://schemas.microsoft.com/office/drawing/2014/main" val="1802559142"/>
                    </a:ext>
                  </a:extLst>
                </a:gridCol>
                <a:gridCol w="234370">
                  <a:extLst>
                    <a:ext uri="{9D8B030D-6E8A-4147-A177-3AD203B41FA5}">
                      <a16:colId xmlns:a16="http://schemas.microsoft.com/office/drawing/2014/main" val="227359318"/>
                    </a:ext>
                  </a:extLst>
                </a:gridCol>
                <a:gridCol w="234370">
                  <a:extLst>
                    <a:ext uri="{9D8B030D-6E8A-4147-A177-3AD203B41FA5}">
                      <a16:colId xmlns:a16="http://schemas.microsoft.com/office/drawing/2014/main" val="3501938030"/>
                    </a:ext>
                  </a:extLst>
                </a:gridCol>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gridCol w="234370">
                  <a:extLst>
                    <a:ext uri="{9D8B030D-6E8A-4147-A177-3AD203B41FA5}">
                      <a16:colId xmlns:a16="http://schemas.microsoft.com/office/drawing/2014/main" val="4204506191"/>
                    </a:ext>
                  </a:extLst>
                </a:gridCol>
                <a:gridCol w="234370">
                  <a:extLst>
                    <a:ext uri="{9D8B030D-6E8A-4147-A177-3AD203B41FA5}">
                      <a16:colId xmlns:a16="http://schemas.microsoft.com/office/drawing/2014/main" val="942329166"/>
                    </a:ext>
                  </a:extLst>
                </a:gridCol>
                <a:gridCol w="234370">
                  <a:extLst>
                    <a:ext uri="{9D8B030D-6E8A-4147-A177-3AD203B41FA5}">
                      <a16:colId xmlns:a16="http://schemas.microsoft.com/office/drawing/2014/main" val="2693447767"/>
                    </a:ext>
                  </a:extLst>
                </a:gridCol>
                <a:gridCol w="234370">
                  <a:extLst>
                    <a:ext uri="{9D8B030D-6E8A-4147-A177-3AD203B41FA5}">
                      <a16:colId xmlns:a16="http://schemas.microsoft.com/office/drawing/2014/main" val="3753109658"/>
                    </a:ext>
                  </a:extLst>
                </a:gridCol>
                <a:gridCol w="234370">
                  <a:extLst>
                    <a:ext uri="{9D8B030D-6E8A-4147-A177-3AD203B41FA5}">
                      <a16:colId xmlns:a16="http://schemas.microsoft.com/office/drawing/2014/main" val="647408934"/>
                    </a:ext>
                  </a:extLst>
                </a:gridCol>
                <a:gridCol w="234370">
                  <a:extLst>
                    <a:ext uri="{9D8B030D-6E8A-4147-A177-3AD203B41FA5}">
                      <a16:colId xmlns:a16="http://schemas.microsoft.com/office/drawing/2014/main" val="3221289125"/>
                    </a:ext>
                  </a:extLst>
                </a:gridCol>
                <a:gridCol w="234370">
                  <a:extLst>
                    <a:ext uri="{9D8B030D-6E8A-4147-A177-3AD203B41FA5}">
                      <a16:colId xmlns:a16="http://schemas.microsoft.com/office/drawing/2014/main" val="3890945149"/>
                    </a:ext>
                  </a:extLst>
                </a:gridCol>
                <a:gridCol w="276984">
                  <a:extLst>
                    <a:ext uri="{9D8B030D-6E8A-4147-A177-3AD203B41FA5}">
                      <a16:colId xmlns:a16="http://schemas.microsoft.com/office/drawing/2014/main" val="792277053"/>
                    </a:ext>
                  </a:extLst>
                </a:gridCol>
              </a:tblGrid>
              <a:tr h="200025">
                <a:tc>
                  <a:txBody>
                    <a:bodyPr/>
                    <a:lstStyle/>
                    <a:p>
                      <a:pPr algn="ctr" fontAlgn="b"/>
                      <a:r>
                        <a:rPr lang="en-US" sz="1600" u="none" strike="noStrike" dirty="0">
                          <a:solidFill>
                            <a:schemeClr val="bg2">
                              <a:lumMod val="75000"/>
                            </a:schemeClr>
                          </a:solidFill>
                          <a:effectLst/>
                        </a:rPr>
                        <a:t>…</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4</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8</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3</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1</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7</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6</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9</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8</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3</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7</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9</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4</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8</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3</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1</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7</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6</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9</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3" name="Table 22">
            <a:extLst>
              <a:ext uri="{FF2B5EF4-FFF2-40B4-BE49-F238E27FC236}">
                <a16:creationId xmlns:a16="http://schemas.microsoft.com/office/drawing/2014/main" id="{9860526F-29D3-4631-A70B-FF02D7981008}"/>
              </a:ext>
            </a:extLst>
          </p:cNvPr>
          <p:cNvGraphicFramePr>
            <a:graphicFrameLocks noGrp="1"/>
          </p:cNvGraphicFramePr>
          <p:nvPr>
            <p:extLst>
              <p:ext uri="{D42A27DB-BD31-4B8C-83A1-F6EECF244321}">
                <p14:modId xmlns:p14="http://schemas.microsoft.com/office/powerpoint/2010/main" val="3386970962"/>
              </p:ext>
            </p:extLst>
          </p:nvPr>
        </p:nvGraphicFramePr>
        <p:xfrm>
          <a:off x="4285100" y="4485883"/>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8</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3</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7</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9</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5" name="Table 24">
            <a:extLst>
              <a:ext uri="{FF2B5EF4-FFF2-40B4-BE49-F238E27FC236}">
                <a16:creationId xmlns:a16="http://schemas.microsoft.com/office/drawing/2014/main" id="{335792BC-1417-4A9C-B15E-A4DDF5E5FF1F}"/>
              </a:ext>
            </a:extLst>
          </p:cNvPr>
          <p:cNvGraphicFramePr>
            <a:graphicFrameLocks noGrp="1"/>
          </p:cNvGraphicFramePr>
          <p:nvPr>
            <p:extLst>
              <p:ext uri="{D42A27DB-BD31-4B8C-83A1-F6EECF244321}">
                <p14:modId xmlns:p14="http://schemas.microsoft.com/office/powerpoint/2010/main" val="3816494773"/>
              </p:ext>
            </p:extLst>
          </p:nvPr>
        </p:nvGraphicFramePr>
        <p:xfrm>
          <a:off x="4038600" y="5723989"/>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7" name="Table 26">
            <a:extLst>
              <a:ext uri="{FF2B5EF4-FFF2-40B4-BE49-F238E27FC236}">
                <a16:creationId xmlns:a16="http://schemas.microsoft.com/office/drawing/2014/main" id="{E5813879-8628-422A-9A77-9799DDD96F37}"/>
              </a:ext>
            </a:extLst>
          </p:cNvPr>
          <p:cNvGraphicFramePr>
            <a:graphicFrameLocks noGrp="1"/>
          </p:cNvGraphicFramePr>
          <p:nvPr>
            <p:extLst>
              <p:ext uri="{D42A27DB-BD31-4B8C-83A1-F6EECF244321}">
                <p14:modId xmlns:p14="http://schemas.microsoft.com/office/powerpoint/2010/main" val="107592182"/>
              </p:ext>
            </p:extLst>
          </p:nvPr>
        </p:nvGraphicFramePr>
        <p:xfrm>
          <a:off x="6113905" y="5715612"/>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8" name="Table 27">
            <a:extLst>
              <a:ext uri="{FF2B5EF4-FFF2-40B4-BE49-F238E27FC236}">
                <a16:creationId xmlns:a16="http://schemas.microsoft.com/office/drawing/2014/main" id="{8E8E6EF9-F545-44BF-9A1D-5D82968863B2}"/>
              </a:ext>
            </a:extLst>
          </p:cNvPr>
          <p:cNvGraphicFramePr>
            <a:graphicFrameLocks noGrp="1"/>
          </p:cNvGraphicFramePr>
          <p:nvPr>
            <p:extLst>
              <p:ext uri="{D42A27DB-BD31-4B8C-83A1-F6EECF244321}">
                <p14:modId xmlns:p14="http://schemas.microsoft.com/office/powerpoint/2010/main" val="1332999397"/>
              </p:ext>
            </p:extLst>
          </p:nvPr>
        </p:nvGraphicFramePr>
        <p:xfrm>
          <a:off x="1905000" y="5723989"/>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cxnSp>
        <p:nvCxnSpPr>
          <p:cNvPr id="17" name="Straight Arrow Connector 16">
            <a:extLst>
              <a:ext uri="{FF2B5EF4-FFF2-40B4-BE49-F238E27FC236}">
                <a16:creationId xmlns:a16="http://schemas.microsoft.com/office/drawing/2014/main" id="{7F3BDA3A-5236-4B82-9060-C137E4BC29C6}"/>
              </a:ext>
            </a:extLst>
          </p:cNvPr>
          <p:cNvCxnSpPr>
            <a:cxnSpLocks/>
          </p:cNvCxnSpPr>
          <p:nvPr/>
        </p:nvCxnSpPr>
        <p:spPr>
          <a:xfrm>
            <a:off x="5105395" y="4793678"/>
            <a:ext cx="0" cy="1930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1868E95-0B62-46DF-ABF0-25F4FCA06ED6}"/>
              </a:ext>
            </a:extLst>
          </p:cNvPr>
          <p:cNvCxnSpPr>
            <a:cxnSpLocks/>
          </p:cNvCxnSpPr>
          <p:nvPr/>
        </p:nvCxnSpPr>
        <p:spPr>
          <a:xfrm>
            <a:off x="5105395" y="5443954"/>
            <a:ext cx="381005" cy="96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6B9104-0104-44E9-8DAF-5B5C0BF48066}"/>
              </a:ext>
            </a:extLst>
          </p:cNvPr>
          <p:cNvCxnSpPr>
            <a:cxnSpLocks/>
          </p:cNvCxnSpPr>
          <p:nvPr/>
        </p:nvCxnSpPr>
        <p:spPr>
          <a:xfrm>
            <a:off x="5107449" y="5443954"/>
            <a:ext cx="150346" cy="152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2FAAB5D-0A3C-44BF-B3E6-413D0AE9A68F}"/>
              </a:ext>
            </a:extLst>
          </p:cNvPr>
          <p:cNvCxnSpPr>
            <a:cxnSpLocks/>
          </p:cNvCxnSpPr>
          <p:nvPr/>
        </p:nvCxnSpPr>
        <p:spPr>
          <a:xfrm flipH="1">
            <a:off x="5029200" y="5443954"/>
            <a:ext cx="76195" cy="152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AD6EF4-36E4-4F76-9F52-E6CF0B910A41}"/>
              </a:ext>
            </a:extLst>
          </p:cNvPr>
          <p:cNvCxnSpPr>
            <a:cxnSpLocks/>
          </p:cNvCxnSpPr>
          <p:nvPr/>
        </p:nvCxnSpPr>
        <p:spPr>
          <a:xfrm flipH="1">
            <a:off x="4858895" y="5443954"/>
            <a:ext cx="246500" cy="96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B3D022-DAC2-4164-810E-3BF173D38993}"/>
              </a:ext>
            </a:extLst>
          </p:cNvPr>
          <p:cNvSpPr txBox="1"/>
          <p:nvPr/>
        </p:nvSpPr>
        <p:spPr>
          <a:xfrm>
            <a:off x="8039100" y="5653444"/>
            <a:ext cx="419100" cy="400110"/>
          </a:xfrm>
          <a:prstGeom prst="rect">
            <a:avLst/>
          </a:prstGeom>
          <a:noFill/>
        </p:spPr>
        <p:txBody>
          <a:bodyPr wrap="square" rtlCol="0">
            <a:spAutoFit/>
          </a:bodyPr>
          <a:lstStyle/>
          <a:p>
            <a:r>
              <a:rPr lang="en-US" sz="2000" b="1" dirty="0"/>
              <a:t>…</a:t>
            </a:r>
          </a:p>
        </p:txBody>
      </p:sp>
      <p:sp>
        <p:nvSpPr>
          <p:cNvPr id="7" name="TextBox 6">
            <a:extLst>
              <a:ext uri="{FF2B5EF4-FFF2-40B4-BE49-F238E27FC236}">
                <a16:creationId xmlns:a16="http://schemas.microsoft.com/office/drawing/2014/main" id="{EFECF51F-78EA-4B92-8717-95E9E4960330}"/>
              </a:ext>
            </a:extLst>
          </p:cNvPr>
          <p:cNvSpPr txBox="1"/>
          <p:nvPr/>
        </p:nvSpPr>
        <p:spPr>
          <a:xfrm>
            <a:off x="2420495" y="4419600"/>
            <a:ext cx="1494320" cy="338554"/>
          </a:xfrm>
          <a:prstGeom prst="rect">
            <a:avLst/>
          </a:prstGeom>
          <a:noFill/>
        </p:spPr>
        <p:txBody>
          <a:bodyPr wrap="none" rtlCol="0">
            <a:spAutoFit/>
          </a:bodyPr>
          <a:lstStyle/>
          <a:p>
            <a:r>
              <a:rPr lang="en-US" sz="1600" i="1" dirty="0"/>
              <a:t>original dataset</a:t>
            </a:r>
          </a:p>
        </p:txBody>
      </p:sp>
      <p:sp>
        <p:nvSpPr>
          <p:cNvPr id="22" name="TextBox 21">
            <a:extLst>
              <a:ext uri="{FF2B5EF4-FFF2-40B4-BE49-F238E27FC236}">
                <a16:creationId xmlns:a16="http://schemas.microsoft.com/office/drawing/2014/main" id="{6EC16B43-1F2D-4ACB-B631-3EDA0EB2E15E}"/>
              </a:ext>
            </a:extLst>
          </p:cNvPr>
          <p:cNvSpPr txBox="1"/>
          <p:nvPr/>
        </p:nvSpPr>
        <p:spPr>
          <a:xfrm>
            <a:off x="258282" y="4901625"/>
            <a:ext cx="1722918" cy="584775"/>
          </a:xfrm>
          <a:prstGeom prst="rect">
            <a:avLst/>
          </a:prstGeom>
          <a:noFill/>
        </p:spPr>
        <p:txBody>
          <a:bodyPr wrap="square" rtlCol="0">
            <a:spAutoFit/>
          </a:bodyPr>
          <a:lstStyle/>
          <a:p>
            <a:r>
              <a:rPr lang="en-US" sz="1600" i="1" dirty="0"/>
              <a:t>conceptually infinite population</a:t>
            </a:r>
          </a:p>
        </p:txBody>
      </p:sp>
      <p:sp>
        <p:nvSpPr>
          <p:cNvPr id="24" name="TextBox 23">
            <a:extLst>
              <a:ext uri="{FF2B5EF4-FFF2-40B4-BE49-F238E27FC236}">
                <a16:creationId xmlns:a16="http://schemas.microsoft.com/office/drawing/2014/main" id="{19E0D983-5D54-4677-9567-2F7E1E561BDF}"/>
              </a:ext>
            </a:extLst>
          </p:cNvPr>
          <p:cNvSpPr txBox="1"/>
          <p:nvPr/>
        </p:nvSpPr>
        <p:spPr>
          <a:xfrm>
            <a:off x="282019" y="5646003"/>
            <a:ext cx="1622981" cy="830997"/>
          </a:xfrm>
          <a:prstGeom prst="rect">
            <a:avLst/>
          </a:prstGeom>
          <a:noFill/>
        </p:spPr>
        <p:txBody>
          <a:bodyPr wrap="square" rtlCol="0">
            <a:spAutoFit/>
          </a:bodyPr>
          <a:lstStyle/>
          <a:p>
            <a:r>
              <a:rPr lang="en-US" sz="1600" i="1" dirty="0"/>
              <a:t>new “datasets” from bootstrapping</a:t>
            </a:r>
          </a:p>
        </p:txBody>
      </p:sp>
    </p:spTree>
    <p:extLst>
      <p:ext uri="{BB962C8B-B14F-4D97-AF65-F5344CB8AC3E}">
        <p14:creationId xmlns:p14="http://schemas.microsoft.com/office/powerpoint/2010/main" val="2585256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FEDA5A-0441-49B9-B0E8-4B4CD7C830AD}"/>
              </a:ext>
            </a:extLst>
          </p:cNvPr>
          <p:cNvSpPr>
            <a:spLocks noGrp="1"/>
          </p:cNvSpPr>
          <p:nvPr>
            <p:ph type="sldNum" sz="quarter" idx="12"/>
          </p:nvPr>
        </p:nvSpPr>
        <p:spPr/>
        <p:txBody>
          <a:bodyPr/>
          <a:lstStyle/>
          <a:p>
            <a:pPr>
              <a:defRPr/>
            </a:pPr>
            <a:fld id="{FBC22254-8C82-4596-9539-56AF1DDACB41}" type="slidenum">
              <a:rPr lang="en-US" smtClean="0"/>
              <a:pPr>
                <a:defRPr/>
              </a:pPr>
              <a:t>53</a:t>
            </a:fld>
            <a:endParaRPr lang="en-US"/>
          </a:p>
        </p:txBody>
      </p:sp>
      <p:pic>
        <p:nvPicPr>
          <p:cNvPr id="6" name="Picture 5">
            <a:extLst>
              <a:ext uri="{FF2B5EF4-FFF2-40B4-BE49-F238E27FC236}">
                <a16:creationId xmlns:a16="http://schemas.microsoft.com/office/drawing/2014/main" id="{38CFB3C1-5D2C-4E99-9113-0EEB10266F9D}"/>
              </a:ext>
            </a:extLst>
          </p:cNvPr>
          <p:cNvPicPr>
            <a:picLocks noChangeAspect="1"/>
          </p:cNvPicPr>
          <p:nvPr/>
        </p:nvPicPr>
        <p:blipFill>
          <a:blip r:embed="rId3"/>
          <a:stretch>
            <a:fillRect/>
          </a:stretch>
        </p:blipFill>
        <p:spPr>
          <a:xfrm>
            <a:off x="1295400" y="2603324"/>
            <a:ext cx="4572000" cy="3770768"/>
          </a:xfrm>
          <a:prstGeom prst="rect">
            <a:avLst/>
          </a:prstGeom>
        </p:spPr>
      </p:pic>
      <p:sp>
        <p:nvSpPr>
          <p:cNvPr id="7" name="TextBox 6">
            <a:extLst>
              <a:ext uri="{FF2B5EF4-FFF2-40B4-BE49-F238E27FC236}">
                <a16:creationId xmlns:a16="http://schemas.microsoft.com/office/drawing/2014/main" id="{2B0ACD99-045F-4913-89CD-B75017494AD2}"/>
              </a:ext>
            </a:extLst>
          </p:cNvPr>
          <p:cNvSpPr txBox="1"/>
          <p:nvPr/>
        </p:nvSpPr>
        <p:spPr>
          <a:xfrm>
            <a:off x="838199" y="91863"/>
            <a:ext cx="6781801" cy="2369880"/>
          </a:xfrm>
          <a:prstGeom prst="rect">
            <a:avLst/>
          </a:prstGeom>
          <a:noFill/>
        </p:spPr>
        <p:txBody>
          <a:bodyPr wrap="square" rtlCol="0">
            <a:spAutoFit/>
          </a:bodyPr>
          <a:lstStyle/>
          <a:p>
            <a:r>
              <a:rPr lang="en-US" sz="2800" dirty="0"/>
              <a:t>hamachan.shinyapps.io/</a:t>
            </a:r>
            <a:r>
              <a:rPr lang="en-US" sz="2800" dirty="0" err="1"/>
              <a:t>Spawner_Recruit</a:t>
            </a:r>
            <a:r>
              <a:rPr lang="en-US" sz="2800" dirty="0"/>
              <a:t>/</a:t>
            </a:r>
          </a:p>
          <a:p>
            <a:endParaRPr lang="en-US" dirty="0"/>
          </a:p>
          <a:p>
            <a:pPr marL="457200" indent="-457200">
              <a:buFont typeface="Arial" panose="020B0604020202020204" pitchFamily="34" charset="0"/>
              <a:buChar char="•"/>
            </a:pPr>
            <a:r>
              <a:rPr lang="en-US" dirty="0"/>
              <a:t>Upload either S-R or run by age</a:t>
            </a:r>
          </a:p>
          <a:p>
            <a:pPr marL="457200" indent="-457200">
              <a:buFont typeface="Arial" panose="020B0604020202020204" pitchFamily="34" charset="0"/>
              <a:buChar char="•"/>
            </a:pPr>
            <a:r>
              <a:rPr lang="en-US" dirty="0"/>
              <a:t>Does standard regression or AR(1) - or selects automatically using likelihood ratio</a:t>
            </a:r>
          </a:p>
          <a:p>
            <a:pPr marL="457200" indent="-457200">
              <a:buFont typeface="Arial" panose="020B0604020202020204" pitchFamily="34" charset="0"/>
              <a:buChar char="•"/>
            </a:pPr>
            <a:r>
              <a:rPr lang="en-US" dirty="0"/>
              <a:t>Data-tested, biometrician-approved</a:t>
            </a:r>
          </a:p>
        </p:txBody>
      </p:sp>
      <p:sp>
        <p:nvSpPr>
          <p:cNvPr id="8" name="Footer Placeholder 4">
            <a:extLst>
              <a:ext uri="{FF2B5EF4-FFF2-40B4-BE49-F238E27FC236}">
                <a16:creationId xmlns:a16="http://schemas.microsoft.com/office/drawing/2014/main" id="{E744181B-1170-4CFD-A28D-677EFAB2B8F3}"/>
              </a:ext>
            </a:extLst>
          </p:cNvPr>
          <p:cNvSpPr txBox="1">
            <a:spLocks noGrp="1"/>
          </p:cNvSpPr>
          <p:nvPr/>
        </p:nvSpPr>
        <p:spPr bwMode="auto">
          <a:xfrm>
            <a:off x="3124200" y="6477000"/>
            <a:ext cx="2895600" cy="304800"/>
          </a:xfrm>
          <a:prstGeom prst="rect">
            <a:avLst/>
          </a:prstGeom>
          <a:noFill/>
          <a:ln w="9525">
            <a:noFill/>
            <a:miter lim="800000"/>
            <a:headEnd/>
            <a:tailEnd/>
          </a:ln>
        </p:spPr>
        <p:txBody>
          <a:bodyPr/>
          <a:lstStyle/>
          <a:p>
            <a:pPr algn="ctr"/>
            <a:r>
              <a:rPr lang="en-US" sz="1400" dirty="0"/>
              <a:t>Lab – </a:t>
            </a:r>
            <a:r>
              <a:rPr lang="en-US" sz="1400" dirty="0" err="1"/>
              <a:t>Hamachan’s</a:t>
            </a:r>
            <a:r>
              <a:rPr lang="en-US" sz="1400" dirty="0"/>
              <a:t> App</a:t>
            </a:r>
          </a:p>
        </p:txBody>
      </p:sp>
    </p:spTree>
    <p:extLst>
      <p:ext uri="{BB962C8B-B14F-4D97-AF65-F5344CB8AC3E}">
        <p14:creationId xmlns:p14="http://schemas.microsoft.com/office/powerpoint/2010/main" val="802163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46435"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46436"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46437" name="Text Box 5"/>
          <p:cNvSpPr txBox="1">
            <a:spLocks noChangeArrowheads="1"/>
          </p:cNvSpPr>
          <p:nvPr/>
        </p:nvSpPr>
        <p:spPr bwMode="auto">
          <a:xfrm>
            <a:off x="990600" y="3276600"/>
            <a:ext cx="5194300" cy="2895600"/>
          </a:xfrm>
          <a:prstGeom prst="rect">
            <a:avLst/>
          </a:prstGeom>
          <a:noFill/>
          <a:ln w="9525">
            <a:noFill/>
            <a:miter lim="800000"/>
            <a:headEnd/>
            <a:tailEnd/>
          </a:ln>
        </p:spPr>
        <p:txBody>
          <a:bodyPr wrap="none">
            <a:spAutoFit/>
          </a:bodyPr>
          <a:lstStyle/>
          <a:p>
            <a:pPr>
              <a:buFontTx/>
              <a:buChar char="-"/>
            </a:pPr>
            <a:r>
              <a:rPr lang="en-US" sz="2800"/>
              <a:t>Ricker Stock-Recruit Relationship</a:t>
            </a:r>
          </a:p>
          <a:p>
            <a:pPr>
              <a:buFontTx/>
              <a:buChar char="-"/>
            </a:pPr>
            <a:r>
              <a:rPr lang="en-US" sz="2800"/>
              <a:t>Classic Ricker Estimation</a:t>
            </a:r>
          </a:p>
          <a:p>
            <a:pPr>
              <a:buFontTx/>
              <a:buChar char="-"/>
            </a:pPr>
            <a:r>
              <a:rPr lang="en-US" sz="2800"/>
              <a:t>Lab: Estimation and Uncertainty</a:t>
            </a:r>
          </a:p>
          <a:p>
            <a:pPr>
              <a:buFontTx/>
              <a:buChar char="-"/>
            </a:pPr>
            <a:r>
              <a:rPr lang="en-US" sz="2800">
                <a:solidFill>
                  <a:schemeClr val="accent2"/>
                </a:solidFill>
              </a:rPr>
              <a:t>Problems and Special Issues</a:t>
            </a:r>
          </a:p>
          <a:p>
            <a:pPr marL="742950" lvl="1" indent="-285750">
              <a:buFontTx/>
              <a:buChar char="-"/>
            </a:pPr>
            <a:r>
              <a:rPr lang="en-US" i="1">
                <a:solidFill>
                  <a:schemeClr val="accent2"/>
                </a:solidFill>
              </a:rPr>
              <a:t>Measurement Error</a:t>
            </a:r>
          </a:p>
          <a:p>
            <a:pPr marL="742950" lvl="1" indent="-285750">
              <a:buFontTx/>
              <a:buChar char="-"/>
            </a:pPr>
            <a:r>
              <a:rPr lang="en-US" i="1">
                <a:solidFill>
                  <a:schemeClr val="accent2"/>
                </a:solidFill>
              </a:rPr>
              <a:t>Serial Correlation</a:t>
            </a:r>
          </a:p>
          <a:p>
            <a:pPr marL="742950" lvl="1" indent="-285750">
              <a:buFontTx/>
              <a:buChar char="-"/>
            </a:pPr>
            <a:r>
              <a:rPr lang="en-US" i="1">
                <a:solidFill>
                  <a:schemeClr val="accent2"/>
                </a:solidFill>
              </a:rPr>
              <a:t>Age Structure Issues</a:t>
            </a:r>
          </a:p>
        </p:txBody>
      </p:sp>
      <p:pic>
        <p:nvPicPr>
          <p:cNvPr id="146438" name="Picture 6" descr="MCj04347900000[1]"/>
          <p:cNvPicPr>
            <a:picLocks noChangeAspect="1" noChangeArrowheads="1"/>
          </p:cNvPicPr>
          <p:nvPr/>
        </p:nvPicPr>
        <p:blipFill>
          <a:blip r:embed="rId4" cstate="print"/>
          <a:srcRect/>
          <a:stretch>
            <a:fillRect/>
          </a:stretch>
        </p:blipFill>
        <p:spPr bwMode="auto">
          <a:xfrm>
            <a:off x="4572000" y="5105400"/>
            <a:ext cx="304800" cy="304800"/>
          </a:xfrm>
          <a:prstGeom prst="rect">
            <a:avLst/>
          </a:prstGeom>
          <a:noFill/>
          <a:ln w="9525">
            <a:noFill/>
            <a:miter lim="800000"/>
            <a:headEnd/>
            <a:tailEnd/>
          </a:ln>
        </p:spPr>
      </p:pic>
      <p:pic>
        <p:nvPicPr>
          <p:cNvPr id="146439" name="Picture 7" descr="MCj04347900000[1]"/>
          <p:cNvPicPr>
            <a:picLocks noChangeAspect="1" noChangeArrowheads="1"/>
          </p:cNvPicPr>
          <p:nvPr/>
        </p:nvPicPr>
        <p:blipFill>
          <a:blip r:embed="rId4" cstate="print"/>
          <a:srcRect/>
          <a:stretch>
            <a:fillRect/>
          </a:stretch>
        </p:blipFill>
        <p:spPr bwMode="auto">
          <a:xfrm>
            <a:off x="4267200" y="5486400"/>
            <a:ext cx="304800" cy="304800"/>
          </a:xfrm>
          <a:prstGeom prst="rect">
            <a:avLst/>
          </a:prstGeom>
          <a:noFill/>
          <a:ln w="9525">
            <a:noFill/>
            <a:miter lim="800000"/>
            <a:headEnd/>
            <a:tailEnd/>
          </a:ln>
        </p:spPr>
      </p:pic>
      <p:sp>
        <p:nvSpPr>
          <p:cNvPr id="14644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77564527-326B-4DBD-A6DA-B0CDDC815CF6}" type="slidenum">
              <a:rPr lang="en-US" sz="1400"/>
              <a:pPr algn="r"/>
              <a:t>54</a:t>
            </a:fld>
            <a:endParaRPr lang="en-US"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2"/>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(1)</a:t>
            </a:r>
          </a:p>
        </p:txBody>
      </p:sp>
      <p:graphicFrame>
        <p:nvGraphicFramePr>
          <p:cNvPr id="38914" name="Object 2"/>
          <p:cNvGraphicFramePr>
            <a:graphicFrameLocks noChangeAspect="1"/>
          </p:cNvGraphicFramePr>
          <p:nvPr/>
        </p:nvGraphicFramePr>
        <p:xfrm>
          <a:off x="369888" y="1398588"/>
          <a:ext cx="3694112" cy="1187450"/>
        </p:xfrm>
        <a:graphic>
          <a:graphicData uri="http://schemas.openxmlformats.org/presentationml/2006/ole">
            <mc:AlternateContent xmlns:mc="http://schemas.openxmlformats.org/markup-compatibility/2006">
              <mc:Choice xmlns:v="urn:schemas-microsoft-com:vml" Requires="v">
                <p:oleObj spid="_x0000_s39188" name="Equation" r:id="rId4" imgW="1434960" imgH="431640" progId="Equation.3">
                  <p:embed/>
                </p:oleObj>
              </mc:Choice>
              <mc:Fallback>
                <p:oleObj name="Equation" r:id="rId4" imgW="1434960" imgH="4316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888" y="1398588"/>
                        <a:ext cx="3694112" cy="1187450"/>
                      </a:xfrm>
                      <a:prstGeom prst="rect">
                        <a:avLst/>
                      </a:prstGeom>
                      <a:solidFill>
                        <a:srgbClr val="FFFFFF"/>
                      </a:solidFill>
                    </p:spPr>
                  </p:pic>
                </p:oleObj>
              </mc:Fallback>
            </mc:AlternateContent>
          </a:graphicData>
        </a:graphic>
      </p:graphicFrame>
      <p:grpSp>
        <p:nvGrpSpPr>
          <p:cNvPr id="38916" name="Group 3"/>
          <p:cNvGrpSpPr>
            <a:grpSpLocks/>
          </p:cNvGrpSpPr>
          <p:nvPr/>
        </p:nvGrpSpPr>
        <p:grpSpPr bwMode="auto">
          <a:xfrm>
            <a:off x="4433888" y="214313"/>
            <a:ext cx="4448175" cy="3519487"/>
            <a:chOff x="2832" y="1776"/>
            <a:chExt cx="2802" cy="2217"/>
          </a:xfrm>
        </p:grpSpPr>
        <p:sp>
          <p:nvSpPr>
            <p:cNvPr id="38920" name="Rectangle 4"/>
            <p:cNvSpPr>
              <a:spLocks noChangeArrowheads="1"/>
            </p:cNvSpPr>
            <p:nvPr/>
          </p:nvSpPr>
          <p:spPr bwMode="auto">
            <a:xfrm>
              <a:off x="2832" y="1776"/>
              <a:ext cx="2802" cy="2208"/>
            </a:xfrm>
            <a:prstGeom prst="rect">
              <a:avLst/>
            </a:prstGeom>
            <a:noFill/>
            <a:ln w="9525">
              <a:noFill/>
              <a:miter lim="800000"/>
              <a:headEnd/>
              <a:tailEnd/>
            </a:ln>
          </p:spPr>
          <p:txBody>
            <a:bodyPr/>
            <a:lstStyle/>
            <a:p>
              <a:endParaRPr lang="en-US"/>
            </a:p>
          </p:txBody>
        </p:sp>
        <p:sp>
          <p:nvSpPr>
            <p:cNvPr id="38921" name="Rectangle 5"/>
            <p:cNvSpPr>
              <a:spLocks noChangeArrowheads="1"/>
            </p:cNvSpPr>
            <p:nvPr/>
          </p:nvSpPr>
          <p:spPr bwMode="auto">
            <a:xfrm>
              <a:off x="3324" y="2214"/>
              <a:ext cx="2124" cy="1458"/>
            </a:xfrm>
            <a:prstGeom prst="rect">
              <a:avLst/>
            </a:prstGeom>
            <a:solidFill>
              <a:srgbClr val="FFFFCC"/>
            </a:solidFill>
            <a:ln w="9525">
              <a:noFill/>
              <a:miter lim="800000"/>
              <a:headEnd/>
              <a:tailEnd/>
            </a:ln>
          </p:spPr>
          <p:txBody>
            <a:bodyPr/>
            <a:lstStyle/>
            <a:p>
              <a:endParaRPr lang="en-US"/>
            </a:p>
          </p:txBody>
        </p:sp>
        <p:sp>
          <p:nvSpPr>
            <p:cNvPr id="38922" name="Rectangle 6"/>
            <p:cNvSpPr>
              <a:spLocks noChangeArrowheads="1"/>
            </p:cNvSpPr>
            <p:nvPr/>
          </p:nvSpPr>
          <p:spPr bwMode="auto">
            <a:xfrm>
              <a:off x="3324" y="2214"/>
              <a:ext cx="2124" cy="1458"/>
            </a:xfrm>
            <a:prstGeom prst="rect">
              <a:avLst/>
            </a:prstGeom>
            <a:noFill/>
            <a:ln w="0">
              <a:solidFill>
                <a:srgbClr val="000000"/>
              </a:solidFill>
              <a:miter lim="800000"/>
              <a:headEnd/>
              <a:tailEnd/>
            </a:ln>
          </p:spPr>
          <p:txBody>
            <a:bodyPr/>
            <a:lstStyle/>
            <a:p>
              <a:endParaRPr lang="en-US"/>
            </a:p>
          </p:txBody>
        </p:sp>
        <p:sp>
          <p:nvSpPr>
            <p:cNvPr id="38923" name="Line 7"/>
            <p:cNvSpPr>
              <a:spLocks noChangeShapeType="1"/>
            </p:cNvSpPr>
            <p:nvPr/>
          </p:nvSpPr>
          <p:spPr bwMode="auto">
            <a:xfrm>
              <a:off x="3324" y="2214"/>
              <a:ext cx="1" cy="1458"/>
            </a:xfrm>
            <a:prstGeom prst="line">
              <a:avLst/>
            </a:prstGeom>
            <a:noFill/>
            <a:ln w="0">
              <a:solidFill>
                <a:srgbClr val="000000"/>
              </a:solidFill>
              <a:round/>
              <a:headEnd/>
              <a:tailEnd/>
            </a:ln>
          </p:spPr>
          <p:txBody>
            <a:bodyPr/>
            <a:lstStyle/>
            <a:p>
              <a:endParaRPr lang="en-US"/>
            </a:p>
          </p:txBody>
        </p:sp>
        <p:sp>
          <p:nvSpPr>
            <p:cNvPr id="38924" name="Line 8"/>
            <p:cNvSpPr>
              <a:spLocks noChangeShapeType="1"/>
            </p:cNvSpPr>
            <p:nvPr/>
          </p:nvSpPr>
          <p:spPr bwMode="auto">
            <a:xfrm>
              <a:off x="3300" y="3672"/>
              <a:ext cx="24" cy="1"/>
            </a:xfrm>
            <a:prstGeom prst="line">
              <a:avLst/>
            </a:prstGeom>
            <a:noFill/>
            <a:ln w="0">
              <a:solidFill>
                <a:srgbClr val="000000"/>
              </a:solidFill>
              <a:round/>
              <a:headEnd/>
              <a:tailEnd/>
            </a:ln>
          </p:spPr>
          <p:txBody>
            <a:bodyPr/>
            <a:lstStyle/>
            <a:p>
              <a:endParaRPr lang="en-US"/>
            </a:p>
          </p:txBody>
        </p:sp>
        <p:sp>
          <p:nvSpPr>
            <p:cNvPr id="38925" name="Line 9"/>
            <p:cNvSpPr>
              <a:spLocks noChangeShapeType="1"/>
            </p:cNvSpPr>
            <p:nvPr/>
          </p:nvSpPr>
          <p:spPr bwMode="auto">
            <a:xfrm>
              <a:off x="3300" y="3510"/>
              <a:ext cx="24" cy="1"/>
            </a:xfrm>
            <a:prstGeom prst="line">
              <a:avLst/>
            </a:prstGeom>
            <a:noFill/>
            <a:ln w="0">
              <a:solidFill>
                <a:srgbClr val="000000"/>
              </a:solidFill>
              <a:round/>
              <a:headEnd/>
              <a:tailEnd/>
            </a:ln>
          </p:spPr>
          <p:txBody>
            <a:bodyPr/>
            <a:lstStyle/>
            <a:p>
              <a:endParaRPr lang="en-US"/>
            </a:p>
          </p:txBody>
        </p:sp>
        <p:sp>
          <p:nvSpPr>
            <p:cNvPr id="38926" name="Line 10"/>
            <p:cNvSpPr>
              <a:spLocks noChangeShapeType="1"/>
            </p:cNvSpPr>
            <p:nvPr/>
          </p:nvSpPr>
          <p:spPr bwMode="auto">
            <a:xfrm>
              <a:off x="3300" y="3348"/>
              <a:ext cx="24" cy="1"/>
            </a:xfrm>
            <a:prstGeom prst="line">
              <a:avLst/>
            </a:prstGeom>
            <a:noFill/>
            <a:ln w="0">
              <a:solidFill>
                <a:srgbClr val="000000"/>
              </a:solidFill>
              <a:round/>
              <a:headEnd/>
              <a:tailEnd/>
            </a:ln>
          </p:spPr>
          <p:txBody>
            <a:bodyPr/>
            <a:lstStyle/>
            <a:p>
              <a:endParaRPr lang="en-US"/>
            </a:p>
          </p:txBody>
        </p:sp>
        <p:sp>
          <p:nvSpPr>
            <p:cNvPr id="38927" name="Line 11"/>
            <p:cNvSpPr>
              <a:spLocks noChangeShapeType="1"/>
            </p:cNvSpPr>
            <p:nvPr/>
          </p:nvSpPr>
          <p:spPr bwMode="auto">
            <a:xfrm>
              <a:off x="3300" y="3186"/>
              <a:ext cx="24" cy="1"/>
            </a:xfrm>
            <a:prstGeom prst="line">
              <a:avLst/>
            </a:prstGeom>
            <a:noFill/>
            <a:ln w="0">
              <a:solidFill>
                <a:srgbClr val="000000"/>
              </a:solidFill>
              <a:round/>
              <a:headEnd/>
              <a:tailEnd/>
            </a:ln>
          </p:spPr>
          <p:txBody>
            <a:bodyPr/>
            <a:lstStyle/>
            <a:p>
              <a:endParaRPr lang="en-US"/>
            </a:p>
          </p:txBody>
        </p:sp>
        <p:sp>
          <p:nvSpPr>
            <p:cNvPr id="38928" name="Line 12"/>
            <p:cNvSpPr>
              <a:spLocks noChangeShapeType="1"/>
            </p:cNvSpPr>
            <p:nvPr/>
          </p:nvSpPr>
          <p:spPr bwMode="auto">
            <a:xfrm>
              <a:off x="3300" y="3024"/>
              <a:ext cx="24" cy="1"/>
            </a:xfrm>
            <a:prstGeom prst="line">
              <a:avLst/>
            </a:prstGeom>
            <a:noFill/>
            <a:ln w="0">
              <a:solidFill>
                <a:srgbClr val="000000"/>
              </a:solidFill>
              <a:round/>
              <a:headEnd/>
              <a:tailEnd/>
            </a:ln>
          </p:spPr>
          <p:txBody>
            <a:bodyPr/>
            <a:lstStyle/>
            <a:p>
              <a:endParaRPr lang="en-US"/>
            </a:p>
          </p:txBody>
        </p:sp>
        <p:sp>
          <p:nvSpPr>
            <p:cNvPr id="38929" name="Line 13"/>
            <p:cNvSpPr>
              <a:spLocks noChangeShapeType="1"/>
            </p:cNvSpPr>
            <p:nvPr/>
          </p:nvSpPr>
          <p:spPr bwMode="auto">
            <a:xfrm>
              <a:off x="3300" y="2862"/>
              <a:ext cx="24" cy="1"/>
            </a:xfrm>
            <a:prstGeom prst="line">
              <a:avLst/>
            </a:prstGeom>
            <a:noFill/>
            <a:ln w="0">
              <a:solidFill>
                <a:srgbClr val="000000"/>
              </a:solidFill>
              <a:round/>
              <a:headEnd/>
              <a:tailEnd/>
            </a:ln>
          </p:spPr>
          <p:txBody>
            <a:bodyPr/>
            <a:lstStyle/>
            <a:p>
              <a:endParaRPr lang="en-US"/>
            </a:p>
          </p:txBody>
        </p:sp>
        <p:sp>
          <p:nvSpPr>
            <p:cNvPr id="38930" name="Line 14"/>
            <p:cNvSpPr>
              <a:spLocks noChangeShapeType="1"/>
            </p:cNvSpPr>
            <p:nvPr/>
          </p:nvSpPr>
          <p:spPr bwMode="auto">
            <a:xfrm>
              <a:off x="3300" y="2700"/>
              <a:ext cx="24" cy="1"/>
            </a:xfrm>
            <a:prstGeom prst="line">
              <a:avLst/>
            </a:prstGeom>
            <a:noFill/>
            <a:ln w="0">
              <a:solidFill>
                <a:srgbClr val="000000"/>
              </a:solidFill>
              <a:round/>
              <a:headEnd/>
              <a:tailEnd/>
            </a:ln>
          </p:spPr>
          <p:txBody>
            <a:bodyPr/>
            <a:lstStyle/>
            <a:p>
              <a:endParaRPr lang="en-US"/>
            </a:p>
          </p:txBody>
        </p:sp>
        <p:sp>
          <p:nvSpPr>
            <p:cNvPr id="38931" name="Line 15"/>
            <p:cNvSpPr>
              <a:spLocks noChangeShapeType="1"/>
            </p:cNvSpPr>
            <p:nvPr/>
          </p:nvSpPr>
          <p:spPr bwMode="auto">
            <a:xfrm>
              <a:off x="3300" y="2538"/>
              <a:ext cx="24" cy="1"/>
            </a:xfrm>
            <a:prstGeom prst="line">
              <a:avLst/>
            </a:prstGeom>
            <a:noFill/>
            <a:ln w="0">
              <a:solidFill>
                <a:srgbClr val="000000"/>
              </a:solidFill>
              <a:round/>
              <a:headEnd/>
              <a:tailEnd/>
            </a:ln>
          </p:spPr>
          <p:txBody>
            <a:bodyPr/>
            <a:lstStyle/>
            <a:p>
              <a:endParaRPr lang="en-US"/>
            </a:p>
          </p:txBody>
        </p:sp>
        <p:sp>
          <p:nvSpPr>
            <p:cNvPr id="38932" name="Line 16"/>
            <p:cNvSpPr>
              <a:spLocks noChangeShapeType="1"/>
            </p:cNvSpPr>
            <p:nvPr/>
          </p:nvSpPr>
          <p:spPr bwMode="auto">
            <a:xfrm>
              <a:off x="3300" y="2376"/>
              <a:ext cx="24" cy="1"/>
            </a:xfrm>
            <a:prstGeom prst="line">
              <a:avLst/>
            </a:prstGeom>
            <a:noFill/>
            <a:ln w="0">
              <a:solidFill>
                <a:srgbClr val="000000"/>
              </a:solidFill>
              <a:round/>
              <a:headEnd/>
              <a:tailEnd/>
            </a:ln>
          </p:spPr>
          <p:txBody>
            <a:bodyPr/>
            <a:lstStyle/>
            <a:p>
              <a:endParaRPr lang="en-US"/>
            </a:p>
          </p:txBody>
        </p:sp>
        <p:sp>
          <p:nvSpPr>
            <p:cNvPr id="38933" name="Line 17"/>
            <p:cNvSpPr>
              <a:spLocks noChangeShapeType="1"/>
            </p:cNvSpPr>
            <p:nvPr/>
          </p:nvSpPr>
          <p:spPr bwMode="auto">
            <a:xfrm>
              <a:off x="3300" y="2214"/>
              <a:ext cx="24" cy="1"/>
            </a:xfrm>
            <a:prstGeom prst="line">
              <a:avLst/>
            </a:prstGeom>
            <a:noFill/>
            <a:ln w="0">
              <a:solidFill>
                <a:srgbClr val="000000"/>
              </a:solidFill>
              <a:round/>
              <a:headEnd/>
              <a:tailEnd/>
            </a:ln>
          </p:spPr>
          <p:txBody>
            <a:bodyPr/>
            <a:lstStyle/>
            <a:p>
              <a:endParaRPr lang="en-US"/>
            </a:p>
          </p:txBody>
        </p:sp>
        <p:sp>
          <p:nvSpPr>
            <p:cNvPr id="38934" name="Line 18"/>
            <p:cNvSpPr>
              <a:spLocks noChangeShapeType="1"/>
            </p:cNvSpPr>
            <p:nvPr/>
          </p:nvSpPr>
          <p:spPr bwMode="auto">
            <a:xfrm>
              <a:off x="3324" y="3186"/>
              <a:ext cx="2124" cy="1"/>
            </a:xfrm>
            <a:prstGeom prst="line">
              <a:avLst/>
            </a:prstGeom>
            <a:noFill/>
            <a:ln w="0">
              <a:solidFill>
                <a:srgbClr val="000000"/>
              </a:solidFill>
              <a:round/>
              <a:headEnd/>
              <a:tailEnd/>
            </a:ln>
          </p:spPr>
          <p:txBody>
            <a:bodyPr/>
            <a:lstStyle/>
            <a:p>
              <a:endParaRPr lang="en-US"/>
            </a:p>
          </p:txBody>
        </p:sp>
        <p:sp>
          <p:nvSpPr>
            <p:cNvPr id="38935" name="Line 19"/>
            <p:cNvSpPr>
              <a:spLocks noChangeShapeType="1"/>
            </p:cNvSpPr>
            <p:nvPr/>
          </p:nvSpPr>
          <p:spPr bwMode="auto">
            <a:xfrm flipV="1">
              <a:off x="3324" y="3186"/>
              <a:ext cx="1" cy="24"/>
            </a:xfrm>
            <a:prstGeom prst="line">
              <a:avLst/>
            </a:prstGeom>
            <a:noFill/>
            <a:ln w="0">
              <a:solidFill>
                <a:srgbClr val="000000"/>
              </a:solidFill>
              <a:round/>
              <a:headEnd/>
              <a:tailEnd/>
            </a:ln>
          </p:spPr>
          <p:txBody>
            <a:bodyPr/>
            <a:lstStyle/>
            <a:p>
              <a:endParaRPr lang="en-US"/>
            </a:p>
          </p:txBody>
        </p:sp>
        <p:sp>
          <p:nvSpPr>
            <p:cNvPr id="38936" name="Line 20"/>
            <p:cNvSpPr>
              <a:spLocks noChangeShapeType="1"/>
            </p:cNvSpPr>
            <p:nvPr/>
          </p:nvSpPr>
          <p:spPr bwMode="auto">
            <a:xfrm flipV="1">
              <a:off x="4032" y="3186"/>
              <a:ext cx="1" cy="24"/>
            </a:xfrm>
            <a:prstGeom prst="line">
              <a:avLst/>
            </a:prstGeom>
            <a:noFill/>
            <a:ln w="0">
              <a:solidFill>
                <a:srgbClr val="000000"/>
              </a:solidFill>
              <a:round/>
              <a:headEnd/>
              <a:tailEnd/>
            </a:ln>
          </p:spPr>
          <p:txBody>
            <a:bodyPr/>
            <a:lstStyle/>
            <a:p>
              <a:endParaRPr lang="en-US"/>
            </a:p>
          </p:txBody>
        </p:sp>
        <p:sp>
          <p:nvSpPr>
            <p:cNvPr id="38937" name="Line 21"/>
            <p:cNvSpPr>
              <a:spLocks noChangeShapeType="1"/>
            </p:cNvSpPr>
            <p:nvPr/>
          </p:nvSpPr>
          <p:spPr bwMode="auto">
            <a:xfrm flipV="1">
              <a:off x="4740" y="3186"/>
              <a:ext cx="1" cy="24"/>
            </a:xfrm>
            <a:prstGeom prst="line">
              <a:avLst/>
            </a:prstGeom>
            <a:noFill/>
            <a:ln w="0">
              <a:solidFill>
                <a:srgbClr val="000000"/>
              </a:solidFill>
              <a:round/>
              <a:headEnd/>
              <a:tailEnd/>
            </a:ln>
          </p:spPr>
          <p:txBody>
            <a:bodyPr/>
            <a:lstStyle/>
            <a:p>
              <a:endParaRPr lang="en-US"/>
            </a:p>
          </p:txBody>
        </p:sp>
        <p:sp>
          <p:nvSpPr>
            <p:cNvPr id="38938" name="Line 22"/>
            <p:cNvSpPr>
              <a:spLocks noChangeShapeType="1"/>
            </p:cNvSpPr>
            <p:nvPr/>
          </p:nvSpPr>
          <p:spPr bwMode="auto">
            <a:xfrm flipV="1">
              <a:off x="5448" y="3186"/>
              <a:ext cx="1" cy="24"/>
            </a:xfrm>
            <a:prstGeom prst="line">
              <a:avLst/>
            </a:prstGeom>
            <a:noFill/>
            <a:ln w="0">
              <a:solidFill>
                <a:srgbClr val="000000"/>
              </a:solidFill>
              <a:round/>
              <a:headEnd/>
              <a:tailEnd/>
            </a:ln>
          </p:spPr>
          <p:txBody>
            <a:bodyPr/>
            <a:lstStyle/>
            <a:p>
              <a:endParaRPr lang="en-US"/>
            </a:p>
          </p:txBody>
        </p:sp>
        <p:sp>
          <p:nvSpPr>
            <p:cNvPr id="38939" name="Oval 23"/>
            <p:cNvSpPr>
              <a:spLocks noChangeArrowheads="1"/>
            </p:cNvSpPr>
            <p:nvPr/>
          </p:nvSpPr>
          <p:spPr bwMode="auto">
            <a:xfrm>
              <a:off x="4284" y="3102"/>
              <a:ext cx="30" cy="30"/>
            </a:xfrm>
            <a:prstGeom prst="ellipse">
              <a:avLst/>
            </a:prstGeom>
            <a:solidFill>
              <a:srgbClr val="0000FF"/>
            </a:solidFill>
            <a:ln w="9525">
              <a:solidFill>
                <a:srgbClr val="0000FF"/>
              </a:solidFill>
              <a:round/>
              <a:headEnd/>
              <a:tailEnd/>
            </a:ln>
          </p:spPr>
          <p:txBody>
            <a:bodyPr/>
            <a:lstStyle/>
            <a:p>
              <a:endParaRPr lang="en-US"/>
            </a:p>
          </p:txBody>
        </p:sp>
        <p:sp>
          <p:nvSpPr>
            <p:cNvPr id="38940" name="Oval 24"/>
            <p:cNvSpPr>
              <a:spLocks noChangeArrowheads="1"/>
            </p:cNvSpPr>
            <p:nvPr/>
          </p:nvSpPr>
          <p:spPr bwMode="auto">
            <a:xfrm>
              <a:off x="4500" y="3042"/>
              <a:ext cx="30" cy="30"/>
            </a:xfrm>
            <a:prstGeom prst="ellipse">
              <a:avLst/>
            </a:prstGeom>
            <a:solidFill>
              <a:srgbClr val="0000FF"/>
            </a:solidFill>
            <a:ln w="9525">
              <a:solidFill>
                <a:srgbClr val="0000FF"/>
              </a:solidFill>
              <a:round/>
              <a:headEnd/>
              <a:tailEnd/>
            </a:ln>
          </p:spPr>
          <p:txBody>
            <a:bodyPr/>
            <a:lstStyle/>
            <a:p>
              <a:endParaRPr lang="en-US"/>
            </a:p>
          </p:txBody>
        </p:sp>
        <p:sp>
          <p:nvSpPr>
            <p:cNvPr id="38941" name="Oval 25"/>
            <p:cNvSpPr>
              <a:spLocks noChangeArrowheads="1"/>
            </p:cNvSpPr>
            <p:nvPr/>
          </p:nvSpPr>
          <p:spPr bwMode="auto">
            <a:xfrm>
              <a:off x="4692" y="3270"/>
              <a:ext cx="30" cy="30"/>
            </a:xfrm>
            <a:prstGeom prst="ellipse">
              <a:avLst/>
            </a:prstGeom>
            <a:solidFill>
              <a:srgbClr val="0000FF"/>
            </a:solidFill>
            <a:ln w="9525">
              <a:solidFill>
                <a:srgbClr val="0000FF"/>
              </a:solidFill>
              <a:round/>
              <a:headEnd/>
              <a:tailEnd/>
            </a:ln>
          </p:spPr>
          <p:txBody>
            <a:bodyPr/>
            <a:lstStyle/>
            <a:p>
              <a:endParaRPr lang="en-US"/>
            </a:p>
          </p:txBody>
        </p:sp>
        <p:sp>
          <p:nvSpPr>
            <p:cNvPr id="38942" name="Oval 26"/>
            <p:cNvSpPr>
              <a:spLocks noChangeArrowheads="1"/>
            </p:cNvSpPr>
            <p:nvPr/>
          </p:nvSpPr>
          <p:spPr bwMode="auto">
            <a:xfrm>
              <a:off x="4656" y="3456"/>
              <a:ext cx="30" cy="30"/>
            </a:xfrm>
            <a:prstGeom prst="ellipse">
              <a:avLst/>
            </a:prstGeom>
            <a:solidFill>
              <a:srgbClr val="0000FF"/>
            </a:solidFill>
            <a:ln w="9525">
              <a:solidFill>
                <a:srgbClr val="0000FF"/>
              </a:solidFill>
              <a:round/>
              <a:headEnd/>
              <a:tailEnd/>
            </a:ln>
          </p:spPr>
          <p:txBody>
            <a:bodyPr/>
            <a:lstStyle/>
            <a:p>
              <a:endParaRPr lang="en-US"/>
            </a:p>
          </p:txBody>
        </p:sp>
        <p:sp>
          <p:nvSpPr>
            <p:cNvPr id="38943" name="Oval 27"/>
            <p:cNvSpPr>
              <a:spLocks noChangeArrowheads="1"/>
            </p:cNvSpPr>
            <p:nvPr/>
          </p:nvSpPr>
          <p:spPr bwMode="auto">
            <a:xfrm>
              <a:off x="3990" y="3036"/>
              <a:ext cx="30" cy="30"/>
            </a:xfrm>
            <a:prstGeom prst="ellipse">
              <a:avLst/>
            </a:prstGeom>
            <a:solidFill>
              <a:srgbClr val="0000FF"/>
            </a:solidFill>
            <a:ln w="9525">
              <a:solidFill>
                <a:srgbClr val="0000FF"/>
              </a:solidFill>
              <a:round/>
              <a:headEnd/>
              <a:tailEnd/>
            </a:ln>
          </p:spPr>
          <p:txBody>
            <a:bodyPr/>
            <a:lstStyle/>
            <a:p>
              <a:endParaRPr lang="en-US"/>
            </a:p>
          </p:txBody>
        </p:sp>
        <p:sp>
          <p:nvSpPr>
            <p:cNvPr id="38944" name="Oval 28"/>
            <p:cNvSpPr>
              <a:spLocks noChangeArrowheads="1"/>
            </p:cNvSpPr>
            <p:nvPr/>
          </p:nvSpPr>
          <p:spPr bwMode="auto">
            <a:xfrm>
              <a:off x="4380" y="3198"/>
              <a:ext cx="30" cy="30"/>
            </a:xfrm>
            <a:prstGeom prst="ellipse">
              <a:avLst/>
            </a:prstGeom>
            <a:solidFill>
              <a:srgbClr val="0000FF"/>
            </a:solidFill>
            <a:ln w="9525">
              <a:solidFill>
                <a:srgbClr val="0000FF"/>
              </a:solidFill>
              <a:round/>
              <a:headEnd/>
              <a:tailEnd/>
            </a:ln>
          </p:spPr>
          <p:txBody>
            <a:bodyPr/>
            <a:lstStyle/>
            <a:p>
              <a:endParaRPr lang="en-US"/>
            </a:p>
          </p:txBody>
        </p:sp>
        <p:sp>
          <p:nvSpPr>
            <p:cNvPr id="38945" name="Oval 29"/>
            <p:cNvSpPr>
              <a:spLocks noChangeArrowheads="1"/>
            </p:cNvSpPr>
            <p:nvPr/>
          </p:nvSpPr>
          <p:spPr bwMode="auto">
            <a:xfrm>
              <a:off x="4254" y="2784"/>
              <a:ext cx="30" cy="30"/>
            </a:xfrm>
            <a:prstGeom prst="ellipse">
              <a:avLst/>
            </a:prstGeom>
            <a:solidFill>
              <a:srgbClr val="0000FF"/>
            </a:solidFill>
            <a:ln w="9525">
              <a:solidFill>
                <a:srgbClr val="0000FF"/>
              </a:solidFill>
              <a:round/>
              <a:headEnd/>
              <a:tailEnd/>
            </a:ln>
          </p:spPr>
          <p:txBody>
            <a:bodyPr/>
            <a:lstStyle/>
            <a:p>
              <a:endParaRPr lang="en-US"/>
            </a:p>
          </p:txBody>
        </p:sp>
        <p:sp>
          <p:nvSpPr>
            <p:cNvPr id="38946" name="Oval 30"/>
            <p:cNvSpPr>
              <a:spLocks noChangeArrowheads="1"/>
            </p:cNvSpPr>
            <p:nvPr/>
          </p:nvSpPr>
          <p:spPr bwMode="auto">
            <a:xfrm>
              <a:off x="4926" y="3192"/>
              <a:ext cx="30" cy="30"/>
            </a:xfrm>
            <a:prstGeom prst="ellipse">
              <a:avLst/>
            </a:prstGeom>
            <a:solidFill>
              <a:srgbClr val="0000FF"/>
            </a:solidFill>
            <a:ln w="9525">
              <a:solidFill>
                <a:srgbClr val="0000FF"/>
              </a:solidFill>
              <a:round/>
              <a:headEnd/>
              <a:tailEnd/>
            </a:ln>
          </p:spPr>
          <p:txBody>
            <a:bodyPr/>
            <a:lstStyle/>
            <a:p>
              <a:endParaRPr lang="en-US"/>
            </a:p>
          </p:txBody>
        </p:sp>
        <p:sp>
          <p:nvSpPr>
            <p:cNvPr id="38947" name="Oval 31"/>
            <p:cNvSpPr>
              <a:spLocks noChangeArrowheads="1"/>
            </p:cNvSpPr>
            <p:nvPr/>
          </p:nvSpPr>
          <p:spPr bwMode="auto">
            <a:xfrm>
              <a:off x="4380" y="2724"/>
              <a:ext cx="30" cy="30"/>
            </a:xfrm>
            <a:prstGeom prst="ellipse">
              <a:avLst/>
            </a:prstGeom>
            <a:solidFill>
              <a:srgbClr val="0000FF"/>
            </a:solidFill>
            <a:ln w="9525">
              <a:solidFill>
                <a:srgbClr val="0000FF"/>
              </a:solidFill>
              <a:round/>
              <a:headEnd/>
              <a:tailEnd/>
            </a:ln>
          </p:spPr>
          <p:txBody>
            <a:bodyPr/>
            <a:lstStyle/>
            <a:p>
              <a:endParaRPr lang="en-US"/>
            </a:p>
          </p:txBody>
        </p:sp>
        <p:sp>
          <p:nvSpPr>
            <p:cNvPr id="38948" name="Oval 32"/>
            <p:cNvSpPr>
              <a:spLocks noChangeArrowheads="1"/>
            </p:cNvSpPr>
            <p:nvPr/>
          </p:nvSpPr>
          <p:spPr bwMode="auto">
            <a:xfrm>
              <a:off x="3996" y="2346"/>
              <a:ext cx="30" cy="30"/>
            </a:xfrm>
            <a:prstGeom prst="ellipse">
              <a:avLst/>
            </a:prstGeom>
            <a:solidFill>
              <a:srgbClr val="0000FF"/>
            </a:solidFill>
            <a:ln w="9525">
              <a:solidFill>
                <a:srgbClr val="0000FF"/>
              </a:solidFill>
              <a:round/>
              <a:headEnd/>
              <a:tailEnd/>
            </a:ln>
          </p:spPr>
          <p:txBody>
            <a:bodyPr/>
            <a:lstStyle/>
            <a:p>
              <a:endParaRPr lang="en-US"/>
            </a:p>
          </p:txBody>
        </p:sp>
        <p:sp>
          <p:nvSpPr>
            <p:cNvPr id="38949" name="Oval 33"/>
            <p:cNvSpPr>
              <a:spLocks noChangeArrowheads="1"/>
            </p:cNvSpPr>
            <p:nvPr/>
          </p:nvSpPr>
          <p:spPr bwMode="auto">
            <a:xfrm>
              <a:off x="3918" y="2406"/>
              <a:ext cx="30" cy="30"/>
            </a:xfrm>
            <a:prstGeom prst="ellipse">
              <a:avLst/>
            </a:prstGeom>
            <a:solidFill>
              <a:srgbClr val="0000FF"/>
            </a:solidFill>
            <a:ln w="9525">
              <a:solidFill>
                <a:srgbClr val="0000FF"/>
              </a:solidFill>
              <a:round/>
              <a:headEnd/>
              <a:tailEnd/>
            </a:ln>
          </p:spPr>
          <p:txBody>
            <a:bodyPr/>
            <a:lstStyle/>
            <a:p>
              <a:endParaRPr lang="en-US"/>
            </a:p>
          </p:txBody>
        </p:sp>
        <p:sp>
          <p:nvSpPr>
            <p:cNvPr id="38950" name="Oval 34"/>
            <p:cNvSpPr>
              <a:spLocks noChangeArrowheads="1"/>
            </p:cNvSpPr>
            <p:nvPr/>
          </p:nvSpPr>
          <p:spPr bwMode="auto">
            <a:xfrm>
              <a:off x="4398" y="2586"/>
              <a:ext cx="30" cy="30"/>
            </a:xfrm>
            <a:prstGeom prst="ellipse">
              <a:avLst/>
            </a:prstGeom>
            <a:solidFill>
              <a:srgbClr val="0000FF"/>
            </a:solidFill>
            <a:ln w="9525">
              <a:solidFill>
                <a:srgbClr val="0000FF"/>
              </a:solidFill>
              <a:round/>
              <a:headEnd/>
              <a:tailEnd/>
            </a:ln>
          </p:spPr>
          <p:txBody>
            <a:bodyPr/>
            <a:lstStyle/>
            <a:p>
              <a:endParaRPr lang="en-US"/>
            </a:p>
          </p:txBody>
        </p:sp>
        <p:sp>
          <p:nvSpPr>
            <p:cNvPr id="38951" name="Oval 35"/>
            <p:cNvSpPr>
              <a:spLocks noChangeArrowheads="1"/>
            </p:cNvSpPr>
            <p:nvPr/>
          </p:nvSpPr>
          <p:spPr bwMode="auto">
            <a:xfrm>
              <a:off x="5076"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2" name="Oval 36"/>
            <p:cNvSpPr>
              <a:spLocks noChangeArrowheads="1"/>
            </p:cNvSpPr>
            <p:nvPr/>
          </p:nvSpPr>
          <p:spPr bwMode="auto">
            <a:xfrm>
              <a:off x="471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3" name="Oval 37"/>
            <p:cNvSpPr>
              <a:spLocks noChangeArrowheads="1"/>
            </p:cNvSpPr>
            <p:nvPr/>
          </p:nvSpPr>
          <p:spPr bwMode="auto">
            <a:xfrm>
              <a:off x="5250" y="3378"/>
              <a:ext cx="30" cy="30"/>
            </a:xfrm>
            <a:prstGeom prst="ellipse">
              <a:avLst/>
            </a:prstGeom>
            <a:solidFill>
              <a:srgbClr val="0000FF"/>
            </a:solidFill>
            <a:ln w="9525">
              <a:solidFill>
                <a:srgbClr val="0000FF"/>
              </a:solidFill>
              <a:round/>
              <a:headEnd/>
              <a:tailEnd/>
            </a:ln>
          </p:spPr>
          <p:txBody>
            <a:bodyPr/>
            <a:lstStyle/>
            <a:p>
              <a:endParaRPr lang="en-US"/>
            </a:p>
          </p:txBody>
        </p:sp>
        <p:sp>
          <p:nvSpPr>
            <p:cNvPr id="38954" name="Oval 38"/>
            <p:cNvSpPr>
              <a:spLocks noChangeArrowheads="1"/>
            </p:cNvSpPr>
            <p:nvPr/>
          </p:nvSpPr>
          <p:spPr bwMode="auto">
            <a:xfrm>
              <a:off x="5064" y="3180"/>
              <a:ext cx="30" cy="30"/>
            </a:xfrm>
            <a:prstGeom prst="ellipse">
              <a:avLst/>
            </a:prstGeom>
            <a:solidFill>
              <a:srgbClr val="0000FF"/>
            </a:solidFill>
            <a:ln w="9525">
              <a:solidFill>
                <a:srgbClr val="0000FF"/>
              </a:solidFill>
              <a:round/>
              <a:headEnd/>
              <a:tailEnd/>
            </a:ln>
          </p:spPr>
          <p:txBody>
            <a:bodyPr/>
            <a:lstStyle/>
            <a:p>
              <a:endParaRPr lang="en-US"/>
            </a:p>
          </p:txBody>
        </p:sp>
        <p:sp>
          <p:nvSpPr>
            <p:cNvPr id="38955" name="Oval 39"/>
            <p:cNvSpPr>
              <a:spLocks noChangeArrowheads="1"/>
            </p:cNvSpPr>
            <p:nvPr/>
          </p:nvSpPr>
          <p:spPr bwMode="auto">
            <a:xfrm>
              <a:off x="4542" y="2670"/>
              <a:ext cx="30" cy="30"/>
            </a:xfrm>
            <a:prstGeom prst="ellipse">
              <a:avLst/>
            </a:prstGeom>
            <a:solidFill>
              <a:srgbClr val="0000FF"/>
            </a:solidFill>
            <a:ln w="9525">
              <a:solidFill>
                <a:srgbClr val="0000FF"/>
              </a:solidFill>
              <a:round/>
              <a:headEnd/>
              <a:tailEnd/>
            </a:ln>
          </p:spPr>
          <p:txBody>
            <a:bodyPr/>
            <a:lstStyle/>
            <a:p>
              <a:endParaRPr lang="en-US"/>
            </a:p>
          </p:txBody>
        </p:sp>
        <p:sp>
          <p:nvSpPr>
            <p:cNvPr id="38956" name="Oval 40"/>
            <p:cNvSpPr>
              <a:spLocks noChangeArrowheads="1"/>
            </p:cNvSpPr>
            <p:nvPr/>
          </p:nvSpPr>
          <p:spPr bwMode="auto">
            <a:xfrm>
              <a:off x="5052" y="34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7" name="Oval 41"/>
            <p:cNvSpPr>
              <a:spLocks noChangeArrowheads="1"/>
            </p:cNvSpPr>
            <p:nvPr/>
          </p:nvSpPr>
          <p:spPr bwMode="auto">
            <a:xfrm>
              <a:off x="480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8" name="Rectangle 42"/>
            <p:cNvSpPr>
              <a:spLocks noChangeArrowheads="1"/>
            </p:cNvSpPr>
            <p:nvPr/>
          </p:nvSpPr>
          <p:spPr bwMode="auto">
            <a:xfrm>
              <a:off x="3540" y="1963"/>
              <a:ext cx="440" cy="170"/>
            </a:xfrm>
            <a:prstGeom prst="rect">
              <a:avLst/>
            </a:prstGeom>
            <a:noFill/>
            <a:ln w="9525">
              <a:noFill/>
              <a:miter lim="800000"/>
              <a:headEnd/>
              <a:tailEnd/>
            </a:ln>
          </p:spPr>
          <p:txBody>
            <a:bodyPr wrap="none" lIns="0" tIns="0" rIns="0" bIns="0">
              <a:spAutoFit/>
            </a:bodyPr>
            <a:lstStyle/>
            <a:p>
              <a:r>
                <a:rPr lang="en-US" sz="1800" b="1">
                  <a:solidFill>
                    <a:srgbClr val="000000"/>
                  </a:solidFill>
                  <a:latin typeface="Arial" charset="0"/>
                </a:rPr>
                <a:t>           </a:t>
              </a:r>
              <a:endParaRPr lang="en-US" sz="2000"/>
            </a:p>
          </p:txBody>
        </p:sp>
        <p:sp>
          <p:nvSpPr>
            <p:cNvPr id="38959" name="Rectangle 43"/>
            <p:cNvSpPr>
              <a:spLocks noChangeArrowheads="1"/>
            </p:cNvSpPr>
            <p:nvPr/>
          </p:nvSpPr>
          <p:spPr bwMode="auto">
            <a:xfrm>
              <a:off x="3132" y="3462"/>
              <a:ext cx="144"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8960" name="Rectangle 44"/>
            <p:cNvSpPr>
              <a:spLocks noChangeArrowheads="1"/>
            </p:cNvSpPr>
            <p:nvPr/>
          </p:nvSpPr>
          <p:spPr bwMode="auto">
            <a:xfrm>
              <a:off x="3156" y="3138"/>
              <a:ext cx="116" cy="1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0.0</a:t>
              </a:r>
              <a:endParaRPr lang="en-US"/>
            </a:p>
          </p:txBody>
        </p:sp>
        <p:sp>
          <p:nvSpPr>
            <p:cNvPr id="38961" name="Rectangle 45"/>
            <p:cNvSpPr>
              <a:spLocks noChangeArrowheads="1"/>
            </p:cNvSpPr>
            <p:nvPr/>
          </p:nvSpPr>
          <p:spPr bwMode="auto">
            <a:xfrm>
              <a:off x="3156" y="2814"/>
              <a:ext cx="116"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8962" name="Rectangle 46"/>
            <p:cNvSpPr>
              <a:spLocks noChangeArrowheads="1"/>
            </p:cNvSpPr>
            <p:nvPr/>
          </p:nvSpPr>
          <p:spPr bwMode="auto">
            <a:xfrm>
              <a:off x="3156" y="2490"/>
              <a:ext cx="116" cy="1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0.8</a:t>
              </a:r>
              <a:endParaRPr lang="en-US"/>
            </a:p>
          </p:txBody>
        </p:sp>
        <p:sp>
          <p:nvSpPr>
            <p:cNvPr id="38963" name="Rectangle 47"/>
            <p:cNvSpPr>
              <a:spLocks noChangeArrowheads="1"/>
            </p:cNvSpPr>
            <p:nvPr/>
          </p:nvSpPr>
          <p:spPr bwMode="auto">
            <a:xfrm>
              <a:off x="3156" y="2166"/>
              <a:ext cx="116"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a:t>
              </a:r>
              <a:endParaRPr lang="en-US"/>
            </a:p>
          </p:txBody>
        </p:sp>
        <p:sp>
          <p:nvSpPr>
            <p:cNvPr id="38964" name="Rectangle 48"/>
            <p:cNvSpPr>
              <a:spLocks noChangeArrowheads="1"/>
            </p:cNvSpPr>
            <p:nvPr/>
          </p:nvSpPr>
          <p:spPr bwMode="auto">
            <a:xfrm>
              <a:off x="3306" y="3252"/>
              <a:ext cx="47"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8965" name="Rectangle 49"/>
            <p:cNvSpPr>
              <a:spLocks noChangeArrowheads="1"/>
            </p:cNvSpPr>
            <p:nvPr/>
          </p:nvSpPr>
          <p:spPr bwMode="auto">
            <a:xfrm>
              <a:off x="3936" y="3252"/>
              <a:ext cx="209"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5,000</a:t>
              </a:r>
              <a:endParaRPr lang="en-US"/>
            </a:p>
          </p:txBody>
        </p:sp>
        <p:sp>
          <p:nvSpPr>
            <p:cNvPr id="38966" name="Rectangle 50"/>
            <p:cNvSpPr>
              <a:spLocks noChangeArrowheads="1"/>
            </p:cNvSpPr>
            <p:nvPr/>
          </p:nvSpPr>
          <p:spPr bwMode="auto">
            <a:xfrm>
              <a:off x="4626" y="3252"/>
              <a:ext cx="257"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10,000</a:t>
              </a:r>
              <a:endParaRPr lang="en-US"/>
            </a:p>
          </p:txBody>
        </p:sp>
        <p:sp>
          <p:nvSpPr>
            <p:cNvPr id="38967" name="Rectangle 51"/>
            <p:cNvSpPr>
              <a:spLocks noChangeArrowheads="1"/>
            </p:cNvSpPr>
            <p:nvPr/>
          </p:nvSpPr>
          <p:spPr bwMode="auto">
            <a:xfrm>
              <a:off x="5334" y="3252"/>
              <a:ext cx="256"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15,000</a:t>
              </a:r>
              <a:endParaRPr lang="en-US"/>
            </a:p>
          </p:txBody>
        </p:sp>
        <p:sp>
          <p:nvSpPr>
            <p:cNvPr id="38968" name="Rectangle 52"/>
            <p:cNvSpPr>
              <a:spLocks noChangeArrowheads="1"/>
            </p:cNvSpPr>
            <p:nvPr/>
          </p:nvSpPr>
          <p:spPr bwMode="auto">
            <a:xfrm>
              <a:off x="3858" y="3768"/>
              <a:ext cx="598" cy="225"/>
            </a:xfrm>
            <a:prstGeom prst="rect">
              <a:avLst/>
            </a:prstGeom>
            <a:noFill/>
            <a:ln w="9525">
              <a:noFill/>
              <a:miter lim="800000"/>
              <a:headEnd/>
              <a:tailEnd/>
            </a:ln>
          </p:spPr>
          <p:txBody>
            <a:bodyPr wrap="none" lIns="0" tIns="0" rIns="0" bIns="0">
              <a:spAutoFit/>
            </a:bodyPr>
            <a:lstStyle/>
            <a:p>
              <a:r>
                <a:rPr lang="en-US" sz="1400" b="1">
                  <a:solidFill>
                    <a:srgbClr val="000000"/>
                  </a:solidFill>
                  <a:latin typeface="Arial" charset="0"/>
                </a:rPr>
                <a:t>               </a:t>
              </a:r>
              <a:r>
                <a:rPr lang="en-US" b="1">
                  <a:solidFill>
                    <a:srgbClr val="000000"/>
                  </a:solidFill>
                  <a:latin typeface="Arial" charset="0"/>
                </a:rPr>
                <a:t>S</a:t>
              </a:r>
              <a:endParaRPr lang="en-US"/>
            </a:p>
          </p:txBody>
        </p:sp>
        <p:sp>
          <p:nvSpPr>
            <p:cNvPr id="38969" name="Rectangle 53"/>
            <p:cNvSpPr>
              <a:spLocks noChangeArrowheads="1"/>
            </p:cNvSpPr>
            <p:nvPr/>
          </p:nvSpPr>
          <p:spPr bwMode="auto">
            <a:xfrm rot="-5400000">
              <a:off x="2766" y="2787"/>
              <a:ext cx="515" cy="192"/>
            </a:xfrm>
            <a:prstGeom prst="rect">
              <a:avLst/>
            </a:prstGeom>
            <a:noFill/>
            <a:ln w="9525">
              <a:noFill/>
              <a:miter lim="800000"/>
              <a:headEnd/>
              <a:tailEnd/>
            </a:ln>
          </p:spPr>
          <p:txBody>
            <a:bodyPr wrap="none" lIns="0" tIns="0" rIns="0" bIns="0">
              <a:spAutoFit/>
            </a:bodyPr>
            <a:lstStyle/>
            <a:p>
              <a:r>
                <a:rPr lang="en-US" sz="2000" b="1">
                  <a:solidFill>
                    <a:srgbClr val="000000"/>
                  </a:solidFill>
                  <a:latin typeface="Arial" charset="0"/>
                </a:rPr>
                <a:t>ln(R/S)</a:t>
              </a:r>
              <a:endParaRPr lang="en-US" sz="3200"/>
            </a:p>
          </p:txBody>
        </p:sp>
        <p:sp>
          <p:nvSpPr>
            <p:cNvPr id="38970" name="Line 54"/>
            <p:cNvSpPr>
              <a:spLocks noChangeShapeType="1"/>
            </p:cNvSpPr>
            <p:nvPr/>
          </p:nvSpPr>
          <p:spPr bwMode="auto">
            <a:xfrm>
              <a:off x="3648" y="2424"/>
              <a:ext cx="1728" cy="1056"/>
            </a:xfrm>
            <a:prstGeom prst="line">
              <a:avLst/>
            </a:prstGeom>
            <a:noFill/>
            <a:ln w="57150">
              <a:solidFill>
                <a:srgbClr val="0000FF"/>
              </a:solidFill>
              <a:round/>
              <a:headEnd/>
              <a:tailEnd/>
            </a:ln>
          </p:spPr>
          <p:txBody>
            <a:bodyPr/>
            <a:lstStyle/>
            <a:p>
              <a:endParaRPr lang="en-US"/>
            </a:p>
          </p:txBody>
        </p:sp>
      </p:grpSp>
      <p:sp>
        <p:nvSpPr>
          <p:cNvPr id="38917" name="Rectangle 55"/>
          <p:cNvSpPr>
            <a:spLocks noChangeArrowheads="1"/>
          </p:cNvSpPr>
          <p:nvPr/>
        </p:nvSpPr>
        <p:spPr bwMode="auto">
          <a:xfrm>
            <a:off x="0" y="71438"/>
            <a:ext cx="4572000" cy="915987"/>
          </a:xfrm>
          <a:prstGeom prst="rect">
            <a:avLst/>
          </a:prstGeom>
          <a:noFill/>
          <a:ln w="9525">
            <a:noFill/>
            <a:miter lim="800000"/>
            <a:headEnd/>
            <a:tailEnd/>
          </a:ln>
        </p:spPr>
        <p:txBody>
          <a:bodyPr lIns="91432" tIns="45716" rIns="91432" bIns="45716" anchor="ctr"/>
          <a:lstStyle/>
          <a:p>
            <a:pPr algn="ctr"/>
            <a:r>
              <a:rPr lang="en-US" sz="4300">
                <a:solidFill>
                  <a:schemeClr val="tx2"/>
                </a:solidFill>
              </a:rPr>
              <a:t>Ricker SR Model</a:t>
            </a:r>
          </a:p>
        </p:txBody>
      </p:sp>
      <p:sp>
        <p:nvSpPr>
          <p:cNvPr id="38918" name="Text Box 56"/>
          <p:cNvSpPr txBox="1">
            <a:spLocks noChangeArrowheads="1"/>
          </p:cNvSpPr>
          <p:nvPr/>
        </p:nvSpPr>
        <p:spPr bwMode="auto">
          <a:xfrm>
            <a:off x="509588" y="3771789"/>
            <a:ext cx="7848600" cy="2203672"/>
          </a:xfrm>
          <a:prstGeom prst="rect">
            <a:avLst/>
          </a:prstGeom>
          <a:noFill/>
          <a:ln w="9525">
            <a:noFill/>
            <a:miter lim="800000"/>
            <a:headEnd/>
            <a:tailEnd/>
          </a:ln>
        </p:spPr>
        <p:txBody>
          <a:bodyPr lIns="91432" tIns="45716" rIns="91432" bIns="45716">
            <a:spAutoFit/>
          </a:bodyPr>
          <a:lstStyle/>
          <a:p>
            <a:pPr marL="323850" indent="-323850" algn="ctr">
              <a:spcAft>
                <a:spcPct val="30000"/>
              </a:spcAft>
              <a:buFont typeface="Wingdings" pitchFamily="2" charset="2"/>
              <a:buNone/>
            </a:pPr>
            <a:r>
              <a:rPr lang="en-US" sz="2800" b="1" dirty="0">
                <a:solidFill>
                  <a:srgbClr val="FF0000"/>
                </a:solidFill>
              </a:rPr>
              <a:t>Assumptions from regression are violated</a:t>
            </a:r>
          </a:p>
          <a:p>
            <a:pPr marL="457200" indent="-457200">
              <a:spcAft>
                <a:spcPct val="30000"/>
              </a:spcAft>
              <a:buFont typeface="Arial" panose="020B0604020202020204" pitchFamily="34" charset="0"/>
              <a:buChar char="•"/>
            </a:pPr>
            <a:r>
              <a:rPr lang="en-US" sz="2800" dirty="0"/>
              <a:t>{S} known w/o error</a:t>
            </a:r>
          </a:p>
          <a:p>
            <a:pPr marL="457200" indent="-457200">
              <a:spcAft>
                <a:spcPct val="30000"/>
              </a:spcAft>
              <a:buFont typeface="Arial" panose="020B0604020202020204" pitchFamily="34" charset="0"/>
              <a:buChar char="•"/>
            </a:pPr>
            <a:r>
              <a:rPr lang="en-US" sz="2800" dirty="0"/>
              <a:t>{S,R} independent</a:t>
            </a:r>
          </a:p>
          <a:p>
            <a:pPr marL="323850" indent="-323850" algn="ctr">
              <a:spcAft>
                <a:spcPct val="30000"/>
              </a:spcAft>
              <a:buFont typeface="Wingdings" pitchFamily="2" charset="2"/>
              <a:buNone/>
            </a:pPr>
            <a:r>
              <a:rPr lang="en-US" sz="2800" dirty="0"/>
              <a:t>. . .</a:t>
            </a:r>
          </a:p>
        </p:txBody>
      </p:sp>
      <p:sp>
        <p:nvSpPr>
          <p:cNvPr id="3891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D433A78-EE7B-48B4-9B54-17C682D9EBEB}" type="slidenum">
              <a:rPr lang="en-US" sz="1400"/>
              <a:pPr algn="r"/>
              <a:t>55</a:t>
            </a:fld>
            <a:endParaRPr lang="en-US"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9" name="Rectangle 2"/>
          <p:cNvSpPr>
            <a:spLocks noGrp="1" noChangeArrowheads="1"/>
          </p:cNvSpPr>
          <p:nvPr>
            <p:ph type="title" idx="4294967295"/>
          </p:nvPr>
        </p:nvSpPr>
        <p:spPr>
          <a:xfrm>
            <a:off x="4267200" y="0"/>
            <a:ext cx="4876800" cy="762000"/>
          </a:xfrm>
        </p:spPr>
        <p:txBody>
          <a:bodyPr/>
          <a:lstStyle/>
          <a:p>
            <a:r>
              <a:rPr lang="en-US" sz="2800" b="1" u="sng"/>
              <a:t>Model for Simulated Data</a:t>
            </a:r>
          </a:p>
        </p:txBody>
      </p:sp>
      <p:sp>
        <p:nvSpPr>
          <p:cNvPr id="147460" name="AutoShape 3"/>
          <p:cNvSpPr>
            <a:spLocks noChangeArrowheads="1"/>
          </p:cNvSpPr>
          <p:nvPr/>
        </p:nvSpPr>
        <p:spPr bwMode="auto">
          <a:xfrm>
            <a:off x="3048000" y="2057400"/>
            <a:ext cx="914400" cy="68580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2</a:t>
            </a:r>
            <a:endParaRPr lang="en-US" sz="3600"/>
          </a:p>
        </p:txBody>
      </p:sp>
      <p:cxnSp>
        <p:nvCxnSpPr>
          <p:cNvPr id="147461" name="AutoShape 4"/>
          <p:cNvCxnSpPr>
            <a:cxnSpLocks noChangeShapeType="1"/>
            <a:stCxn id="147469" idx="5"/>
            <a:endCxn id="147466" idx="1"/>
          </p:cNvCxnSpPr>
          <p:nvPr/>
        </p:nvCxnSpPr>
        <p:spPr bwMode="auto">
          <a:xfrm>
            <a:off x="5254625" y="1516063"/>
            <a:ext cx="517525" cy="274637"/>
          </a:xfrm>
          <a:prstGeom prst="straightConnector1">
            <a:avLst/>
          </a:prstGeom>
          <a:noFill/>
          <a:ln w="9525">
            <a:solidFill>
              <a:schemeClr val="tx1"/>
            </a:solidFill>
            <a:round/>
            <a:headEnd/>
            <a:tailEnd type="triangle" w="med" len="med"/>
          </a:ln>
        </p:spPr>
      </p:cxnSp>
      <p:sp>
        <p:nvSpPr>
          <p:cNvPr id="147462" name="AutoShape 5"/>
          <p:cNvSpPr>
            <a:spLocks noChangeArrowheads="1"/>
          </p:cNvSpPr>
          <p:nvPr/>
        </p:nvSpPr>
        <p:spPr bwMode="auto">
          <a:xfrm>
            <a:off x="3048000" y="304800"/>
            <a:ext cx="914400" cy="68580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1</a:t>
            </a:r>
            <a:endParaRPr lang="en-US" sz="3600"/>
          </a:p>
        </p:txBody>
      </p:sp>
      <p:cxnSp>
        <p:nvCxnSpPr>
          <p:cNvPr id="147463" name="AutoShape 6"/>
          <p:cNvCxnSpPr>
            <a:cxnSpLocks noChangeShapeType="1"/>
            <a:stCxn id="147462" idx="3"/>
            <a:endCxn id="147469" idx="1"/>
          </p:cNvCxnSpPr>
          <p:nvPr/>
        </p:nvCxnSpPr>
        <p:spPr bwMode="auto">
          <a:xfrm>
            <a:off x="3981450" y="647700"/>
            <a:ext cx="523875" cy="473075"/>
          </a:xfrm>
          <a:prstGeom prst="straightConnector1">
            <a:avLst/>
          </a:prstGeom>
          <a:noFill/>
          <a:ln w="9525">
            <a:solidFill>
              <a:schemeClr val="tx1"/>
            </a:solidFill>
            <a:round/>
            <a:headEnd/>
            <a:tailEnd type="triangle" w="med" len="med"/>
          </a:ln>
        </p:spPr>
      </p:cxnSp>
      <p:sp>
        <p:nvSpPr>
          <p:cNvPr id="147464" name="AutoShape 7"/>
          <p:cNvSpPr>
            <a:spLocks noChangeArrowheads="1"/>
          </p:cNvSpPr>
          <p:nvPr/>
        </p:nvSpPr>
        <p:spPr bwMode="auto">
          <a:xfrm>
            <a:off x="7797800" y="2057400"/>
            <a:ext cx="914400" cy="685800"/>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2</a:t>
            </a:r>
            <a:endParaRPr lang="en-US" sz="3600"/>
          </a:p>
        </p:txBody>
      </p:sp>
      <p:cxnSp>
        <p:nvCxnSpPr>
          <p:cNvPr id="147465" name="AutoShape 8"/>
          <p:cNvCxnSpPr>
            <a:cxnSpLocks noChangeShapeType="1"/>
            <a:stCxn id="147466" idx="3"/>
            <a:endCxn id="147470" idx="2"/>
          </p:cNvCxnSpPr>
          <p:nvPr/>
        </p:nvCxnSpPr>
        <p:spPr bwMode="auto">
          <a:xfrm flipV="1">
            <a:off x="6724650" y="1371600"/>
            <a:ext cx="419100" cy="419100"/>
          </a:xfrm>
          <a:prstGeom prst="straightConnector1">
            <a:avLst/>
          </a:prstGeom>
          <a:noFill/>
          <a:ln w="9525">
            <a:solidFill>
              <a:schemeClr val="tx1"/>
            </a:solidFill>
            <a:round/>
            <a:headEnd/>
            <a:tailEnd type="triangle" w="med" len="med"/>
          </a:ln>
        </p:spPr>
      </p:cxnSp>
      <p:sp>
        <p:nvSpPr>
          <p:cNvPr id="147466" name="AutoShape 9"/>
          <p:cNvSpPr>
            <a:spLocks noChangeArrowheads="1"/>
          </p:cNvSpPr>
          <p:nvPr/>
        </p:nvSpPr>
        <p:spPr bwMode="auto">
          <a:xfrm>
            <a:off x="5791200" y="1447800"/>
            <a:ext cx="914400" cy="68580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2</a:t>
            </a:r>
            <a:endParaRPr lang="en-US" sz="3600"/>
          </a:p>
        </p:txBody>
      </p:sp>
      <p:cxnSp>
        <p:nvCxnSpPr>
          <p:cNvPr id="147467" name="AutoShape 10"/>
          <p:cNvCxnSpPr>
            <a:cxnSpLocks noChangeShapeType="1"/>
            <a:stCxn id="147466" idx="1"/>
            <a:endCxn id="147460" idx="3"/>
          </p:cNvCxnSpPr>
          <p:nvPr/>
        </p:nvCxnSpPr>
        <p:spPr bwMode="auto">
          <a:xfrm flipH="1">
            <a:off x="3981450" y="1790700"/>
            <a:ext cx="1790700" cy="609600"/>
          </a:xfrm>
          <a:prstGeom prst="straightConnector1">
            <a:avLst/>
          </a:prstGeom>
          <a:noFill/>
          <a:ln w="9525">
            <a:solidFill>
              <a:schemeClr val="tx1"/>
            </a:solidFill>
            <a:round/>
            <a:headEnd/>
            <a:tailEnd type="triangle" w="med" len="med"/>
          </a:ln>
        </p:spPr>
      </p:cxnSp>
      <p:cxnSp>
        <p:nvCxnSpPr>
          <p:cNvPr id="147468" name="AutoShape 11"/>
          <p:cNvCxnSpPr>
            <a:cxnSpLocks noChangeShapeType="1"/>
            <a:stCxn id="147464" idx="1"/>
            <a:endCxn id="147460" idx="3"/>
          </p:cNvCxnSpPr>
          <p:nvPr/>
        </p:nvCxnSpPr>
        <p:spPr bwMode="auto">
          <a:xfrm flipH="1">
            <a:off x="3981450" y="2400300"/>
            <a:ext cx="3797300" cy="0"/>
          </a:xfrm>
          <a:prstGeom prst="straightConnector1">
            <a:avLst/>
          </a:prstGeom>
          <a:noFill/>
          <a:ln w="9525">
            <a:solidFill>
              <a:schemeClr val="tx1"/>
            </a:solidFill>
            <a:round/>
            <a:headEnd/>
            <a:tailEnd type="triangle" w="med" len="med"/>
          </a:ln>
        </p:spPr>
      </p:cxnSp>
      <p:sp>
        <p:nvSpPr>
          <p:cNvPr id="147469" name="Oval 12"/>
          <p:cNvSpPr>
            <a:spLocks noChangeAspect="1" noChangeArrowheads="1"/>
          </p:cNvSpPr>
          <p:nvPr/>
        </p:nvSpPr>
        <p:spPr bwMode="auto">
          <a:xfrm>
            <a:off x="4349750" y="1066800"/>
            <a:ext cx="1060450" cy="503238"/>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Ricker</a:t>
            </a:r>
          </a:p>
        </p:txBody>
      </p:sp>
      <p:sp>
        <p:nvSpPr>
          <p:cNvPr id="147470" name="Oval 13"/>
          <p:cNvSpPr>
            <a:spLocks noChangeArrowheads="1"/>
          </p:cNvSpPr>
          <p:nvPr/>
        </p:nvSpPr>
        <p:spPr bwMode="auto">
          <a:xfrm>
            <a:off x="7162800" y="990600"/>
            <a:ext cx="1600200" cy="762000"/>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Harvest</a:t>
            </a:r>
          </a:p>
          <a:p>
            <a:pPr algn="ctr"/>
            <a:r>
              <a:rPr lang="en-US">
                <a:solidFill>
                  <a:srgbClr val="FF0000"/>
                </a:solidFill>
              </a:rPr>
              <a:t>Policy</a:t>
            </a:r>
          </a:p>
        </p:txBody>
      </p:sp>
      <p:cxnSp>
        <p:nvCxnSpPr>
          <p:cNvPr id="147471" name="AutoShape 14"/>
          <p:cNvCxnSpPr>
            <a:cxnSpLocks noChangeShapeType="1"/>
            <a:stCxn id="147470" idx="4"/>
            <a:endCxn id="147464" idx="0"/>
          </p:cNvCxnSpPr>
          <p:nvPr/>
        </p:nvCxnSpPr>
        <p:spPr bwMode="auto">
          <a:xfrm>
            <a:off x="7962900" y="1771650"/>
            <a:ext cx="292100" cy="266700"/>
          </a:xfrm>
          <a:prstGeom prst="straightConnector1">
            <a:avLst/>
          </a:prstGeom>
          <a:noFill/>
          <a:ln w="9525">
            <a:solidFill>
              <a:schemeClr val="tx1"/>
            </a:solidFill>
            <a:round/>
            <a:headEnd/>
            <a:tailEnd type="triangle" w="med" len="med"/>
          </a:ln>
        </p:spPr>
      </p:cxnSp>
      <p:grpSp>
        <p:nvGrpSpPr>
          <p:cNvPr id="2" name="Group 15"/>
          <p:cNvGrpSpPr>
            <a:grpSpLocks/>
          </p:cNvGrpSpPr>
          <p:nvPr/>
        </p:nvGrpSpPr>
        <p:grpSpPr bwMode="auto">
          <a:xfrm>
            <a:off x="304800" y="304800"/>
            <a:ext cx="2724150" cy="5943600"/>
            <a:chOff x="192" y="528"/>
            <a:chExt cx="1716" cy="3744"/>
          </a:xfrm>
        </p:grpSpPr>
        <p:sp>
          <p:nvSpPr>
            <p:cNvPr id="147500" name="AutoShape 16"/>
            <p:cNvSpPr>
              <a:spLocks noChangeArrowheads="1"/>
            </p:cNvSpPr>
            <p:nvPr/>
          </p:nvSpPr>
          <p:spPr bwMode="auto">
            <a:xfrm>
              <a:off x="192"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2</a:t>
              </a:r>
              <a:endParaRPr lang="en-US" sz="3600"/>
            </a:p>
          </p:txBody>
        </p:sp>
        <p:sp>
          <p:nvSpPr>
            <p:cNvPr id="147501" name="AutoShape 17"/>
            <p:cNvSpPr>
              <a:spLocks noChangeArrowheads="1"/>
            </p:cNvSpPr>
            <p:nvPr/>
          </p:nvSpPr>
          <p:spPr bwMode="auto">
            <a:xfrm>
              <a:off x="192" y="528"/>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1</a:t>
              </a:r>
              <a:endParaRPr lang="en-US" sz="3600"/>
            </a:p>
          </p:txBody>
        </p:sp>
        <p:cxnSp>
          <p:nvCxnSpPr>
            <p:cNvPr id="147502" name="AutoShape 18"/>
            <p:cNvCxnSpPr>
              <a:cxnSpLocks noChangeShapeType="1"/>
              <a:stCxn id="147462" idx="1"/>
              <a:endCxn id="147504" idx="6"/>
            </p:cNvCxnSpPr>
            <p:nvPr/>
          </p:nvCxnSpPr>
          <p:spPr bwMode="auto">
            <a:xfrm flipH="1" flipV="1">
              <a:off x="1663" y="738"/>
              <a:ext cx="245" cy="6"/>
            </a:xfrm>
            <a:prstGeom prst="straightConnector1">
              <a:avLst/>
            </a:prstGeom>
            <a:noFill/>
            <a:ln w="9525">
              <a:solidFill>
                <a:schemeClr val="tx1"/>
              </a:solidFill>
              <a:round/>
              <a:headEnd/>
              <a:tailEnd type="triangle" w="med" len="med"/>
            </a:ln>
          </p:spPr>
        </p:cxnSp>
        <p:sp>
          <p:nvSpPr>
            <p:cNvPr id="147503" name="AutoShape 19"/>
            <p:cNvSpPr>
              <a:spLocks noChangeArrowheads="1"/>
            </p:cNvSpPr>
            <p:nvPr/>
          </p:nvSpPr>
          <p:spPr bwMode="auto">
            <a:xfrm>
              <a:off x="192"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3</a:t>
              </a:r>
              <a:endParaRPr lang="en-US" sz="3600"/>
            </a:p>
          </p:txBody>
        </p:sp>
        <p:sp>
          <p:nvSpPr>
            <p:cNvPr id="147504" name="Oval 20"/>
            <p:cNvSpPr>
              <a:spLocks noChangeAspect="1" noChangeArrowheads="1"/>
            </p:cNvSpPr>
            <p:nvPr/>
          </p:nvSpPr>
          <p:spPr bwMode="auto">
            <a:xfrm>
              <a:off x="1104" y="608"/>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05" name="AutoShape 21"/>
            <p:cNvCxnSpPr>
              <a:cxnSpLocks noChangeShapeType="1"/>
              <a:stCxn id="147504" idx="2"/>
              <a:endCxn id="147501" idx="3"/>
            </p:cNvCxnSpPr>
            <p:nvPr/>
          </p:nvCxnSpPr>
          <p:spPr bwMode="auto">
            <a:xfrm flipH="1">
              <a:off x="780" y="738"/>
              <a:ext cx="312" cy="6"/>
            </a:xfrm>
            <a:prstGeom prst="straightConnector1">
              <a:avLst/>
            </a:prstGeom>
            <a:noFill/>
            <a:ln w="9525">
              <a:solidFill>
                <a:schemeClr val="tx1"/>
              </a:solidFill>
              <a:round/>
              <a:headEnd/>
              <a:tailEnd type="triangle" w="med" len="med"/>
            </a:ln>
          </p:spPr>
        </p:cxnSp>
        <p:cxnSp>
          <p:nvCxnSpPr>
            <p:cNvPr id="147506" name="AutoShape 22"/>
            <p:cNvCxnSpPr>
              <a:cxnSpLocks noChangeShapeType="1"/>
              <a:stCxn id="147460" idx="1"/>
              <a:endCxn id="147507" idx="6"/>
            </p:cNvCxnSpPr>
            <p:nvPr/>
          </p:nvCxnSpPr>
          <p:spPr bwMode="auto">
            <a:xfrm flipH="1" flipV="1">
              <a:off x="1651" y="1839"/>
              <a:ext cx="257" cy="9"/>
            </a:xfrm>
            <a:prstGeom prst="straightConnector1">
              <a:avLst/>
            </a:prstGeom>
            <a:noFill/>
            <a:ln w="9525">
              <a:solidFill>
                <a:schemeClr val="tx1"/>
              </a:solidFill>
              <a:round/>
              <a:headEnd/>
              <a:tailEnd type="triangle" w="med" len="med"/>
            </a:ln>
          </p:spPr>
        </p:cxnSp>
        <p:sp>
          <p:nvSpPr>
            <p:cNvPr id="147507" name="Oval 23"/>
            <p:cNvSpPr>
              <a:spLocks noChangeAspect="1" noChangeArrowheads="1"/>
            </p:cNvSpPr>
            <p:nvPr/>
          </p:nvSpPr>
          <p:spPr bwMode="auto">
            <a:xfrm>
              <a:off x="1092" y="1709"/>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08" name="AutoShape 24"/>
            <p:cNvCxnSpPr>
              <a:cxnSpLocks noChangeShapeType="1"/>
              <a:stCxn id="147507" idx="2"/>
              <a:endCxn id="147500" idx="3"/>
            </p:cNvCxnSpPr>
            <p:nvPr/>
          </p:nvCxnSpPr>
          <p:spPr bwMode="auto">
            <a:xfrm flipH="1">
              <a:off x="780" y="1839"/>
              <a:ext cx="300" cy="9"/>
            </a:xfrm>
            <a:prstGeom prst="straightConnector1">
              <a:avLst/>
            </a:prstGeom>
            <a:noFill/>
            <a:ln w="9525">
              <a:solidFill>
                <a:schemeClr val="tx1"/>
              </a:solidFill>
              <a:round/>
              <a:headEnd/>
              <a:tailEnd type="triangle" w="med" len="med"/>
            </a:ln>
          </p:spPr>
        </p:cxnSp>
        <p:cxnSp>
          <p:nvCxnSpPr>
            <p:cNvPr id="147509" name="AutoShape 25"/>
            <p:cNvCxnSpPr>
              <a:cxnSpLocks noChangeShapeType="1"/>
              <a:stCxn id="147489" idx="1"/>
              <a:endCxn id="147510" idx="6"/>
            </p:cNvCxnSpPr>
            <p:nvPr/>
          </p:nvCxnSpPr>
          <p:spPr bwMode="auto">
            <a:xfrm flipH="1" flipV="1">
              <a:off x="1644" y="2946"/>
              <a:ext cx="264" cy="6"/>
            </a:xfrm>
            <a:prstGeom prst="straightConnector1">
              <a:avLst/>
            </a:prstGeom>
            <a:noFill/>
            <a:ln w="9525">
              <a:solidFill>
                <a:schemeClr val="tx1"/>
              </a:solidFill>
              <a:round/>
              <a:headEnd/>
              <a:tailEnd type="triangle" w="med" len="med"/>
            </a:ln>
          </p:spPr>
        </p:cxnSp>
        <p:sp>
          <p:nvSpPr>
            <p:cNvPr id="147510" name="Oval 26"/>
            <p:cNvSpPr>
              <a:spLocks noChangeAspect="1" noChangeArrowheads="1"/>
            </p:cNvSpPr>
            <p:nvPr/>
          </p:nvSpPr>
          <p:spPr bwMode="auto">
            <a:xfrm>
              <a:off x="1085" y="2816"/>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11" name="AutoShape 27"/>
            <p:cNvCxnSpPr>
              <a:cxnSpLocks noChangeShapeType="1"/>
              <a:stCxn id="147510" idx="2"/>
              <a:endCxn id="147503" idx="3"/>
            </p:cNvCxnSpPr>
            <p:nvPr/>
          </p:nvCxnSpPr>
          <p:spPr bwMode="auto">
            <a:xfrm flipH="1">
              <a:off x="780" y="2946"/>
              <a:ext cx="293" cy="6"/>
            </a:xfrm>
            <a:prstGeom prst="straightConnector1">
              <a:avLst/>
            </a:prstGeom>
            <a:noFill/>
            <a:ln w="9525">
              <a:solidFill>
                <a:schemeClr val="tx1"/>
              </a:solidFill>
              <a:round/>
              <a:headEnd/>
              <a:tailEnd type="triangle" w="med" len="med"/>
            </a:ln>
          </p:spPr>
        </p:cxnSp>
        <p:sp>
          <p:nvSpPr>
            <p:cNvPr id="147512" name="AutoShape 28"/>
            <p:cNvSpPr>
              <a:spLocks noChangeArrowheads="1"/>
            </p:cNvSpPr>
            <p:nvPr/>
          </p:nvSpPr>
          <p:spPr bwMode="auto">
            <a:xfrm>
              <a:off x="192"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4</a:t>
              </a:r>
              <a:endParaRPr lang="en-US" sz="3600"/>
            </a:p>
          </p:txBody>
        </p:sp>
        <p:cxnSp>
          <p:nvCxnSpPr>
            <p:cNvPr id="147513" name="AutoShape 29"/>
            <p:cNvCxnSpPr>
              <a:cxnSpLocks noChangeShapeType="1"/>
              <a:stCxn id="147477" idx="1"/>
              <a:endCxn id="147514" idx="6"/>
            </p:cNvCxnSpPr>
            <p:nvPr/>
          </p:nvCxnSpPr>
          <p:spPr bwMode="auto">
            <a:xfrm flipH="1" flipV="1">
              <a:off x="1644" y="4050"/>
              <a:ext cx="264" cy="6"/>
            </a:xfrm>
            <a:prstGeom prst="straightConnector1">
              <a:avLst/>
            </a:prstGeom>
            <a:noFill/>
            <a:ln w="9525">
              <a:solidFill>
                <a:schemeClr val="tx1"/>
              </a:solidFill>
              <a:round/>
              <a:headEnd/>
              <a:tailEnd type="triangle" w="med" len="med"/>
            </a:ln>
          </p:spPr>
        </p:cxnSp>
        <p:sp>
          <p:nvSpPr>
            <p:cNvPr id="147514" name="Oval 30"/>
            <p:cNvSpPr>
              <a:spLocks noChangeAspect="1" noChangeArrowheads="1"/>
            </p:cNvSpPr>
            <p:nvPr/>
          </p:nvSpPr>
          <p:spPr bwMode="auto">
            <a:xfrm>
              <a:off x="1085" y="3920"/>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15" name="AutoShape 31"/>
            <p:cNvCxnSpPr>
              <a:cxnSpLocks noChangeShapeType="1"/>
              <a:stCxn id="147514" idx="2"/>
              <a:endCxn id="147512" idx="3"/>
            </p:cNvCxnSpPr>
            <p:nvPr/>
          </p:nvCxnSpPr>
          <p:spPr bwMode="auto">
            <a:xfrm flipH="1">
              <a:off x="780" y="4050"/>
              <a:ext cx="293" cy="6"/>
            </a:xfrm>
            <a:prstGeom prst="straightConnector1">
              <a:avLst/>
            </a:prstGeom>
            <a:noFill/>
            <a:ln w="9525">
              <a:solidFill>
                <a:schemeClr val="tx1"/>
              </a:solidFill>
              <a:round/>
              <a:headEnd/>
              <a:tailEnd type="triangle" w="med" len="med"/>
            </a:ln>
          </p:spPr>
        </p:cxnSp>
      </p:grpSp>
      <p:grpSp>
        <p:nvGrpSpPr>
          <p:cNvPr id="3" name="Group 32"/>
          <p:cNvGrpSpPr>
            <a:grpSpLocks/>
          </p:cNvGrpSpPr>
          <p:nvPr/>
        </p:nvGrpSpPr>
        <p:grpSpPr bwMode="auto">
          <a:xfrm>
            <a:off x="3048000" y="2400300"/>
            <a:ext cx="5664200" cy="2095500"/>
            <a:chOff x="1920" y="1848"/>
            <a:chExt cx="3568" cy="1320"/>
          </a:xfrm>
        </p:grpSpPr>
        <p:sp>
          <p:nvSpPr>
            <p:cNvPr id="147489" name="AutoShape 33"/>
            <p:cNvSpPr>
              <a:spLocks noChangeArrowheads="1"/>
            </p:cNvSpPr>
            <p:nvPr/>
          </p:nvSpPr>
          <p:spPr bwMode="auto">
            <a:xfrm>
              <a:off x="1920" y="273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3</a:t>
              </a:r>
              <a:endParaRPr lang="en-US" sz="3600"/>
            </a:p>
          </p:txBody>
        </p:sp>
        <p:cxnSp>
          <p:nvCxnSpPr>
            <p:cNvPr id="147490" name="AutoShape 34"/>
            <p:cNvCxnSpPr>
              <a:cxnSpLocks noChangeShapeType="1"/>
              <a:stCxn id="147497" idx="5"/>
              <a:endCxn id="147494" idx="1"/>
            </p:cNvCxnSpPr>
            <p:nvPr/>
          </p:nvCxnSpPr>
          <p:spPr bwMode="auto">
            <a:xfrm>
              <a:off x="3310" y="2395"/>
              <a:ext cx="326" cy="173"/>
            </a:xfrm>
            <a:prstGeom prst="straightConnector1">
              <a:avLst/>
            </a:prstGeom>
            <a:noFill/>
            <a:ln w="9525">
              <a:solidFill>
                <a:schemeClr val="tx1"/>
              </a:solidFill>
              <a:round/>
              <a:headEnd/>
              <a:tailEnd type="triangle" w="med" len="med"/>
            </a:ln>
          </p:spPr>
        </p:cxnSp>
        <p:cxnSp>
          <p:nvCxnSpPr>
            <p:cNvPr id="147491" name="AutoShape 35"/>
            <p:cNvCxnSpPr>
              <a:cxnSpLocks noChangeShapeType="1"/>
              <a:stCxn id="147460" idx="3"/>
              <a:endCxn id="147497" idx="1"/>
            </p:cNvCxnSpPr>
            <p:nvPr/>
          </p:nvCxnSpPr>
          <p:spPr bwMode="auto">
            <a:xfrm>
              <a:off x="2508" y="1848"/>
              <a:ext cx="330" cy="298"/>
            </a:xfrm>
            <a:prstGeom prst="straightConnector1">
              <a:avLst/>
            </a:prstGeom>
            <a:noFill/>
            <a:ln w="9525">
              <a:solidFill>
                <a:schemeClr val="tx1"/>
              </a:solidFill>
              <a:round/>
              <a:headEnd/>
              <a:tailEnd type="triangle" w="med" len="med"/>
            </a:ln>
          </p:spPr>
        </p:cxnSp>
        <p:sp>
          <p:nvSpPr>
            <p:cNvPr id="147492" name="AutoShape 36"/>
            <p:cNvSpPr>
              <a:spLocks noChangeArrowheads="1"/>
            </p:cNvSpPr>
            <p:nvPr/>
          </p:nvSpPr>
          <p:spPr bwMode="auto">
            <a:xfrm>
              <a:off x="4912"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3</a:t>
              </a:r>
              <a:endParaRPr lang="en-US" sz="3600"/>
            </a:p>
          </p:txBody>
        </p:sp>
        <p:cxnSp>
          <p:nvCxnSpPr>
            <p:cNvPr id="147493" name="AutoShape 37"/>
            <p:cNvCxnSpPr>
              <a:cxnSpLocks noChangeShapeType="1"/>
              <a:stCxn id="147494" idx="3"/>
              <a:endCxn id="147498" idx="2"/>
            </p:cNvCxnSpPr>
            <p:nvPr/>
          </p:nvCxnSpPr>
          <p:spPr bwMode="auto">
            <a:xfrm flipV="1">
              <a:off x="4236" y="2472"/>
              <a:ext cx="264" cy="96"/>
            </a:xfrm>
            <a:prstGeom prst="straightConnector1">
              <a:avLst/>
            </a:prstGeom>
            <a:noFill/>
            <a:ln w="9525">
              <a:solidFill>
                <a:schemeClr val="tx1"/>
              </a:solidFill>
              <a:round/>
              <a:headEnd/>
              <a:tailEnd type="triangle" w="med" len="med"/>
            </a:ln>
          </p:spPr>
        </p:cxnSp>
        <p:sp>
          <p:nvSpPr>
            <p:cNvPr id="147494" name="AutoShape 38"/>
            <p:cNvSpPr>
              <a:spLocks noChangeArrowheads="1"/>
            </p:cNvSpPr>
            <p:nvPr/>
          </p:nvSpPr>
          <p:spPr bwMode="auto">
            <a:xfrm>
              <a:off x="3648" y="235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3</a:t>
              </a:r>
              <a:endParaRPr lang="en-US" sz="3600"/>
            </a:p>
          </p:txBody>
        </p:sp>
        <p:cxnSp>
          <p:nvCxnSpPr>
            <p:cNvPr id="147495" name="AutoShape 39"/>
            <p:cNvCxnSpPr>
              <a:cxnSpLocks noChangeShapeType="1"/>
              <a:stCxn id="147494" idx="1"/>
              <a:endCxn id="147489" idx="3"/>
            </p:cNvCxnSpPr>
            <p:nvPr/>
          </p:nvCxnSpPr>
          <p:spPr bwMode="auto">
            <a:xfrm flipH="1">
              <a:off x="2508" y="2568"/>
              <a:ext cx="1128" cy="384"/>
            </a:xfrm>
            <a:prstGeom prst="straightConnector1">
              <a:avLst/>
            </a:prstGeom>
            <a:noFill/>
            <a:ln w="9525">
              <a:solidFill>
                <a:schemeClr val="tx1"/>
              </a:solidFill>
              <a:round/>
              <a:headEnd/>
              <a:tailEnd type="triangle" w="med" len="med"/>
            </a:ln>
          </p:spPr>
        </p:cxnSp>
        <p:cxnSp>
          <p:nvCxnSpPr>
            <p:cNvPr id="147496" name="AutoShape 40"/>
            <p:cNvCxnSpPr>
              <a:cxnSpLocks noChangeShapeType="1"/>
              <a:stCxn id="147492" idx="1"/>
              <a:endCxn id="147489" idx="3"/>
            </p:cNvCxnSpPr>
            <p:nvPr/>
          </p:nvCxnSpPr>
          <p:spPr bwMode="auto">
            <a:xfrm flipH="1">
              <a:off x="2508" y="2952"/>
              <a:ext cx="2392" cy="0"/>
            </a:xfrm>
            <a:prstGeom prst="straightConnector1">
              <a:avLst/>
            </a:prstGeom>
            <a:noFill/>
            <a:ln w="9525">
              <a:solidFill>
                <a:schemeClr val="tx1"/>
              </a:solidFill>
              <a:round/>
              <a:headEnd/>
              <a:tailEnd type="triangle" w="med" len="med"/>
            </a:ln>
          </p:spPr>
        </p:cxnSp>
        <p:sp>
          <p:nvSpPr>
            <p:cNvPr id="147497" name="Oval 41"/>
            <p:cNvSpPr>
              <a:spLocks noChangeAspect="1" noChangeArrowheads="1"/>
            </p:cNvSpPr>
            <p:nvPr/>
          </p:nvSpPr>
          <p:spPr bwMode="auto">
            <a:xfrm>
              <a:off x="2740" y="2112"/>
              <a:ext cx="668" cy="317"/>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Ricker</a:t>
              </a:r>
            </a:p>
          </p:txBody>
        </p:sp>
        <p:sp>
          <p:nvSpPr>
            <p:cNvPr id="147498" name="Oval 42"/>
            <p:cNvSpPr>
              <a:spLocks noChangeArrowheads="1"/>
            </p:cNvSpPr>
            <p:nvPr/>
          </p:nvSpPr>
          <p:spPr bwMode="auto">
            <a:xfrm>
              <a:off x="4512" y="2352"/>
              <a:ext cx="624" cy="240"/>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HP</a:t>
              </a:r>
            </a:p>
          </p:txBody>
        </p:sp>
        <p:cxnSp>
          <p:nvCxnSpPr>
            <p:cNvPr id="147499" name="AutoShape 43"/>
            <p:cNvCxnSpPr>
              <a:cxnSpLocks noChangeShapeType="1"/>
              <a:stCxn id="147498" idx="5"/>
              <a:endCxn id="147492" idx="0"/>
            </p:cNvCxnSpPr>
            <p:nvPr/>
          </p:nvCxnSpPr>
          <p:spPr bwMode="auto">
            <a:xfrm>
              <a:off x="5045" y="2569"/>
              <a:ext cx="155" cy="155"/>
            </a:xfrm>
            <a:prstGeom prst="straightConnector1">
              <a:avLst/>
            </a:prstGeom>
            <a:noFill/>
            <a:ln w="9525">
              <a:solidFill>
                <a:schemeClr val="tx1"/>
              </a:solidFill>
              <a:round/>
              <a:headEnd/>
              <a:tailEnd type="triangle" w="med" len="med"/>
            </a:ln>
          </p:spPr>
        </p:cxnSp>
      </p:grpSp>
      <p:grpSp>
        <p:nvGrpSpPr>
          <p:cNvPr id="4" name="Group 44"/>
          <p:cNvGrpSpPr>
            <a:grpSpLocks/>
          </p:cNvGrpSpPr>
          <p:nvPr/>
        </p:nvGrpSpPr>
        <p:grpSpPr bwMode="auto">
          <a:xfrm>
            <a:off x="3048000" y="4152900"/>
            <a:ext cx="5664200" cy="2247900"/>
            <a:chOff x="1920" y="2952"/>
            <a:chExt cx="3568" cy="1416"/>
          </a:xfrm>
        </p:grpSpPr>
        <p:sp>
          <p:nvSpPr>
            <p:cNvPr id="147476" name="Text Box 45"/>
            <p:cNvSpPr txBox="1">
              <a:spLocks noChangeArrowheads="1"/>
            </p:cNvSpPr>
            <p:nvPr/>
          </p:nvSpPr>
          <p:spPr bwMode="auto">
            <a:xfrm>
              <a:off x="3216" y="4080"/>
              <a:ext cx="1225" cy="288"/>
            </a:xfrm>
            <a:prstGeom prst="rect">
              <a:avLst/>
            </a:prstGeom>
            <a:noFill/>
            <a:ln w="9525">
              <a:noFill/>
              <a:miter lim="800000"/>
              <a:headEnd/>
              <a:tailEnd/>
            </a:ln>
          </p:spPr>
          <p:txBody>
            <a:bodyPr wrap="none">
              <a:spAutoFit/>
            </a:bodyPr>
            <a:lstStyle/>
            <a:p>
              <a:r>
                <a:rPr lang="en-US">
                  <a:solidFill>
                    <a:srgbClr val="FF0000"/>
                  </a:solidFill>
                </a:rPr>
                <a:t>repeat to y=20</a:t>
              </a:r>
            </a:p>
          </p:txBody>
        </p:sp>
        <p:sp>
          <p:nvSpPr>
            <p:cNvPr id="147477" name="AutoShape 46"/>
            <p:cNvSpPr>
              <a:spLocks noChangeArrowheads="1"/>
            </p:cNvSpPr>
            <p:nvPr/>
          </p:nvSpPr>
          <p:spPr bwMode="auto">
            <a:xfrm>
              <a:off x="1920" y="3840"/>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4</a:t>
              </a:r>
              <a:endParaRPr lang="en-US" sz="3600"/>
            </a:p>
          </p:txBody>
        </p:sp>
        <p:cxnSp>
          <p:nvCxnSpPr>
            <p:cNvPr id="147478" name="AutoShape 47"/>
            <p:cNvCxnSpPr>
              <a:cxnSpLocks noChangeShapeType="1"/>
              <a:stCxn id="147484" idx="5"/>
              <a:endCxn id="147481" idx="1"/>
            </p:cNvCxnSpPr>
            <p:nvPr/>
          </p:nvCxnSpPr>
          <p:spPr bwMode="auto">
            <a:xfrm>
              <a:off x="3310" y="3499"/>
              <a:ext cx="326" cy="173"/>
            </a:xfrm>
            <a:prstGeom prst="straightConnector1">
              <a:avLst/>
            </a:prstGeom>
            <a:noFill/>
            <a:ln w="9525">
              <a:solidFill>
                <a:schemeClr val="tx1"/>
              </a:solidFill>
              <a:round/>
              <a:headEnd/>
              <a:tailEnd type="triangle" w="med" len="med"/>
            </a:ln>
          </p:spPr>
        </p:cxnSp>
        <p:sp>
          <p:nvSpPr>
            <p:cNvPr id="147479" name="AutoShape 48"/>
            <p:cNvSpPr>
              <a:spLocks noChangeArrowheads="1"/>
            </p:cNvSpPr>
            <p:nvPr/>
          </p:nvSpPr>
          <p:spPr bwMode="auto">
            <a:xfrm>
              <a:off x="4912"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4</a:t>
              </a:r>
              <a:endParaRPr lang="en-US" sz="3600"/>
            </a:p>
          </p:txBody>
        </p:sp>
        <p:cxnSp>
          <p:nvCxnSpPr>
            <p:cNvPr id="147480" name="AutoShape 49"/>
            <p:cNvCxnSpPr>
              <a:cxnSpLocks noChangeShapeType="1"/>
              <a:stCxn id="147481" idx="3"/>
              <a:endCxn id="147485" idx="2"/>
            </p:cNvCxnSpPr>
            <p:nvPr/>
          </p:nvCxnSpPr>
          <p:spPr bwMode="auto">
            <a:xfrm flipV="1">
              <a:off x="4236" y="3576"/>
              <a:ext cx="264" cy="96"/>
            </a:xfrm>
            <a:prstGeom prst="straightConnector1">
              <a:avLst/>
            </a:prstGeom>
            <a:noFill/>
            <a:ln w="9525">
              <a:solidFill>
                <a:schemeClr val="tx1"/>
              </a:solidFill>
              <a:round/>
              <a:headEnd/>
              <a:tailEnd type="triangle" w="med" len="med"/>
            </a:ln>
          </p:spPr>
        </p:cxnSp>
        <p:sp>
          <p:nvSpPr>
            <p:cNvPr id="147481" name="AutoShape 50"/>
            <p:cNvSpPr>
              <a:spLocks noChangeArrowheads="1"/>
            </p:cNvSpPr>
            <p:nvPr/>
          </p:nvSpPr>
          <p:spPr bwMode="auto">
            <a:xfrm>
              <a:off x="3648" y="345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4</a:t>
              </a:r>
              <a:endParaRPr lang="en-US" sz="3600"/>
            </a:p>
          </p:txBody>
        </p:sp>
        <p:cxnSp>
          <p:nvCxnSpPr>
            <p:cNvPr id="147482" name="AutoShape 51"/>
            <p:cNvCxnSpPr>
              <a:cxnSpLocks noChangeShapeType="1"/>
              <a:stCxn id="147481" idx="1"/>
              <a:endCxn id="147477" idx="3"/>
            </p:cNvCxnSpPr>
            <p:nvPr/>
          </p:nvCxnSpPr>
          <p:spPr bwMode="auto">
            <a:xfrm flipH="1">
              <a:off x="2508" y="3672"/>
              <a:ext cx="1128" cy="384"/>
            </a:xfrm>
            <a:prstGeom prst="straightConnector1">
              <a:avLst/>
            </a:prstGeom>
            <a:noFill/>
            <a:ln w="9525">
              <a:solidFill>
                <a:schemeClr val="tx1"/>
              </a:solidFill>
              <a:round/>
              <a:headEnd/>
              <a:tailEnd type="triangle" w="med" len="med"/>
            </a:ln>
          </p:spPr>
        </p:cxnSp>
        <p:cxnSp>
          <p:nvCxnSpPr>
            <p:cNvPr id="147483" name="AutoShape 52"/>
            <p:cNvCxnSpPr>
              <a:cxnSpLocks noChangeShapeType="1"/>
              <a:stCxn id="147479" idx="1"/>
              <a:endCxn id="147477" idx="3"/>
            </p:cNvCxnSpPr>
            <p:nvPr/>
          </p:nvCxnSpPr>
          <p:spPr bwMode="auto">
            <a:xfrm flipH="1">
              <a:off x="2508" y="4056"/>
              <a:ext cx="2392" cy="0"/>
            </a:xfrm>
            <a:prstGeom prst="straightConnector1">
              <a:avLst/>
            </a:prstGeom>
            <a:noFill/>
            <a:ln w="9525">
              <a:solidFill>
                <a:schemeClr val="tx1"/>
              </a:solidFill>
              <a:round/>
              <a:headEnd/>
              <a:tailEnd type="triangle" w="med" len="med"/>
            </a:ln>
          </p:spPr>
        </p:cxnSp>
        <p:sp>
          <p:nvSpPr>
            <p:cNvPr id="147484" name="Oval 53"/>
            <p:cNvSpPr>
              <a:spLocks noChangeAspect="1" noChangeArrowheads="1"/>
            </p:cNvSpPr>
            <p:nvPr/>
          </p:nvSpPr>
          <p:spPr bwMode="auto">
            <a:xfrm>
              <a:off x="2740" y="3216"/>
              <a:ext cx="668" cy="317"/>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Ricker</a:t>
              </a:r>
            </a:p>
          </p:txBody>
        </p:sp>
        <p:sp>
          <p:nvSpPr>
            <p:cNvPr id="147485" name="Oval 54"/>
            <p:cNvSpPr>
              <a:spLocks noChangeArrowheads="1"/>
            </p:cNvSpPr>
            <p:nvPr/>
          </p:nvSpPr>
          <p:spPr bwMode="auto">
            <a:xfrm>
              <a:off x="4512" y="3456"/>
              <a:ext cx="624" cy="240"/>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HP</a:t>
              </a:r>
            </a:p>
          </p:txBody>
        </p:sp>
        <p:cxnSp>
          <p:nvCxnSpPr>
            <p:cNvPr id="147486" name="AutoShape 55"/>
            <p:cNvCxnSpPr>
              <a:cxnSpLocks noChangeShapeType="1"/>
              <a:stCxn id="147485" idx="5"/>
              <a:endCxn id="147479" idx="0"/>
            </p:cNvCxnSpPr>
            <p:nvPr/>
          </p:nvCxnSpPr>
          <p:spPr bwMode="auto">
            <a:xfrm>
              <a:off x="5045" y="3673"/>
              <a:ext cx="155" cy="155"/>
            </a:xfrm>
            <a:prstGeom prst="straightConnector1">
              <a:avLst/>
            </a:prstGeom>
            <a:noFill/>
            <a:ln w="9525">
              <a:solidFill>
                <a:schemeClr val="tx1"/>
              </a:solidFill>
              <a:round/>
              <a:headEnd/>
              <a:tailEnd type="triangle" w="med" len="med"/>
            </a:ln>
          </p:spPr>
        </p:cxnSp>
        <p:cxnSp>
          <p:nvCxnSpPr>
            <p:cNvPr id="147487" name="AutoShape 56"/>
            <p:cNvCxnSpPr>
              <a:cxnSpLocks noChangeShapeType="1"/>
              <a:stCxn id="147489" idx="3"/>
              <a:endCxn id="147484" idx="1"/>
            </p:cNvCxnSpPr>
            <p:nvPr/>
          </p:nvCxnSpPr>
          <p:spPr bwMode="auto">
            <a:xfrm>
              <a:off x="2508" y="2952"/>
              <a:ext cx="330" cy="298"/>
            </a:xfrm>
            <a:prstGeom prst="straightConnector1">
              <a:avLst/>
            </a:prstGeom>
            <a:noFill/>
            <a:ln w="9525">
              <a:solidFill>
                <a:schemeClr val="tx1"/>
              </a:solidFill>
              <a:round/>
              <a:headEnd/>
              <a:tailEnd type="triangle" w="med" len="med"/>
            </a:ln>
          </p:spPr>
        </p:cxnSp>
        <p:cxnSp>
          <p:nvCxnSpPr>
            <p:cNvPr id="147488" name="AutoShape 57"/>
            <p:cNvCxnSpPr>
              <a:cxnSpLocks noChangeShapeType="1"/>
              <a:stCxn id="147477" idx="3"/>
              <a:endCxn id="147476" idx="1"/>
            </p:cNvCxnSpPr>
            <p:nvPr/>
          </p:nvCxnSpPr>
          <p:spPr bwMode="auto">
            <a:xfrm>
              <a:off x="2508" y="4056"/>
              <a:ext cx="708" cy="168"/>
            </a:xfrm>
            <a:prstGeom prst="straightConnector1">
              <a:avLst/>
            </a:prstGeom>
            <a:noFill/>
            <a:ln w="9525">
              <a:solidFill>
                <a:schemeClr val="tx1"/>
              </a:solidFill>
              <a:round/>
              <a:headEnd/>
              <a:tailEnd type="triangle" w="med" len="med"/>
            </a:ln>
          </p:spPr>
        </p:cxnSp>
      </p:grpSp>
      <p:sp>
        <p:nvSpPr>
          <p:cNvPr id="147475" name="Slide Number Placeholder 3"/>
          <p:cNvSpPr txBox="1">
            <a:spLocks noGrp="1"/>
          </p:cNvSpPr>
          <p:nvPr/>
        </p:nvSpPr>
        <p:spPr bwMode="auto">
          <a:xfrm>
            <a:off x="7315200" y="6400800"/>
            <a:ext cx="1143000" cy="304800"/>
          </a:xfrm>
          <a:prstGeom prst="rect">
            <a:avLst/>
          </a:prstGeom>
          <a:noFill/>
          <a:ln w="9525">
            <a:noFill/>
            <a:miter lim="800000"/>
            <a:headEnd/>
            <a:tailEnd/>
          </a:ln>
        </p:spPr>
        <p:txBody>
          <a:bodyPr/>
          <a:lstStyle/>
          <a:p>
            <a:pPr algn="r"/>
            <a:fld id="{613649A5-6819-4004-AB12-919C1F53243A}" type="slidenum">
              <a:rPr lang="en-US" sz="1400"/>
              <a:pPr algn="r"/>
              <a:t>56</a:t>
            </a:fld>
            <a:endParaRPr lang="en-US" sz="1400"/>
          </a:p>
        </p:txBody>
      </p:sp>
      <p:sp>
        <p:nvSpPr>
          <p:cNvPr id="60" name="Footer Placeholder 2">
            <a:extLst>
              <a:ext uri="{FF2B5EF4-FFF2-40B4-BE49-F238E27FC236}">
                <a16:creationId xmlns:a16="http://schemas.microsoft.com/office/drawing/2014/main" id="{C5066099-A234-441A-AB43-257EF1921545}"/>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0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F8BB115-3EEE-4923-953B-C9A93819AF87}" type="slidenum">
              <a:rPr lang="en-US" sz="1400"/>
              <a:pPr algn="r"/>
              <a:t>57</a:t>
            </a:fld>
            <a:endParaRPr lang="en-US" sz="1400"/>
          </a:p>
        </p:txBody>
      </p:sp>
      <p:sp>
        <p:nvSpPr>
          <p:cNvPr id="39942" name="Rectangle 2"/>
          <p:cNvSpPr>
            <a:spLocks noGrp="1" noChangeArrowheads="1"/>
          </p:cNvSpPr>
          <p:nvPr>
            <p:ph type="title" idx="4294967295"/>
          </p:nvPr>
        </p:nvSpPr>
        <p:spPr>
          <a:xfrm>
            <a:off x="685800" y="0"/>
            <a:ext cx="8153400" cy="838200"/>
          </a:xfrm>
        </p:spPr>
        <p:txBody>
          <a:bodyPr/>
          <a:lstStyle/>
          <a:p>
            <a:pPr eaLnBrk="1" hangingPunct="1"/>
            <a:r>
              <a:rPr lang="en-US" sz="3600" dirty="0"/>
              <a:t>Investigation through Meta-Simulation…</a:t>
            </a:r>
          </a:p>
        </p:txBody>
      </p:sp>
      <p:sp>
        <p:nvSpPr>
          <p:cNvPr id="39943" name="AutoShape 3"/>
          <p:cNvSpPr>
            <a:spLocks noChangeArrowheads="1"/>
          </p:cNvSpPr>
          <p:nvPr/>
        </p:nvSpPr>
        <p:spPr bwMode="auto">
          <a:xfrm>
            <a:off x="5181600" y="1219200"/>
            <a:ext cx="1905000" cy="1295400"/>
          </a:xfrm>
          <a:prstGeom prst="flowChartPunchedCard">
            <a:avLst/>
          </a:prstGeom>
          <a:solidFill>
            <a:schemeClr val="hlink"/>
          </a:solidFill>
          <a:ln w="38100">
            <a:solidFill>
              <a:schemeClr val="tx1"/>
            </a:solidFill>
            <a:miter lim="800000"/>
            <a:headEnd/>
            <a:tailEnd/>
          </a:ln>
        </p:spPr>
        <p:txBody>
          <a:bodyPr wrap="none" anchor="ctr"/>
          <a:lstStyle/>
          <a:p>
            <a:pPr algn="ctr"/>
            <a:endParaRPr lang="en-US" sz="3600"/>
          </a:p>
          <a:p>
            <a:pPr algn="ctr"/>
            <a:r>
              <a:rPr lang="en-US" sz="3600"/>
              <a:t>Data</a:t>
            </a:r>
          </a:p>
        </p:txBody>
      </p:sp>
      <p:sp>
        <p:nvSpPr>
          <p:cNvPr id="39944" name="Oval 4"/>
          <p:cNvSpPr>
            <a:spLocks noChangeArrowheads="1"/>
          </p:cNvSpPr>
          <p:nvPr/>
        </p:nvSpPr>
        <p:spPr bwMode="auto">
          <a:xfrm>
            <a:off x="6781800" y="3200400"/>
            <a:ext cx="2133600" cy="1143000"/>
          </a:xfrm>
          <a:prstGeom prst="ellipse">
            <a:avLst/>
          </a:prstGeom>
          <a:solidFill>
            <a:schemeClr val="bg1"/>
          </a:solidFill>
          <a:ln w="38100">
            <a:solidFill>
              <a:srgbClr val="FF0000"/>
            </a:solidFill>
            <a:round/>
            <a:headEnd/>
            <a:tailEnd/>
          </a:ln>
        </p:spPr>
        <p:txBody>
          <a:bodyPr wrap="none" anchor="ctr"/>
          <a:lstStyle/>
          <a:p>
            <a:pPr algn="ctr"/>
            <a:r>
              <a:rPr lang="en-US" sz="2800" b="1" dirty="0">
                <a:solidFill>
                  <a:srgbClr val="FF0000"/>
                </a:solidFill>
              </a:rPr>
              <a:t>Regression</a:t>
            </a:r>
          </a:p>
          <a:p>
            <a:pPr algn="ctr"/>
            <a:r>
              <a:rPr lang="en-US" sz="2800" b="1" dirty="0">
                <a:solidFill>
                  <a:srgbClr val="FF0000"/>
                </a:solidFill>
              </a:rPr>
              <a:t>Methods</a:t>
            </a:r>
          </a:p>
        </p:txBody>
      </p:sp>
      <p:sp>
        <p:nvSpPr>
          <p:cNvPr id="39945" name="AutoShape 5"/>
          <p:cNvSpPr>
            <a:spLocks noChangeArrowheads="1"/>
          </p:cNvSpPr>
          <p:nvPr/>
        </p:nvSpPr>
        <p:spPr bwMode="auto">
          <a:xfrm>
            <a:off x="5181600" y="5334000"/>
            <a:ext cx="3657600" cy="914400"/>
          </a:xfrm>
          <a:prstGeom prst="flowChartAlternateProcess">
            <a:avLst/>
          </a:prstGeom>
          <a:solidFill>
            <a:schemeClr val="bg1"/>
          </a:solidFill>
          <a:ln w="38100">
            <a:solidFill>
              <a:schemeClr val="tx1"/>
            </a:solidFill>
            <a:miter lim="800000"/>
            <a:headEnd/>
            <a:tailEnd/>
          </a:ln>
        </p:spPr>
        <p:txBody>
          <a:bodyPr wrap="none" anchor="ctr"/>
          <a:lstStyle/>
          <a:p>
            <a:pPr algn="ctr"/>
            <a:endParaRPr lang="en-US" sz="3600" baseline="-25000">
              <a:latin typeface="Arial" charset="0"/>
            </a:endParaRPr>
          </a:p>
        </p:txBody>
      </p:sp>
      <p:cxnSp>
        <p:nvCxnSpPr>
          <p:cNvPr id="39946" name="AutoShape 6"/>
          <p:cNvCxnSpPr>
            <a:cxnSpLocks noChangeShapeType="1"/>
            <a:stCxn id="39949" idx="0"/>
            <a:endCxn id="39956" idx="2"/>
          </p:cNvCxnSpPr>
          <p:nvPr/>
        </p:nvCxnSpPr>
        <p:spPr bwMode="auto">
          <a:xfrm flipH="1" flipV="1">
            <a:off x="3390900" y="4267200"/>
            <a:ext cx="342900" cy="838200"/>
          </a:xfrm>
          <a:prstGeom prst="straightConnector1">
            <a:avLst/>
          </a:prstGeom>
          <a:noFill/>
          <a:ln w="9525">
            <a:solidFill>
              <a:schemeClr val="tx1"/>
            </a:solidFill>
            <a:round/>
            <a:headEnd/>
            <a:tailEnd type="triangle" w="lg" len="lg"/>
          </a:ln>
        </p:spPr>
      </p:cxnSp>
      <p:cxnSp>
        <p:nvCxnSpPr>
          <p:cNvPr id="39947" name="AutoShape 7"/>
          <p:cNvCxnSpPr>
            <a:cxnSpLocks noChangeShapeType="1"/>
            <a:stCxn id="39944" idx="4"/>
            <a:endCxn id="39945" idx="0"/>
          </p:cNvCxnSpPr>
          <p:nvPr/>
        </p:nvCxnSpPr>
        <p:spPr bwMode="auto">
          <a:xfrm flipH="1">
            <a:off x="7010400" y="4362450"/>
            <a:ext cx="838200" cy="952500"/>
          </a:xfrm>
          <a:prstGeom prst="straightConnector1">
            <a:avLst/>
          </a:prstGeom>
          <a:noFill/>
          <a:ln w="9525">
            <a:solidFill>
              <a:schemeClr val="tx1"/>
            </a:solidFill>
            <a:round/>
            <a:headEnd/>
            <a:tailEnd type="triangle" w="lg" len="lg"/>
          </a:ln>
        </p:spPr>
      </p:cxnSp>
      <p:cxnSp>
        <p:nvCxnSpPr>
          <p:cNvPr id="39948" name="AutoShape 8"/>
          <p:cNvCxnSpPr>
            <a:cxnSpLocks noChangeShapeType="1"/>
            <a:stCxn id="39943" idx="3"/>
            <a:endCxn id="39944" idx="0"/>
          </p:cNvCxnSpPr>
          <p:nvPr/>
        </p:nvCxnSpPr>
        <p:spPr bwMode="auto">
          <a:xfrm>
            <a:off x="7105650" y="1866900"/>
            <a:ext cx="742950" cy="1314450"/>
          </a:xfrm>
          <a:prstGeom prst="straightConnector1">
            <a:avLst/>
          </a:prstGeom>
          <a:noFill/>
          <a:ln w="9525">
            <a:solidFill>
              <a:schemeClr val="tx1"/>
            </a:solidFill>
            <a:round/>
            <a:headEnd/>
            <a:tailEnd type="triangle" w="lg" len="lg"/>
          </a:ln>
        </p:spPr>
      </p:cxnSp>
      <p:sp>
        <p:nvSpPr>
          <p:cNvPr id="39949" name="Text Box 9"/>
          <p:cNvSpPr txBox="1">
            <a:spLocks noChangeArrowheads="1"/>
          </p:cNvSpPr>
          <p:nvPr/>
        </p:nvSpPr>
        <p:spPr bwMode="auto">
          <a:xfrm>
            <a:off x="2971800" y="5105400"/>
            <a:ext cx="1524000" cy="1066800"/>
          </a:xfrm>
          <a:prstGeom prst="rect">
            <a:avLst/>
          </a:prstGeom>
          <a:noFill/>
          <a:ln w="9525">
            <a:noFill/>
            <a:miter lim="800000"/>
            <a:headEnd/>
            <a:tailEnd/>
          </a:ln>
        </p:spPr>
        <p:txBody>
          <a:bodyPr>
            <a:spAutoFit/>
          </a:bodyPr>
          <a:lstStyle/>
          <a:p>
            <a:pPr algn="ctr"/>
            <a:r>
              <a:rPr lang="en-US" sz="3200" b="1"/>
              <a:t>Repeat</a:t>
            </a:r>
          </a:p>
          <a:p>
            <a:pPr algn="ctr"/>
            <a:r>
              <a:rPr lang="en-US" sz="3200" b="1"/>
              <a:t>300X</a:t>
            </a:r>
          </a:p>
        </p:txBody>
      </p:sp>
      <p:grpSp>
        <p:nvGrpSpPr>
          <p:cNvPr id="39950" name="Group 10"/>
          <p:cNvGrpSpPr>
            <a:grpSpLocks/>
          </p:cNvGrpSpPr>
          <p:nvPr/>
        </p:nvGrpSpPr>
        <p:grpSpPr bwMode="auto">
          <a:xfrm>
            <a:off x="2133600" y="2438400"/>
            <a:ext cx="2514600" cy="1828800"/>
            <a:chOff x="0" y="1008"/>
            <a:chExt cx="1584" cy="1152"/>
          </a:xfrm>
        </p:grpSpPr>
        <p:grpSp>
          <p:nvGrpSpPr>
            <p:cNvPr id="39955" name="Group 11"/>
            <p:cNvGrpSpPr>
              <a:grpSpLocks/>
            </p:cNvGrpSpPr>
            <p:nvPr/>
          </p:nvGrpSpPr>
          <p:grpSpPr bwMode="auto">
            <a:xfrm>
              <a:off x="192" y="1104"/>
              <a:ext cx="1344" cy="1048"/>
              <a:chOff x="0" y="528"/>
              <a:chExt cx="5296" cy="4376"/>
            </a:xfrm>
          </p:grpSpPr>
          <p:sp>
            <p:nvSpPr>
              <p:cNvPr id="39957" name="AutoShape 12"/>
              <p:cNvSpPr>
                <a:spLocks noChangeArrowheads="1"/>
              </p:cNvSpPr>
              <p:nvPr/>
            </p:nvSpPr>
            <p:spPr bwMode="auto">
              <a:xfrm>
                <a:off x="1728" y="163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sp>
            <p:nvSpPr>
              <p:cNvPr id="39958" name="AutoShape 13"/>
              <p:cNvSpPr>
                <a:spLocks noChangeArrowheads="1"/>
              </p:cNvSpPr>
              <p:nvPr/>
            </p:nvSpPr>
            <p:spPr bwMode="auto">
              <a:xfrm>
                <a:off x="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cxnSp>
            <p:nvCxnSpPr>
              <p:cNvPr id="39959" name="AutoShape 14"/>
              <p:cNvCxnSpPr>
                <a:cxnSpLocks noChangeShapeType="1"/>
                <a:stCxn id="39969" idx="5"/>
                <a:endCxn id="39964" idx="1"/>
              </p:cNvCxnSpPr>
              <p:nvPr/>
            </p:nvCxnSpPr>
            <p:spPr bwMode="auto">
              <a:xfrm>
                <a:off x="3118" y="1291"/>
                <a:ext cx="326" cy="173"/>
              </a:xfrm>
              <a:prstGeom prst="straightConnector1">
                <a:avLst/>
              </a:prstGeom>
              <a:noFill/>
              <a:ln w="9525">
                <a:solidFill>
                  <a:schemeClr val="tx1"/>
                </a:solidFill>
                <a:round/>
                <a:headEnd/>
                <a:tailEnd type="triangle" w="med" len="med"/>
              </a:ln>
            </p:spPr>
          </p:cxnSp>
          <p:sp>
            <p:nvSpPr>
              <p:cNvPr id="39960" name="AutoShape 15"/>
              <p:cNvSpPr>
                <a:spLocks noChangeArrowheads="1"/>
              </p:cNvSpPr>
              <p:nvPr/>
            </p:nvSpPr>
            <p:spPr bwMode="auto">
              <a:xfrm>
                <a:off x="1728" y="52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39961" name="AutoShape 16"/>
              <p:cNvCxnSpPr>
                <a:cxnSpLocks noChangeShapeType="1"/>
                <a:stCxn id="39960" idx="3"/>
                <a:endCxn id="39969" idx="1"/>
              </p:cNvCxnSpPr>
              <p:nvPr/>
            </p:nvCxnSpPr>
            <p:spPr bwMode="auto">
              <a:xfrm>
                <a:off x="2316" y="744"/>
                <a:ext cx="330" cy="298"/>
              </a:xfrm>
              <a:prstGeom prst="straightConnector1">
                <a:avLst/>
              </a:prstGeom>
              <a:noFill/>
              <a:ln w="9525">
                <a:solidFill>
                  <a:schemeClr val="tx1"/>
                </a:solidFill>
                <a:round/>
                <a:headEnd/>
                <a:tailEnd type="triangle" w="med" len="med"/>
              </a:ln>
            </p:spPr>
          </p:cxnSp>
          <p:sp>
            <p:nvSpPr>
              <p:cNvPr id="39962" name="AutoShape 17"/>
              <p:cNvSpPr>
                <a:spLocks noChangeArrowheads="1"/>
              </p:cNvSpPr>
              <p:nvPr/>
            </p:nvSpPr>
            <p:spPr bwMode="auto">
              <a:xfrm>
                <a:off x="472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2</a:t>
                </a:r>
                <a:endParaRPr lang="en-US" sz="900"/>
              </a:p>
            </p:txBody>
          </p:sp>
          <p:cxnSp>
            <p:nvCxnSpPr>
              <p:cNvPr id="39963" name="AutoShape 18"/>
              <p:cNvCxnSpPr>
                <a:cxnSpLocks noChangeShapeType="1"/>
                <a:stCxn id="39964" idx="3"/>
                <a:endCxn id="39971" idx="2"/>
              </p:cNvCxnSpPr>
              <p:nvPr/>
            </p:nvCxnSpPr>
            <p:spPr bwMode="auto">
              <a:xfrm flipV="1">
                <a:off x="4044" y="1200"/>
                <a:ext cx="168" cy="264"/>
              </a:xfrm>
              <a:prstGeom prst="straightConnector1">
                <a:avLst/>
              </a:prstGeom>
              <a:noFill/>
              <a:ln w="9525">
                <a:solidFill>
                  <a:schemeClr val="tx1"/>
                </a:solidFill>
                <a:round/>
                <a:headEnd/>
                <a:tailEnd type="triangle" w="med" len="med"/>
              </a:ln>
            </p:spPr>
          </p:cxnSp>
          <p:sp>
            <p:nvSpPr>
              <p:cNvPr id="39964" name="AutoShape 19"/>
              <p:cNvSpPr>
                <a:spLocks noChangeArrowheads="1"/>
              </p:cNvSpPr>
              <p:nvPr/>
            </p:nvSpPr>
            <p:spPr bwMode="auto">
              <a:xfrm>
                <a:off x="3456" y="124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2</a:t>
                </a:r>
                <a:endParaRPr lang="en-US" sz="900"/>
              </a:p>
            </p:txBody>
          </p:sp>
          <p:cxnSp>
            <p:nvCxnSpPr>
              <p:cNvPr id="39965" name="AutoShape 20"/>
              <p:cNvCxnSpPr>
                <a:cxnSpLocks noChangeShapeType="1"/>
                <a:stCxn id="39964" idx="1"/>
                <a:endCxn id="39957" idx="3"/>
              </p:cNvCxnSpPr>
              <p:nvPr/>
            </p:nvCxnSpPr>
            <p:spPr bwMode="auto">
              <a:xfrm flipH="1">
                <a:off x="2316" y="1464"/>
                <a:ext cx="1128" cy="384"/>
              </a:xfrm>
              <a:prstGeom prst="straightConnector1">
                <a:avLst/>
              </a:prstGeom>
              <a:noFill/>
              <a:ln w="9525">
                <a:solidFill>
                  <a:schemeClr val="tx1"/>
                </a:solidFill>
                <a:round/>
                <a:headEnd/>
                <a:tailEnd type="triangle" w="med" len="med"/>
              </a:ln>
            </p:spPr>
          </p:cxnSp>
          <p:cxnSp>
            <p:nvCxnSpPr>
              <p:cNvPr id="39966" name="AutoShape 21"/>
              <p:cNvCxnSpPr>
                <a:cxnSpLocks noChangeShapeType="1"/>
                <a:stCxn id="39962" idx="1"/>
                <a:endCxn id="39957" idx="3"/>
              </p:cNvCxnSpPr>
              <p:nvPr/>
            </p:nvCxnSpPr>
            <p:spPr bwMode="auto">
              <a:xfrm flipH="1">
                <a:off x="2316" y="1848"/>
                <a:ext cx="2392" cy="0"/>
              </a:xfrm>
              <a:prstGeom prst="straightConnector1">
                <a:avLst/>
              </a:prstGeom>
              <a:noFill/>
              <a:ln w="9525">
                <a:solidFill>
                  <a:schemeClr val="tx1"/>
                </a:solidFill>
                <a:round/>
                <a:headEnd/>
                <a:tailEnd type="triangle" w="med" len="med"/>
              </a:ln>
            </p:spPr>
          </p:cxnSp>
          <p:sp>
            <p:nvSpPr>
              <p:cNvPr id="39967" name="AutoShape 22"/>
              <p:cNvSpPr>
                <a:spLocks noChangeArrowheads="1"/>
              </p:cNvSpPr>
              <p:nvPr/>
            </p:nvSpPr>
            <p:spPr bwMode="auto">
              <a:xfrm>
                <a:off x="0" y="528"/>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39968" name="AutoShape 23"/>
              <p:cNvCxnSpPr>
                <a:cxnSpLocks noChangeShapeType="1"/>
                <a:stCxn id="39960" idx="1"/>
                <a:endCxn id="39985" idx="6"/>
              </p:cNvCxnSpPr>
              <p:nvPr/>
            </p:nvCxnSpPr>
            <p:spPr bwMode="auto">
              <a:xfrm flipH="1" flipV="1">
                <a:off x="1471" y="738"/>
                <a:ext cx="245" cy="6"/>
              </a:xfrm>
              <a:prstGeom prst="straightConnector1">
                <a:avLst/>
              </a:prstGeom>
              <a:noFill/>
              <a:ln w="9525">
                <a:solidFill>
                  <a:schemeClr val="tx1"/>
                </a:solidFill>
                <a:round/>
                <a:headEnd/>
                <a:tailEnd type="triangle" w="med" len="med"/>
              </a:ln>
            </p:spPr>
          </p:cxnSp>
          <p:sp>
            <p:nvSpPr>
              <p:cNvPr id="39969" name="Oval 24"/>
              <p:cNvSpPr>
                <a:spLocks noChangeAspect="1" noChangeArrowheads="1"/>
              </p:cNvSpPr>
              <p:nvPr/>
            </p:nvSpPr>
            <p:spPr bwMode="auto">
              <a:xfrm>
                <a:off x="2548" y="1008"/>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39970" name="Text Box 25"/>
              <p:cNvSpPr txBox="1">
                <a:spLocks noChangeArrowheads="1"/>
              </p:cNvSpPr>
              <p:nvPr/>
            </p:nvSpPr>
            <p:spPr bwMode="auto">
              <a:xfrm>
                <a:off x="3022" y="4419"/>
                <a:ext cx="1545" cy="485"/>
              </a:xfrm>
              <a:prstGeom prst="rect">
                <a:avLst/>
              </a:prstGeom>
              <a:noFill/>
              <a:ln w="9525">
                <a:noFill/>
                <a:miter lim="800000"/>
                <a:headEnd/>
                <a:tailEnd/>
              </a:ln>
            </p:spPr>
            <p:txBody>
              <a:bodyPr wrap="none">
                <a:spAutoFit/>
              </a:bodyPr>
              <a:lstStyle/>
              <a:p>
                <a:r>
                  <a:rPr lang="en-US" sz="600">
                    <a:solidFill>
                      <a:srgbClr val="FF0000"/>
                    </a:solidFill>
                  </a:rPr>
                  <a:t>repeat to y=20</a:t>
                </a:r>
              </a:p>
            </p:txBody>
          </p:sp>
          <p:sp>
            <p:nvSpPr>
              <p:cNvPr id="39971" name="Oval 26"/>
              <p:cNvSpPr>
                <a:spLocks noChangeArrowheads="1"/>
              </p:cNvSpPr>
              <p:nvPr/>
            </p:nvSpPr>
            <p:spPr bwMode="auto">
              <a:xfrm>
                <a:off x="4224" y="960"/>
                <a:ext cx="1008" cy="48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Harvest</a:t>
                </a:r>
              </a:p>
              <a:p>
                <a:pPr algn="ctr"/>
                <a:r>
                  <a:rPr lang="en-US" sz="600">
                    <a:solidFill>
                      <a:srgbClr val="FF0000"/>
                    </a:solidFill>
                  </a:rPr>
                  <a:t>Policy</a:t>
                </a:r>
              </a:p>
            </p:txBody>
          </p:sp>
          <p:cxnSp>
            <p:nvCxnSpPr>
              <p:cNvPr id="39972" name="AutoShape 27"/>
              <p:cNvCxnSpPr>
                <a:cxnSpLocks noChangeShapeType="1"/>
                <a:stCxn id="39971" idx="4"/>
                <a:endCxn id="39962" idx="0"/>
              </p:cNvCxnSpPr>
              <p:nvPr/>
            </p:nvCxnSpPr>
            <p:spPr bwMode="auto">
              <a:xfrm>
                <a:off x="4728" y="1452"/>
                <a:ext cx="280" cy="168"/>
              </a:xfrm>
              <a:prstGeom prst="straightConnector1">
                <a:avLst/>
              </a:prstGeom>
              <a:noFill/>
              <a:ln w="9525">
                <a:solidFill>
                  <a:schemeClr val="tx1"/>
                </a:solidFill>
                <a:round/>
                <a:headEnd/>
                <a:tailEnd type="triangle" w="med" len="med"/>
              </a:ln>
            </p:spPr>
          </p:cxnSp>
          <p:sp>
            <p:nvSpPr>
              <p:cNvPr id="39973" name="AutoShape 28"/>
              <p:cNvSpPr>
                <a:spLocks noChangeArrowheads="1"/>
              </p:cNvSpPr>
              <p:nvPr/>
            </p:nvSpPr>
            <p:spPr bwMode="auto">
              <a:xfrm>
                <a:off x="1728" y="273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sp>
            <p:nvSpPr>
              <p:cNvPr id="39974" name="AutoShape 29"/>
              <p:cNvSpPr>
                <a:spLocks noChangeArrowheads="1"/>
              </p:cNvSpPr>
              <p:nvPr/>
            </p:nvSpPr>
            <p:spPr bwMode="auto">
              <a:xfrm>
                <a:off x="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cxnSp>
            <p:nvCxnSpPr>
              <p:cNvPr id="39975" name="AutoShape 30"/>
              <p:cNvCxnSpPr>
                <a:cxnSpLocks noChangeShapeType="1"/>
                <a:stCxn id="39982" idx="5"/>
                <a:endCxn id="39979" idx="1"/>
              </p:cNvCxnSpPr>
              <p:nvPr/>
            </p:nvCxnSpPr>
            <p:spPr bwMode="auto">
              <a:xfrm>
                <a:off x="3118" y="2395"/>
                <a:ext cx="326" cy="173"/>
              </a:xfrm>
              <a:prstGeom prst="straightConnector1">
                <a:avLst/>
              </a:prstGeom>
              <a:noFill/>
              <a:ln w="9525">
                <a:solidFill>
                  <a:schemeClr val="tx1"/>
                </a:solidFill>
                <a:round/>
                <a:headEnd/>
                <a:tailEnd type="triangle" w="med" len="med"/>
              </a:ln>
            </p:spPr>
          </p:cxnSp>
          <p:cxnSp>
            <p:nvCxnSpPr>
              <p:cNvPr id="39976" name="AutoShape 31"/>
              <p:cNvCxnSpPr>
                <a:cxnSpLocks noChangeShapeType="1"/>
                <a:stCxn id="39957" idx="3"/>
                <a:endCxn id="39982" idx="1"/>
              </p:cNvCxnSpPr>
              <p:nvPr/>
            </p:nvCxnSpPr>
            <p:spPr bwMode="auto">
              <a:xfrm>
                <a:off x="2316" y="1848"/>
                <a:ext cx="330" cy="298"/>
              </a:xfrm>
              <a:prstGeom prst="straightConnector1">
                <a:avLst/>
              </a:prstGeom>
              <a:noFill/>
              <a:ln w="9525">
                <a:solidFill>
                  <a:schemeClr val="tx1"/>
                </a:solidFill>
                <a:round/>
                <a:headEnd/>
                <a:tailEnd type="triangle" w="med" len="med"/>
              </a:ln>
            </p:spPr>
          </p:cxnSp>
          <p:sp>
            <p:nvSpPr>
              <p:cNvPr id="39977" name="AutoShape 32"/>
              <p:cNvSpPr>
                <a:spLocks noChangeArrowheads="1"/>
              </p:cNvSpPr>
              <p:nvPr/>
            </p:nvSpPr>
            <p:spPr bwMode="auto">
              <a:xfrm>
                <a:off x="472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3</a:t>
                </a:r>
                <a:endParaRPr lang="en-US" sz="900"/>
              </a:p>
            </p:txBody>
          </p:sp>
          <p:cxnSp>
            <p:nvCxnSpPr>
              <p:cNvPr id="39978" name="AutoShape 33"/>
              <p:cNvCxnSpPr>
                <a:cxnSpLocks noChangeShapeType="1"/>
                <a:stCxn id="39979" idx="3"/>
                <a:endCxn id="39983" idx="2"/>
              </p:cNvCxnSpPr>
              <p:nvPr/>
            </p:nvCxnSpPr>
            <p:spPr bwMode="auto">
              <a:xfrm flipV="1">
                <a:off x="4044" y="2472"/>
                <a:ext cx="264" cy="96"/>
              </a:xfrm>
              <a:prstGeom prst="straightConnector1">
                <a:avLst/>
              </a:prstGeom>
              <a:noFill/>
              <a:ln w="9525">
                <a:solidFill>
                  <a:schemeClr val="tx1"/>
                </a:solidFill>
                <a:round/>
                <a:headEnd/>
                <a:tailEnd type="triangle" w="med" len="med"/>
              </a:ln>
            </p:spPr>
          </p:cxnSp>
          <p:sp>
            <p:nvSpPr>
              <p:cNvPr id="39979" name="AutoShape 34"/>
              <p:cNvSpPr>
                <a:spLocks noChangeArrowheads="1"/>
              </p:cNvSpPr>
              <p:nvPr/>
            </p:nvSpPr>
            <p:spPr bwMode="auto">
              <a:xfrm>
                <a:off x="3456" y="235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3</a:t>
                </a:r>
                <a:endParaRPr lang="en-US" sz="900"/>
              </a:p>
            </p:txBody>
          </p:sp>
          <p:cxnSp>
            <p:nvCxnSpPr>
              <p:cNvPr id="39980" name="AutoShape 35"/>
              <p:cNvCxnSpPr>
                <a:cxnSpLocks noChangeShapeType="1"/>
                <a:stCxn id="39979" idx="1"/>
                <a:endCxn id="39973" idx="3"/>
              </p:cNvCxnSpPr>
              <p:nvPr/>
            </p:nvCxnSpPr>
            <p:spPr bwMode="auto">
              <a:xfrm flipH="1">
                <a:off x="2316" y="2568"/>
                <a:ext cx="1128" cy="384"/>
              </a:xfrm>
              <a:prstGeom prst="straightConnector1">
                <a:avLst/>
              </a:prstGeom>
              <a:noFill/>
              <a:ln w="9525">
                <a:solidFill>
                  <a:schemeClr val="tx1"/>
                </a:solidFill>
                <a:round/>
                <a:headEnd/>
                <a:tailEnd type="triangle" w="med" len="med"/>
              </a:ln>
            </p:spPr>
          </p:cxnSp>
          <p:cxnSp>
            <p:nvCxnSpPr>
              <p:cNvPr id="39981" name="AutoShape 36"/>
              <p:cNvCxnSpPr>
                <a:cxnSpLocks noChangeShapeType="1"/>
                <a:stCxn id="39977" idx="1"/>
                <a:endCxn id="39973" idx="3"/>
              </p:cNvCxnSpPr>
              <p:nvPr/>
            </p:nvCxnSpPr>
            <p:spPr bwMode="auto">
              <a:xfrm flipH="1">
                <a:off x="2316" y="2952"/>
                <a:ext cx="2392" cy="0"/>
              </a:xfrm>
              <a:prstGeom prst="straightConnector1">
                <a:avLst/>
              </a:prstGeom>
              <a:noFill/>
              <a:ln w="9525">
                <a:solidFill>
                  <a:schemeClr val="tx1"/>
                </a:solidFill>
                <a:round/>
                <a:headEnd/>
                <a:tailEnd type="triangle" w="med" len="med"/>
              </a:ln>
            </p:spPr>
          </p:cxnSp>
          <p:sp>
            <p:nvSpPr>
              <p:cNvPr id="39982" name="Oval 37"/>
              <p:cNvSpPr>
                <a:spLocks noChangeAspect="1" noChangeArrowheads="1"/>
              </p:cNvSpPr>
              <p:nvPr/>
            </p:nvSpPr>
            <p:spPr bwMode="auto">
              <a:xfrm>
                <a:off x="2548" y="2112"/>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39983" name="Oval 38"/>
              <p:cNvSpPr>
                <a:spLocks noChangeArrowheads="1"/>
              </p:cNvSpPr>
              <p:nvPr/>
            </p:nvSpPr>
            <p:spPr bwMode="auto">
              <a:xfrm>
                <a:off x="4320" y="2352"/>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39984" name="AutoShape 39"/>
              <p:cNvCxnSpPr>
                <a:cxnSpLocks noChangeShapeType="1"/>
                <a:stCxn id="39983" idx="5"/>
                <a:endCxn id="39977" idx="0"/>
              </p:cNvCxnSpPr>
              <p:nvPr/>
            </p:nvCxnSpPr>
            <p:spPr bwMode="auto">
              <a:xfrm>
                <a:off x="4853" y="2569"/>
                <a:ext cx="155" cy="155"/>
              </a:xfrm>
              <a:prstGeom prst="straightConnector1">
                <a:avLst/>
              </a:prstGeom>
              <a:noFill/>
              <a:ln w="9525">
                <a:solidFill>
                  <a:schemeClr val="tx1"/>
                </a:solidFill>
                <a:round/>
                <a:headEnd/>
                <a:tailEnd type="triangle" w="med" len="med"/>
              </a:ln>
            </p:spPr>
          </p:cxnSp>
          <p:sp>
            <p:nvSpPr>
              <p:cNvPr id="39985" name="Oval 40"/>
              <p:cNvSpPr>
                <a:spLocks noChangeAspect="1" noChangeArrowheads="1"/>
              </p:cNvSpPr>
              <p:nvPr/>
            </p:nvSpPr>
            <p:spPr bwMode="auto">
              <a:xfrm>
                <a:off x="912" y="608"/>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39986" name="AutoShape 41"/>
              <p:cNvCxnSpPr>
                <a:cxnSpLocks noChangeShapeType="1"/>
                <a:stCxn id="39985" idx="2"/>
                <a:endCxn id="39967" idx="3"/>
              </p:cNvCxnSpPr>
              <p:nvPr/>
            </p:nvCxnSpPr>
            <p:spPr bwMode="auto">
              <a:xfrm flipH="1">
                <a:off x="588" y="738"/>
                <a:ext cx="312" cy="6"/>
              </a:xfrm>
              <a:prstGeom prst="straightConnector1">
                <a:avLst/>
              </a:prstGeom>
              <a:noFill/>
              <a:ln w="9525">
                <a:solidFill>
                  <a:schemeClr val="tx1"/>
                </a:solidFill>
                <a:round/>
                <a:headEnd/>
                <a:tailEnd type="triangle" w="med" len="med"/>
              </a:ln>
            </p:spPr>
          </p:cxnSp>
          <p:cxnSp>
            <p:nvCxnSpPr>
              <p:cNvPr id="39987" name="AutoShape 42"/>
              <p:cNvCxnSpPr>
                <a:cxnSpLocks noChangeShapeType="1"/>
                <a:stCxn id="39957" idx="1"/>
                <a:endCxn id="39988" idx="6"/>
              </p:cNvCxnSpPr>
              <p:nvPr/>
            </p:nvCxnSpPr>
            <p:spPr bwMode="auto">
              <a:xfrm flipH="1" flipV="1">
                <a:off x="1459" y="1839"/>
                <a:ext cx="257" cy="9"/>
              </a:xfrm>
              <a:prstGeom prst="straightConnector1">
                <a:avLst/>
              </a:prstGeom>
              <a:noFill/>
              <a:ln w="9525">
                <a:solidFill>
                  <a:schemeClr val="tx1"/>
                </a:solidFill>
                <a:round/>
                <a:headEnd/>
                <a:tailEnd type="triangle" w="med" len="med"/>
              </a:ln>
            </p:spPr>
          </p:cxnSp>
          <p:sp>
            <p:nvSpPr>
              <p:cNvPr id="39988" name="Oval 43"/>
              <p:cNvSpPr>
                <a:spLocks noChangeAspect="1" noChangeArrowheads="1"/>
              </p:cNvSpPr>
              <p:nvPr/>
            </p:nvSpPr>
            <p:spPr bwMode="auto">
              <a:xfrm>
                <a:off x="900" y="1709"/>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39989" name="AutoShape 44"/>
              <p:cNvCxnSpPr>
                <a:cxnSpLocks noChangeShapeType="1"/>
                <a:stCxn id="39988" idx="2"/>
                <a:endCxn id="39958" idx="3"/>
              </p:cNvCxnSpPr>
              <p:nvPr/>
            </p:nvCxnSpPr>
            <p:spPr bwMode="auto">
              <a:xfrm flipH="1">
                <a:off x="588" y="1839"/>
                <a:ext cx="300" cy="9"/>
              </a:xfrm>
              <a:prstGeom prst="straightConnector1">
                <a:avLst/>
              </a:prstGeom>
              <a:noFill/>
              <a:ln w="9525">
                <a:solidFill>
                  <a:schemeClr val="tx1"/>
                </a:solidFill>
                <a:round/>
                <a:headEnd/>
                <a:tailEnd type="triangle" w="med" len="med"/>
              </a:ln>
            </p:spPr>
          </p:cxnSp>
          <p:cxnSp>
            <p:nvCxnSpPr>
              <p:cNvPr id="39990" name="AutoShape 45"/>
              <p:cNvCxnSpPr>
                <a:cxnSpLocks noChangeShapeType="1"/>
                <a:stCxn id="39973" idx="1"/>
                <a:endCxn id="39991" idx="6"/>
              </p:cNvCxnSpPr>
              <p:nvPr/>
            </p:nvCxnSpPr>
            <p:spPr bwMode="auto">
              <a:xfrm flipH="1" flipV="1">
                <a:off x="1452" y="2946"/>
                <a:ext cx="264" cy="6"/>
              </a:xfrm>
              <a:prstGeom prst="straightConnector1">
                <a:avLst/>
              </a:prstGeom>
              <a:noFill/>
              <a:ln w="9525">
                <a:solidFill>
                  <a:schemeClr val="tx1"/>
                </a:solidFill>
                <a:round/>
                <a:headEnd/>
                <a:tailEnd type="triangle" w="med" len="med"/>
              </a:ln>
            </p:spPr>
          </p:cxnSp>
          <p:sp>
            <p:nvSpPr>
              <p:cNvPr id="39991" name="Oval 46"/>
              <p:cNvSpPr>
                <a:spLocks noChangeAspect="1" noChangeArrowheads="1"/>
              </p:cNvSpPr>
              <p:nvPr/>
            </p:nvSpPr>
            <p:spPr bwMode="auto">
              <a:xfrm>
                <a:off x="893" y="2816"/>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39992" name="AutoShape 47"/>
              <p:cNvCxnSpPr>
                <a:cxnSpLocks noChangeShapeType="1"/>
                <a:stCxn id="39991" idx="2"/>
                <a:endCxn id="39974" idx="3"/>
              </p:cNvCxnSpPr>
              <p:nvPr/>
            </p:nvCxnSpPr>
            <p:spPr bwMode="auto">
              <a:xfrm flipH="1">
                <a:off x="588" y="2946"/>
                <a:ext cx="293" cy="6"/>
              </a:xfrm>
              <a:prstGeom prst="straightConnector1">
                <a:avLst/>
              </a:prstGeom>
              <a:noFill/>
              <a:ln w="9525">
                <a:solidFill>
                  <a:schemeClr val="tx1"/>
                </a:solidFill>
                <a:round/>
                <a:headEnd/>
                <a:tailEnd type="triangle" w="med" len="med"/>
              </a:ln>
            </p:spPr>
          </p:cxnSp>
          <p:sp>
            <p:nvSpPr>
              <p:cNvPr id="39993" name="AutoShape 48"/>
              <p:cNvSpPr>
                <a:spLocks noChangeArrowheads="1"/>
              </p:cNvSpPr>
              <p:nvPr/>
            </p:nvSpPr>
            <p:spPr bwMode="auto">
              <a:xfrm>
                <a:off x="1728" y="3840"/>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sp>
            <p:nvSpPr>
              <p:cNvPr id="39994" name="AutoShape 49"/>
              <p:cNvSpPr>
                <a:spLocks noChangeArrowheads="1"/>
              </p:cNvSpPr>
              <p:nvPr/>
            </p:nvSpPr>
            <p:spPr bwMode="auto">
              <a:xfrm>
                <a:off x="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cxnSp>
            <p:nvCxnSpPr>
              <p:cNvPr id="39995" name="AutoShape 50"/>
              <p:cNvCxnSpPr>
                <a:cxnSpLocks noChangeShapeType="1"/>
                <a:stCxn id="40001" idx="5"/>
                <a:endCxn id="39998" idx="1"/>
              </p:cNvCxnSpPr>
              <p:nvPr/>
            </p:nvCxnSpPr>
            <p:spPr bwMode="auto">
              <a:xfrm>
                <a:off x="3118" y="3499"/>
                <a:ext cx="326" cy="173"/>
              </a:xfrm>
              <a:prstGeom prst="straightConnector1">
                <a:avLst/>
              </a:prstGeom>
              <a:noFill/>
              <a:ln w="9525">
                <a:solidFill>
                  <a:schemeClr val="tx1"/>
                </a:solidFill>
                <a:round/>
                <a:headEnd/>
                <a:tailEnd type="triangle" w="med" len="med"/>
              </a:ln>
            </p:spPr>
          </p:cxnSp>
          <p:sp>
            <p:nvSpPr>
              <p:cNvPr id="39996" name="AutoShape 51"/>
              <p:cNvSpPr>
                <a:spLocks noChangeArrowheads="1"/>
              </p:cNvSpPr>
              <p:nvPr/>
            </p:nvSpPr>
            <p:spPr bwMode="auto">
              <a:xfrm>
                <a:off x="472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4</a:t>
                </a:r>
                <a:endParaRPr lang="en-US" sz="900"/>
              </a:p>
            </p:txBody>
          </p:sp>
          <p:cxnSp>
            <p:nvCxnSpPr>
              <p:cNvPr id="39997" name="AutoShape 52"/>
              <p:cNvCxnSpPr>
                <a:cxnSpLocks noChangeShapeType="1"/>
                <a:stCxn id="39998" idx="3"/>
                <a:endCxn id="40002" idx="2"/>
              </p:cNvCxnSpPr>
              <p:nvPr/>
            </p:nvCxnSpPr>
            <p:spPr bwMode="auto">
              <a:xfrm flipV="1">
                <a:off x="4044" y="3576"/>
                <a:ext cx="264" cy="96"/>
              </a:xfrm>
              <a:prstGeom prst="straightConnector1">
                <a:avLst/>
              </a:prstGeom>
              <a:noFill/>
              <a:ln w="9525">
                <a:solidFill>
                  <a:schemeClr val="tx1"/>
                </a:solidFill>
                <a:round/>
                <a:headEnd/>
                <a:tailEnd type="triangle" w="med" len="med"/>
              </a:ln>
            </p:spPr>
          </p:cxnSp>
          <p:sp>
            <p:nvSpPr>
              <p:cNvPr id="39998" name="AutoShape 53"/>
              <p:cNvSpPr>
                <a:spLocks noChangeArrowheads="1"/>
              </p:cNvSpPr>
              <p:nvPr/>
            </p:nvSpPr>
            <p:spPr bwMode="auto">
              <a:xfrm>
                <a:off x="3456" y="345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4</a:t>
                </a:r>
                <a:endParaRPr lang="en-US" sz="900"/>
              </a:p>
            </p:txBody>
          </p:sp>
          <p:cxnSp>
            <p:nvCxnSpPr>
              <p:cNvPr id="39999" name="AutoShape 54"/>
              <p:cNvCxnSpPr>
                <a:cxnSpLocks noChangeShapeType="1"/>
                <a:stCxn id="39998" idx="1"/>
                <a:endCxn id="39993" idx="3"/>
              </p:cNvCxnSpPr>
              <p:nvPr/>
            </p:nvCxnSpPr>
            <p:spPr bwMode="auto">
              <a:xfrm flipH="1">
                <a:off x="2316" y="3672"/>
                <a:ext cx="1128" cy="384"/>
              </a:xfrm>
              <a:prstGeom prst="straightConnector1">
                <a:avLst/>
              </a:prstGeom>
              <a:noFill/>
              <a:ln w="9525">
                <a:solidFill>
                  <a:schemeClr val="tx1"/>
                </a:solidFill>
                <a:round/>
                <a:headEnd/>
                <a:tailEnd type="triangle" w="med" len="med"/>
              </a:ln>
            </p:spPr>
          </p:cxnSp>
          <p:cxnSp>
            <p:nvCxnSpPr>
              <p:cNvPr id="40000" name="AutoShape 55"/>
              <p:cNvCxnSpPr>
                <a:cxnSpLocks noChangeShapeType="1"/>
                <a:stCxn id="39996" idx="1"/>
                <a:endCxn id="39993" idx="3"/>
              </p:cNvCxnSpPr>
              <p:nvPr/>
            </p:nvCxnSpPr>
            <p:spPr bwMode="auto">
              <a:xfrm flipH="1">
                <a:off x="2316" y="4056"/>
                <a:ext cx="2392" cy="0"/>
              </a:xfrm>
              <a:prstGeom prst="straightConnector1">
                <a:avLst/>
              </a:prstGeom>
              <a:noFill/>
              <a:ln w="9525">
                <a:solidFill>
                  <a:schemeClr val="tx1"/>
                </a:solidFill>
                <a:round/>
                <a:headEnd/>
                <a:tailEnd type="triangle" w="med" len="med"/>
              </a:ln>
            </p:spPr>
          </p:cxnSp>
          <p:sp>
            <p:nvSpPr>
              <p:cNvPr id="40001" name="Oval 56"/>
              <p:cNvSpPr>
                <a:spLocks noChangeAspect="1" noChangeArrowheads="1"/>
              </p:cNvSpPr>
              <p:nvPr/>
            </p:nvSpPr>
            <p:spPr bwMode="auto">
              <a:xfrm>
                <a:off x="2548" y="3216"/>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0002" name="Oval 57"/>
              <p:cNvSpPr>
                <a:spLocks noChangeArrowheads="1"/>
              </p:cNvSpPr>
              <p:nvPr/>
            </p:nvSpPr>
            <p:spPr bwMode="auto">
              <a:xfrm>
                <a:off x="4320" y="3456"/>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40003" name="AutoShape 58"/>
              <p:cNvCxnSpPr>
                <a:cxnSpLocks noChangeShapeType="1"/>
                <a:stCxn id="40002" idx="5"/>
                <a:endCxn id="39996" idx="0"/>
              </p:cNvCxnSpPr>
              <p:nvPr/>
            </p:nvCxnSpPr>
            <p:spPr bwMode="auto">
              <a:xfrm>
                <a:off x="4853" y="3673"/>
                <a:ext cx="155" cy="155"/>
              </a:xfrm>
              <a:prstGeom prst="straightConnector1">
                <a:avLst/>
              </a:prstGeom>
              <a:noFill/>
              <a:ln w="9525">
                <a:solidFill>
                  <a:schemeClr val="tx1"/>
                </a:solidFill>
                <a:round/>
                <a:headEnd/>
                <a:tailEnd type="triangle" w="med" len="med"/>
              </a:ln>
            </p:spPr>
          </p:cxnSp>
          <p:cxnSp>
            <p:nvCxnSpPr>
              <p:cNvPr id="40004" name="AutoShape 59"/>
              <p:cNvCxnSpPr>
                <a:cxnSpLocks noChangeShapeType="1"/>
                <a:stCxn id="39993" idx="1"/>
                <a:endCxn id="40005" idx="6"/>
              </p:cNvCxnSpPr>
              <p:nvPr/>
            </p:nvCxnSpPr>
            <p:spPr bwMode="auto">
              <a:xfrm flipH="1" flipV="1">
                <a:off x="1452" y="4050"/>
                <a:ext cx="264" cy="6"/>
              </a:xfrm>
              <a:prstGeom prst="straightConnector1">
                <a:avLst/>
              </a:prstGeom>
              <a:noFill/>
              <a:ln w="9525">
                <a:solidFill>
                  <a:schemeClr val="tx1"/>
                </a:solidFill>
                <a:round/>
                <a:headEnd/>
                <a:tailEnd type="triangle" w="med" len="med"/>
              </a:ln>
            </p:spPr>
          </p:cxnSp>
          <p:sp>
            <p:nvSpPr>
              <p:cNvPr id="40005" name="Oval 60"/>
              <p:cNvSpPr>
                <a:spLocks noChangeAspect="1" noChangeArrowheads="1"/>
              </p:cNvSpPr>
              <p:nvPr/>
            </p:nvSpPr>
            <p:spPr bwMode="auto">
              <a:xfrm>
                <a:off x="893" y="3920"/>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0006" name="AutoShape 61"/>
              <p:cNvCxnSpPr>
                <a:cxnSpLocks noChangeShapeType="1"/>
                <a:stCxn id="40005" idx="2"/>
                <a:endCxn id="39994" idx="3"/>
              </p:cNvCxnSpPr>
              <p:nvPr/>
            </p:nvCxnSpPr>
            <p:spPr bwMode="auto">
              <a:xfrm flipH="1">
                <a:off x="588" y="4050"/>
                <a:ext cx="293" cy="6"/>
              </a:xfrm>
              <a:prstGeom prst="straightConnector1">
                <a:avLst/>
              </a:prstGeom>
              <a:noFill/>
              <a:ln w="9525">
                <a:solidFill>
                  <a:schemeClr val="tx1"/>
                </a:solidFill>
                <a:round/>
                <a:headEnd/>
                <a:tailEnd type="triangle" w="med" len="med"/>
              </a:ln>
            </p:spPr>
          </p:cxnSp>
          <p:cxnSp>
            <p:nvCxnSpPr>
              <p:cNvPr id="40007" name="AutoShape 62"/>
              <p:cNvCxnSpPr>
                <a:cxnSpLocks noChangeShapeType="1"/>
                <a:stCxn id="39973" idx="3"/>
                <a:endCxn id="40001" idx="1"/>
              </p:cNvCxnSpPr>
              <p:nvPr/>
            </p:nvCxnSpPr>
            <p:spPr bwMode="auto">
              <a:xfrm>
                <a:off x="2316" y="2952"/>
                <a:ext cx="330" cy="298"/>
              </a:xfrm>
              <a:prstGeom prst="straightConnector1">
                <a:avLst/>
              </a:prstGeom>
              <a:noFill/>
              <a:ln w="9525">
                <a:solidFill>
                  <a:schemeClr val="tx1"/>
                </a:solidFill>
                <a:round/>
                <a:headEnd/>
                <a:tailEnd type="triangle" w="med" len="med"/>
              </a:ln>
            </p:spPr>
          </p:cxnSp>
          <p:cxnSp>
            <p:nvCxnSpPr>
              <p:cNvPr id="40008" name="AutoShape 63"/>
              <p:cNvCxnSpPr>
                <a:cxnSpLocks noChangeShapeType="1"/>
                <a:stCxn id="39993" idx="3"/>
                <a:endCxn id="39970" idx="1"/>
              </p:cNvCxnSpPr>
              <p:nvPr/>
            </p:nvCxnSpPr>
            <p:spPr bwMode="auto">
              <a:xfrm>
                <a:off x="2316" y="4056"/>
                <a:ext cx="708" cy="168"/>
              </a:xfrm>
              <a:prstGeom prst="straightConnector1">
                <a:avLst/>
              </a:prstGeom>
              <a:noFill/>
              <a:ln w="9525">
                <a:solidFill>
                  <a:schemeClr val="tx1"/>
                </a:solidFill>
                <a:round/>
                <a:headEnd/>
                <a:tailEnd type="triangle" w="med" len="med"/>
              </a:ln>
            </p:spPr>
          </p:cxnSp>
        </p:grpSp>
        <p:sp>
          <p:nvSpPr>
            <p:cNvPr id="39956" name="Rectangle 64"/>
            <p:cNvSpPr>
              <a:spLocks noChangeArrowheads="1"/>
            </p:cNvSpPr>
            <p:nvPr/>
          </p:nvSpPr>
          <p:spPr bwMode="auto">
            <a:xfrm>
              <a:off x="0" y="1008"/>
              <a:ext cx="1584" cy="1152"/>
            </a:xfrm>
            <a:prstGeom prst="rect">
              <a:avLst/>
            </a:prstGeom>
            <a:noFill/>
            <a:ln w="9525">
              <a:solidFill>
                <a:schemeClr val="tx1"/>
              </a:solidFill>
              <a:miter lim="800000"/>
              <a:headEnd/>
              <a:tailEnd/>
            </a:ln>
          </p:spPr>
          <p:txBody>
            <a:bodyPr wrap="none" anchor="ctr"/>
            <a:lstStyle/>
            <a:p>
              <a:endParaRPr lang="en-US"/>
            </a:p>
          </p:txBody>
        </p:sp>
      </p:grpSp>
      <p:sp>
        <p:nvSpPr>
          <p:cNvPr id="39951" name="AutoShape 65"/>
          <p:cNvSpPr>
            <a:spLocks noChangeArrowheads="1"/>
          </p:cNvSpPr>
          <p:nvPr/>
        </p:nvSpPr>
        <p:spPr bwMode="auto">
          <a:xfrm>
            <a:off x="76200" y="838200"/>
            <a:ext cx="2971800" cy="914400"/>
          </a:xfrm>
          <a:prstGeom prst="flowChartAlternateProcess">
            <a:avLst/>
          </a:prstGeom>
          <a:solidFill>
            <a:schemeClr val="bg1"/>
          </a:solidFill>
          <a:ln w="57150">
            <a:solidFill>
              <a:srgbClr val="008000"/>
            </a:solidFill>
            <a:miter lim="800000"/>
            <a:headEnd/>
            <a:tailEnd/>
          </a:ln>
        </p:spPr>
        <p:txBody>
          <a:bodyPr wrap="none" anchor="ctr"/>
          <a:lstStyle/>
          <a:p>
            <a:pPr algn="ctr"/>
            <a:r>
              <a:rPr lang="en-US" sz="3600" b="1">
                <a:latin typeface="Symbol" pitchFamily="18" charset="2"/>
              </a:rPr>
              <a:t>a</a:t>
            </a:r>
            <a:r>
              <a:rPr lang="en-US" sz="3600" b="1">
                <a:latin typeface="Arial" charset="0"/>
              </a:rPr>
              <a:t>, </a:t>
            </a:r>
            <a:r>
              <a:rPr lang="en-US" sz="3600" b="1">
                <a:latin typeface="Symbol" pitchFamily="18" charset="2"/>
              </a:rPr>
              <a:t>b</a:t>
            </a:r>
            <a:r>
              <a:rPr lang="en-US" sz="3600" b="1">
                <a:latin typeface="Arial" charset="0"/>
              </a:rPr>
              <a:t>, </a:t>
            </a:r>
            <a:r>
              <a:rPr lang="en-US" sz="3600" b="1">
                <a:latin typeface="Symbol" pitchFamily="18" charset="2"/>
              </a:rPr>
              <a:t>s</a:t>
            </a:r>
            <a:r>
              <a:rPr lang="en-US" sz="3600" b="1">
                <a:latin typeface="Arial" charset="0"/>
              </a:rPr>
              <a:t>, . . .</a:t>
            </a:r>
            <a:endParaRPr lang="en-US" sz="3600" b="1" baseline="-25000">
              <a:latin typeface="Arial" charset="0"/>
            </a:endParaRPr>
          </a:p>
        </p:txBody>
      </p:sp>
      <p:cxnSp>
        <p:nvCxnSpPr>
          <p:cNvPr id="39952" name="AutoShape 66"/>
          <p:cNvCxnSpPr>
            <a:cxnSpLocks noChangeShapeType="1"/>
            <a:stCxn id="39956" idx="0"/>
            <a:endCxn id="39943" idx="1"/>
          </p:cNvCxnSpPr>
          <p:nvPr/>
        </p:nvCxnSpPr>
        <p:spPr bwMode="auto">
          <a:xfrm flipV="1">
            <a:off x="3390900" y="1866900"/>
            <a:ext cx="1771650" cy="571500"/>
          </a:xfrm>
          <a:prstGeom prst="straightConnector1">
            <a:avLst/>
          </a:prstGeom>
          <a:noFill/>
          <a:ln w="9525">
            <a:solidFill>
              <a:schemeClr val="tx1"/>
            </a:solidFill>
            <a:round/>
            <a:headEnd/>
            <a:tailEnd type="triangle" w="lg" len="lg"/>
          </a:ln>
        </p:spPr>
      </p:cxnSp>
      <p:sp>
        <p:nvSpPr>
          <p:cNvPr id="39953" name="Line 67"/>
          <p:cNvSpPr>
            <a:spLocks noChangeShapeType="1"/>
          </p:cNvSpPr>
          <p:nvPr/>
        </p:nvSpPr>
        <p:spPr bwMode="auto">
          <a:xfrm>
            <a:off x="1447800" y="1828800"/>
            <a:ext cx="457200" cy="533400"/>
          </a:xfrm>
          <a:prstGeom prst="line">
            <a:avLst/>
          </a:prstGeom>
          <a:noFill/>
          <a:ln w="9525">
            <a:solidFill>
              <a:schemeClr val="tx1"/>
            </a:solidFill>
            <a:round/>
            <a:headEnd/>
            <a:tailEnd type="triangle" w="med" len="med"/>
          </a:ln>
        </p:spPr>
        <p:txBody>
          <a:bodyPr/>
          <a:lstStyle/>
          <a:p>
            <a:endParaRPr lang="en-US"/>
          </a:p>
        </p:txBody>
      </p:sp>
      <p:cxnSp>
        <p:nvCxnSpPr>
          <p:cNvPr id="39954" name="AutoShape 68"/>
          <p:cNvCxnSpPr>
            <a:cxnSpLocks noChangeShapeType="1"/>
            <a:stCxn id="39945" idx="1"/>
            <a:endCxn id="39949" idx="3"/>
          </p:cNvCxnSpPr>
          <p:nvPr/>
        </p:nvCxnSpPr>
        <p:spPr bwMode="auto">
          <a:xfrm flipH="1" flipV="1">
            <a:off x="4495800" y="5638800"/>
            <a:ext cx="666750" cy="152400"/>
          </a:xfrm>
          <a:prstGeom prst="straightConnector1">
            <a:avLst/>
          </a:prstGeom>
          <a:noFill/>
          <a:ln w="9525">
            <a:solidFill>
              <a:schemeClr val="tx1"/>
            </a:solidFill>
            <a:round/>
            <a:headEnd/>
            <a:tailEnd type="triangle" w="lg" len="lg"/>
          </a:ln>
        </p:spPr>
      </p:cxnSp>
      <p:graphicFrame>
        <p:nvGraphicFramePr>
          <p:cNvPr id="39938" name="Object 69"/>
          <p:cNvGraphicFramePr>
            <a:graphicFrameLocks noChangeAspect="1"/>
          </p:cNvGraphicFramePr>
          <p:nvPr/>
        </p:nvGraphicFramePr>
        <p:xfrm>
          <a:off x="5737225" y="5362575"/>
          <a:ext cx="2930525" cy="876300"/>
        </p:xfrm>
        <a:graphic>
          <a:graphicData uri="http://schemas.openxmlformats.org/presentationml/2006/ole">
            <mc:AlternateContent xmlns:mc="http://schemas.openxmlformats.org/markup-compatibility/2006">
              <mc:Choice xmlns:v="urn:schemas-microsoft-com:vml" Requires="v">
                <p:oleObj spid="_x0000_s40486" name="Equation" r:id="rId4" imgW="850680" imgH="253800" progId="Equation.3">
                  <p:embed/>
                </p:oleObj>
              </mc:Choice>
              <mc:Fallback>
                <p:oleObj name="Equation" r:id="rId4" imgW="850680" imgH="253800" progId="Equation.3">
                  <p:embed/>
                  <p:pic>
                    <p:nvPicPr>
                      <p:cNvPr id="0"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225" y="5362575"/>
                        <a:ext cx="2930525" cy="876300"/>
                      </a:xfrm>
                      <a:prstGeom prst="rect">
                        <a:avLst/>
                      </a:prstGeom>
                      <a:solidFill>
                        <a:schemeClr val="bg1"/>
                      </a:solidFill>
                    </p:spPr>
                  </p:pic>
                </p:oleObj>
              </mc:Fallback>
            </mc:AlternateContent>
          </a:graphicData>
        </a:graphic>
      </p:graphicFrame>
      <p:graphicFrame>
        <p:nvGraphicFramePr>
          <p:cNvPr id="39939" name="Object 70"/>
          <p:cNvGraphicFramePr>
            <a:graphicFrameLocks noChangeAspect="1"/>
          </p:cNvGraphicFramePr>
          <p:nvPr/>
        </p:nvGraphicFramePr>
        <p:xfrm>
          <a:off x="5410200" y="1327150"/>
          <a:ext cx="1447800" cy="798513"/>
        </p:xfrm>
        <a:graphic>
          <a:graphicData uri="http://schemas.openxmlformats.org/presentationml/2006/ole">
            <mc:AlternateContent xmlns:mc="http://schemas.openxmlformats.org/markup-compatibility/2006">
              <mc:Choice xmlns:v="urn:schemas-microsoft-com:vml" Requires="v">
                <p:oleObj spid="_x0000_s40487" name="Equation" r:id="rId6" imgW="368280" imgH="241200" progId="Equation.3">
                  <p:embed/>
                </p:oleObj>
              </mc:Choice>
              <mc:Fallback>
                <p:oleObj name="Equation" r:id="rId6" imgW="368280" imgH="241200" progId="Equation.3">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327150"/>
                        <a:ext cx="14478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Footer Placeholder 2">
            <a:extLst>
              <a:ext uri="{FF2B5EF4-FFF2-40B4-BE49-F238E27FC236}">
                <a16:creationId xmlns:a16="http://schemas.microsoft.com/office/drawing/2014/main" id="{0DE22C0D-4B56-4BA1-A131-79F717A6B061}"/>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(3)</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Measurement Error</a:t>
            </a:r>
          </a:p>
        </p:txBody>
      </p:sp>
      <p:sp>
        <p:nvSpPr>
          <p:cNvPr id="148483"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726D5F3-614C-469A-AC37-14C0C43DDEF9}" type="slidenum">
              <a:rPr lang="en-US" sz="1400"/>
              <a:pPr algn="r"/>
              <a:t>58</a:t>
            </a:fld>
            <a:endParaRPr lang="en-US" sz="1400" dirty="0"/>
          </a:p>
        </p:txBody>
      </p:sp>
      <p:pic>
        <p:nvPicPr>
          <p:cNvPr id="148484" name="Picture 2" descr="a20h1f0 kde"/>
          <p:cNvPicPr>
            <a:picLocks noChangeAspect="1" noChangeArrowheads="1"/>
          </p:cNvPicPr>
          <p:nvPr/>
        </p:nvPicPr>
        <p:blipFill>
          <a:blip r:embed="rId3" cstate="print"/>
          <a:srcRect/>
          <a:stretch>
            <a:fillRect/>
          </a:stretch>
        </p:blipFill>
        <p:spPr bwMode="auto">
          <a:xfrm>
            <a:off x="685800" y="704850"/>
            <a:ext cx="7467600" cy="5448300"/>
          </a:xfrm>
          <a:prstGeom prst="rect">
            <a:avLst/>
          </a:prstGeom>
          <a:noFill/>
          <a:ln w="9525">
            <a:noFill/>
            <a:miter lim="800000"/>
            <a:headEnd/>
            <a:tailEnd/>
          </a:ln>
        </p:spPr>
      </p:pic>
      <p:sp>
        <p:nvSpPr>
          <p:cNvPr id="148485" name="Rectangle 3"/>
          <p:cNvSpPr>
            <a:spLocks noGrp="1" noChangeArrowheads="1"/>
          </p:cNvSpPr>
          <p:nvPr>
            <p:ph type="title" idx="4294967295"/>
          </p:nvPr>
        </p:nvSpPr>
        <p:spPr>
          <a:xfrm>
            <a:off x="152400" y="0"/>
            <a:ext cx="5334000" cy="685800"/>
          </a:xfrm>
        </p:spPr>
        <p:txBody>
          <a:bodyPr/>
          <a:lstStyle/>
          <a:p>
            <a:pPr eaLnBrk="1" hangingPunct="1"/>
            <a:r>
              <a:rPr lang="en-US" sz="3600"/>
              <a:t>Distribution of Estimates</a:t>
            </a:r>
          </a:p>
        </p:txBody>
      </p:sp>
      <p:sp>
        <p:nvSpPr>
          <p:cNvPr id="148486" name="Text Box 4"/>
          <p:cNvSpPr txBox="1">
            <a:spLocks noChangeArrowheads="1"/>
          </p:cNvSpPr>
          <p:nvPr/>
        </p:nvSpPr>
        <p:spPr bwMode="auto">
          <a:xfrm>
            <a:off x="7010400" y="1303338"/>
            <a:ext cx="407988" cy="579437"/>
          </a:xfrm>
          <a:prstGeom prst="rect">
            <a:avLst/>
          </a:prstGeom>
          <a:noFill/>
          <a:ln w="9525">
            <a:noFill/>
            <a:miter lim="800000"/>
            <a:headEnd/>
            <a:tailEnd/>
          </a:ln>
        </p:spPr>
        <p:txBody>
          <a:bodyPr wrap="none">
            <a:spAutoFit/>
          </a:bodyPr>
          <a:lstStyle/>
          <a:p>
            <a:r>
              <a:rPr lang="en-US" sz="3200" b="1">
                <a:latin typeface="Symbol" pitchFamily="18" charset="2"/>
              </a:rPr>
              <a:t>b</a:t>
            </a:r>
          </a:p>
        </p:txBody>
      </p:sp>
      <p:sp>
        <p:nvSpPr>
          <p:cNvPr id="148487" name="Text Box 5"/>
          <p:cNvSpPr txBox="1">
            <a:spLocks noChangeArrowheads="1"/>
          </p:cNvSpPr>
          <p:nvPr/>
        </p:nvSpPr>
        <p:spPr bwMode="auto">
          <a:xfrm>
            <a:off x="838200" y="1371600"/>
            <a:ext cx="1049338" cy="579438"/>
          </a:xfrm>
          <a:prstGeom prst="rect">
            <a:avLst/>
          </a:prstGeom>
          <a:noFill/>
          <a:ln w="9525">
            <a:noFill/>
            <a:miter lim="800000"/>
            <a:headEnd/>
            <a:tailEnd/>
          </a:ln>
        </p:spPr>
        <p:txBody>
          <a:bodyPr wrap="none">
            <a:spAutoFit/>
          </a:bodyPr>
          <a:lstStyle/>
          <a:p>
            <a:r>
              <a:rPr lang="en-US" sz="3200" b="1"/>
              <a:t>ln</a:t>
            </a:r>
            <a:r>
              <a:rPr lang="en-US" sz="3200" b="1">
                <a:latin typeface="Symbol" pitchFamily="18" charset="2"/>
              </a:rPr>
              <a:t>(a)</a:t>
            </a:r>
          </a:p>
        </p:txBody>
      </p:sp>
      <p:sp>
        <p:nvSpPr>
          <p:cNvPr id="148488" name="Text Box 6"/>
          <p:cNvSpPr txBox="1">
            <a:spLocks noChangeArrowheads="1"/>
          </p:cNvSpPr>
          <p:nvPr/>
        </p:nvSpPr>
        <p:spPr bwMode="auto">
          <a:xfrm>
            <a:off x="1093788" y="4038600"/>
            <a:ext cx="430212" cy="579438"/>
          </a:xfrm>
          <a:prstGeom prst="rect">
            <a:avLst/>
          </a:prstGeom>
          <a:noFill/>
          <a:ln w="9525">
            <a:noFill/>
            <a:miter lim="800000"/>
            <a:headEnd/>
            <a:tailEnd/>
          </a:ln>
        </p:spPr>
        <p:txBody>
          <a:bodyPr wrap="none">
            <a:spAutoFit/>
          </a:bodyPr>
          <a:lstStyle/>
          <a:p>
            <a:r>
              <a:rPr lang="en-US" sz="3200" b="1">
                <a:latin typeface="Symbol" pitchFamily="18" charset="2"/>
              </a:rPr>
              <a:t>s</a:t>
            </a:r>
          </a:p>
        </p:txBody>
      </p:sp>
      <p:sp>
        <p:nvSpPr>
          <p:cNvPr id="148489" name="Text Box 7"/>
          <p:cNvSpPr txBox="1">
            <a:spLocks noChangeArrowheads="1"/>
          </p:cNvSpPr>
          <p:nvPr/>
        </p:nvSpPr>
        <p:spPr bwMode="auto">
          <a:xfrm>
            <a:off x="6646863" y="4076700"/>
            <a:ext cx="1001712" cy="579438"/>
          </a:xfrm>
          <a:prstGeom prst="rect">
            <a:avLst/>
          </a:prstGeom>
          <a:noFill/>
          <a:ln w="9525">
            <a:noFill/>
            <a:miter lim="800000"/>
            <a:headEnd/>
            <a:tailEnd/>
          </a:ln>
        </p:spPr>
        <p:txBody>
          <a:bodyPr wrap="none">
            <a:spAutoFit/>
          </a:bodyPr>
          <a:lstStyle/>
          <a:p>
            <a:r>
              <a:rPr lang="en-US" sz="3200" b="1"/>
              <a:t>S</a:t>
            </a:r>
            <a:r>
              <a:rPr lang="en-US" sz="3200" b="1" baseline="-25000"/>
              <a:t>MSY</a:t>
            </a:r>
          </a:p>
        </p:txBody>
      </p:sp>
      <p:pic>
        <p:nvPicPr>
          <p:cNvPr id="148490" name="Picture 8" descr="a20h1f0 slide"/>
          <p:cNvPicPr>
            <a:picLocks noChangeAspect="1" noChangeArrowheads="1"/>
          </p:cNvPicPr>
          <p:nvPr/>
        </p:nvPicPr>
        <p:blipFill>
          <a:blip r:embed="rId4" cstate="print"/>
          <a:srcRect t="91959"/>
          <a:stretch>
            <a:fillRect/>
          </a:stretch>
        </p:blipFill>
        <p:spPr bwMode="auto">
          <a:xfrm>
            <a:off x="685800" y="6191250"/>
            <a:ext cx="7467600" cy="438150"/>
          </a:xfrm>
          <a:prstGeom prst="rect">
            <a:avLst/>
          </a:prstGeom>
          <a:noFill/>
          <a:ln w="9525">
            <a:noFill/>
            <a:miter lim="800000"/>
            <a:headEnd/>
            <a:tailEnd/>
          </a:ln>
        </p:spPr>
      </p:pic>
      <p:sp>
        <p:nvSpPr>
          <p:cNvPr id="148491" name="Text Box 9"/>
          <p:cNvSpPr txBox="1">
            <a:spLocks noChangeArrowheads="1"/>
          </p:cNvSpPr>
          <p:nvPr/>
        </p:nvSpPr>
        <p:spPr bwMode="auto">
          <a:xfrm>
            <a:off x="381000" y="6110288"/>
            <a:ext cx="7010400" cy="519112"/>
          </a:xfrm>
          <a:prstGeom prst="rect">
            <a:avLst/>
          </a:prstGeom>
          <a:solidFill>
            <a:schemeClr val="bg1"/>
          </a:solidFill>
          <a:ln w="9525">
            <a:noFill/>
            <a:miter lim="800000"/>
            <a:headEnd/>
            <a:tailEnd/>
          </a:ln>
        </p:spPr>
        <p:txBody>
          <a:bodyPr>
            <a:spAutoFit/>
          </a:bodyPr>
          <a:lstStyle/>
          <a:p>
            <a:pPr algn="ctr"/>
            <a:r>
              <a:rPr lang="en-US" sz="2800" b="1" dirty="0"/>
              <a:t>ln(</a:t>
            </a:r>
            <a:r>
              <a:rPr lang="en-US" sz="2800" b="1" dirty="0">
                <a:latin typeface="Symbol" pitchFamily="18" charset="2"/>
              </a:rPr>
              <a:t>a</a:t>
            </a:r>
            <a:r>
              <a:rPr lang="en-US" sz="2800" b="1" dirty="0"/>
              <a:t>)=2.0, </a:t>
            </a:r>
            <a:r>
              <a:rPr lang="en-US" sz="2800" b="1" dirty="0">
                <a:latin typeface="Symbol" pitchFamily="18" charset="2"/>
              </a:rPr>
              <a:t>b</a:t>
            </a:r>
            <a:r>
              <a:rPr lang="en-US" sz="2800" b="1" dirty="0"/>
              <a:t>=0.001, </a:t>
            </a:r>
            <a:r>
              <a:rPr lang="en-US" sz="2800" b="1" dirty="0">
                <a:latin typeface="Symbol" pitchFamily="18" charset="2"/>
              </a:rPr>
              <a:t>s</a:t>
            </a:r>
            <a:r>
              <a:rPr lang="en-US" sz="2800" b="1" dirty="0"/>
              <a:t>=0.5, S</a:t>
            </a:r>
            <a:r>
              <a:rPr lang="en-US" sz="2800" b="1" baseline="-25000" dirty="0"/>
              <a:t>MSY</a:t>
            </a:r>
            <a:r>
              <a:rPr lang="en-US" sz="2800" b="1" dirty="0"/>
              <a:t>=748, </a:t>
            </a:r>
            <a:r>
              <a:rPr lang="en-US" sz="2800" b="1" dirty="0" err="1">
                <a:solidFill>
                  <a:srgbClr val="FF0000"/>
                </a:solidFill>
                <a:latin typeface="Symbol" pitchFamily="18" charset="2"/>
              </a:rPr>
              <a:t>s</a:t>
            </a:r>
            <a:r>
              <a:rPr lang="en-US" sz="2800" b="1" baseline="-25000" dirty="0" err="1">
                <a:solidFill>
                  <a:srgbClr val="FF0000"/>
                </a:solidFill>
              </a:rPr>
              <a:t>S</a:t>
            </a:r>
            <a:r>
              <a:rPr lang="en-US" sz="2800" b="1" dirty="0">
                <a:solidFill>
                  <a:srgbClr val="FF0000"/>
                </a:solidFill>
              </a:rPr>
              <a:t>=0.3</a:t>
            </a:r>
          </a:p>
        </p:txBody>
      </p:sp>
      <p:sp>
        <p:nvSpPr>
          <p:cNvPr id="148492" name="Line 10"/>
          <p:cNvSpPr>
            <a:spLocks noChangeShapeType="1"/>
          </p:cNvSpPr>
          <p:nvPr/>
        </p:nvSpPr>
        <p:spPr bwMode="auto">
          <a:xfrm>
            <a:off x="2687638" y="685800"/>
            <a:ext cx="0" cy="2514600"/>
          </a:xfrm>
          <a:prstGeom prst="line">
            <a:avLst/>
          </a:prstGeom>
          <a:noFill/>
          <a:ln w="38100">
            <a:solidFill>
              <a:srgbClr val="0000FF"/>
            </a:solidFill>
            <a:round/>
            <a:headEnd/>
            <a:tailEnd/>
          </a:ln>
        </p:spPr>
        <p:txBody>
          <a:bodyPr/>
          <a:lstStyle/>
          <a:p>
            <a:endParaRPr lang="en-US"/>
          </a:p>
        </p:txBody>
      </p:sp>
      <p:sp>
        <p:nvSpPr>
          <p:cNvPr id="148493" name="Line 11"/>
          <p:cNvSpPr>
            <a:spLocks noChangeShapeType="1"/>
          </p:cNvSpPr>
          <p:nvPr/>
        </p:nvSpPr>
        <p:spPr bwMode="auto">
          <a:xfrm>
            <a:off x="5507038" y="3352800"/>
            <a:ext cx="0" cy="2514600"/>
          </a:xfrm>
          <a:prstGeom prst="line">
            <a:avLst/>
          </a:prstGeom>
          <a:noFill/>
          <a:ln w="38100">
            <a:solidFill>
              <a:srgbClr val="0000FF"/>
            </a:solidFill>
            <a:round/>
            <a:headEnd/>
            <a:tailEnd/>
          </a:ln>
        </p:spPr>
        <p:txBody>
          <a:bodyPr/>
          <a:lstStyle/>
          <a:p>
            <a:endParaRPr lang="en-US"/>
          </a:p>
        </p:txBody>
      </p:sp>
      <p:sp>
        <p:nvSpPr>
          <p:cNvPr id="148494" name="Line 12"/>
          <p:cNvSpPr>
            <a:spLocks noChangeShapeType="1"/>
          </p:cNvSpPr>
          <p:nvPr/>
        </p:nvSpPr>
        <p:spPr bwMode="auto">
          <a:xfrm>
            <a:off x="6289675" y="644525"/>
            <a:ext cx="0" cy="2514600"/>
          </a:xfrm>
          <a:prstGeom prst="line">
            <a:avLst/>
          </a:prstGeom>
          <a:noFill/>
          <a:ln w="38100">
            <a:solidFill>
              <a:srgbClr val="0000FF"/>
            </a:solidFill>
            <a:round/>
            <a:headEnd/>
            <a:tailEnd/>
          </a:ln>
        </p:spPr>
        <p:txBody>
          <a:bodyPr/>
          <a:lstStyle/>
          <a:p>
            <a:endParaRPr lang="en-US"/>
          </a:p>
        </p:txBody>
      </p:sp>
      <p:sp>
        <p:nvSpPr>
          <p:cNvPr id="148495" name="Line 13"/>
          <p:cNvSpPr>
            <a:spLocks noChangeShapeType="1"/>
          </p:cNvSpPr>
          <p:nvPr/>
        </p:nvSpPr>
        <p:spPr bwMode="auto">
          <a:xfrm>
            <a:off x="1828800" y="3429000"/>
            <a:ext cx="0" cy="2514600"/>
          </a:xfrm>
          <a:prstGeom prst="line">
            <a:avLst/>
          </a:prstGeom>
          <a:noFill/>
          <a:ln w="38100">
            <a:solidFill>
              <a:srgbClr val="0000FF"/>
            </a:solidFill>
            <a:round/>
            <a:headEnd/>
            <a:tailEnd/>
          </a:ln>
        </p:spPr>
        <p:txBody>
          <a:bodyPr/>
          <a:lstStyle/>
          <a:p>
            <a:endParaRPr lang="en-US"/>
          </a:p>
        </p:txBody>
      </p:sp>
      <p:sp>
        <p:nvSpPr>
          <p:cNvPr id="1083406" name="Rectangle 14"/>
          <p:cNvSpPr>
            <a:spLocks noChangeArrowheads="1"/>
          </p:cNvSpPr>
          <p:nvPr/>
        </p:nvSpPr>
        <p:spPr bwMode="auto">
          <a:xfrm>
            <a:off x="5334000" y="0"/>
            <a:ext cx="3657600" cy="685800"/>
          </a:xfrm>
          <a:prstGeom prst="rect">
            <a:avLst/>
          </a:prstGeom>
          <a:noFill/>
          <a:ln w="9525">
            <a:noFill/>
            <a:miter lim="800000"/>
            <a:headEnd/>
            <a:tailEnd/>
          </a:ln>
        </p:spPr>
        <p:txBody>
          <a:bodyPr anchor="ctr"/>
          <a:lstStyle/>
          <a:p>
            <a:pPr algn="ctr"/>
            <a:r>
              <a:rPr lang="en-US" sz="3600" dirty="0">
                <a:solidFill>
                  <a:srgbClr val="FF0000"/>
                </a:solidFill>
              </a:rPr>
              <a:t>Low Harvest Rate</a:t>
            </a:r>
          </a:p>
        </p:txBody>
      </p:sp>
      <p:sp>
        <p:nvSpPr>
          <p:cNvPr id="148497" name="Rectangle 15"/>
          <p:cNvSpPr>
            <a:spLocks noChangeArrowheads="1"/>
          </p:cNvSpPr>
          <p:nvPr/>
        </p:nvSpPr>
        <p:spPr bwMode="auto">
          <a:xfrm>
            <a:off x="0" y="3429000"/>
            <a:ext cx="4419600" cy="2667000"/>
          </a:xfrm>
          <a:prstGeom prst="rect">
            <a:avLst/>
          </a:prstGeom>
          <a:solidFill>
            <a:schemeClr val="bg1"/>
          </a:solidFill>
          <a:ln w="9525">
            <a:noFill/>
            <a:miter lim="800000"/>
            <a:headEnd/>
            <a:tailEnd/>
          </a:ln>
        </p:spPr>
        <p:txBody>
          <a:bodyPr wrap="none" anchor="ctr"/>
          <a:lstStyle/>
          <a:p>
            <a:endParaRPr lang="en-US"/>
          </a:p>
        </p:txBody>
      </p:sp>
      <p:sp>
        <p:nvSpPr>
          <p:cNvPr id="19" name="Footer Placeholder 2">
            <a:extLst>
              <a:ext uri="{FF2B5EF4-FFF2-40B4-BE49-F238E27FC236}">
                <a16:creationId xmlns:a16="http://schemas.microsoft.com/office/drawing/2014/main" id="{9211B817-70EC-40A1-94D7-20AA6F77E624}"/>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Measurement Error (4)</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Measurement Error</a:t>
            </a:r>
          </a:p>
        </p:txBody>
      </p:sp>
      <p:sp>
        <p:nvSpPr>
          <p:cNvPr id="149507" name="Slide Number Placeholder 5"/>
          <p:cNvSpPr txBox="1">
            <a:spLocks noGrp="1"/>
          </p:cNvSpPr>
          <p:nvPr/>
        </p:nvSpPr>
        <p:spPr bwMode="auto">
          <a:xfrm>
            <a:off x="6705600" y="6248400"/>
            <a:ext cx="1905000" cy="457200"/>
          </a:xfrm>
          <a:prstGeom prst="rect">
            <a:avLst/>
          </a:prstGeom>
          <a:noFill/>
          <a:ln w="9525">
            <a:noFill/>
            <a:miter lim="800000"/>
            <a:headEnd/>
            <a:tailEnd/>
          </a:ln>
        </p:spPr>
        <p:txBody>
          <a:bodyPr/>
          <a:lstStyle/>
          <a:p>
            <a:pPr algn="r"/>
            <a:fld id="{CBF01DD0-267A-47B0-B498-A9111CFC8874}" type="slidenum">
              <a:rPr lang="en-US" sz="1400"/>
              <a:pPr algn="r"/>
              <a:t>59</a:t>
            </a:fld>
            <a:endParaRPr lang="en-US" sz="1400"/>
          </a:p>
        </p:txBody>
      </p:sp>
      <p:sp>
        <p:nvSpPr>
          <p:cNvPr id="149508" name="Rectangle 2"/>
          <p:cNvSpPr>
            <a:spLocks noGrp="1" noChangeArrowheads="1"/>
          </p:cNvSpPr>
          <p:nvPr>
            <p:ph type="title" idx="4294967295"/>
          </p:nvPr>
        </p:nvSpPr>
        <p:spPr>
          <a:xfrm>
            <a:off x="-228600" y="0"/>
            <a:ext cx="9144000" cy="685800"/>
          </a:xfrm>
        </p:spPr>
        <p:txBody>
          <a:bodyPr/>
          <a:lstStyle/>
          <a:p>
            <a:pPr eaLnBrk="1" hangingPunct="1"/>
            <a:r>
              <a:rPr lang="en-US" sz="3600"/>
              <a:t>Distribution of Estimates - </a:t>
            </a:r>
            <a:r>
              <a:rPr lang="en-US" sz="3600">
                <a:solidFill>
                  <a:srgbClr val="FF0000"/>
                </a:solidFill>
              </a:rPr>
              <a:t>Moderate Harvest</a:t>
            </a:r>
          </a:p>
        </p:txBody>
      </p:sp>
      <p:pic>
        <p:nvPicPr>
          <p:cNvPr id="149509" name="Picture 3" descr="a20h3f0 kde notitle"/>
          <p:cNvPicPr>
            <a:picLocks noChangeAspect="1" noChangeArrowheads="1"/>
          </p:cNvPicPr>
          <p:nvPr/>
        </p:nvPicPr>
        <p:blipFill>
          <a:blip r:embed="rId3" cstate="print"/>
          <a:srcRect/>
          <a:stretch>
            <a:fillRect/>
          </a:stretch>
        </p:blipFill>
        <p:spPr bwMode="auto">
          <a:xfrm>
            <a:off x="609600" y="704850"/>
            <a:ext cx="7467600" cy="5448300"/>
          </a:xfrm>
          <a:prstGeom prst="rect">
            <a:avLst/>
          </a:prstGeom>
          <a:noFill/>
          <a:ln w="9525">
            <a:noFill/>
            <a:miter lim="800000"/>
            <a:headEnd/>
            <a:tailEnd/>
          </a:ln>
        </p:spPr>
      </p:pic>
      <p:sp>
        <p:nvSpPr>
          <p:cNvPr id="149510" name="Text Box 4"/>
          <p:cNvSpPr txBox="1">
            <a:spLocks noChangeArrowheads="1"/>
          </p:cNvSpPr>
          <p:nvPr/>
        </p:nvSpPr>
        <p:spPr bwMode="auto">
          <a:xfrm>
            <a:off x="6934200" y="1303338"/>
            <a:ext cx="407988" cy="579437"/>
          </a:xfrm>
          <a:prstGeom prst="rect">
            <a:avLst/>
          </a:prstGeom>
          <a:noFill/>
          <a:ln w="9525">
            <a:noFill/>
            <a:miter lim="800000"/>
            <a:headEnd/>
            <a:tailEnd/>
          </a:ln>
        </p:spPr>
        <p:txBody>
          <a:bodyPr wrap="none">
            <a:spAutoFit/>
          </a:bodyPr>
          <a:lstStyle/>
          <a:p>
            <a:r>
              <a:rPr lang="en-US" sz="3200" b="1">
                <a:latin typeface="Symbol" pitchFamily="18" charset="2"/>
              </a:rPr>
              <a:t>b</a:t>
            </a:r>
          </a:p>
        </p:txBody>
      </p:sp>
      <p:sp>
        <p:nvSpPr>
          <p:cNvPr id="149511" name="Text Box 5"/>
          <p:cNvSpPr txBox="1">
            <a:spLocks noChangeArrowheads="1"/>
          </p:cNvSpPr>
          <p:nvPr/>
        </p:nvSpPr>
        <p:spPr bwMode="auto">
          <a:xfrm>
            <a:off x="762000" y="1371600"/>
            <a:ext cx="1049338" cy="579438"/>
          </a:xfrm>
          <a:prstGeom prst="rect">
            <a:avLst/>
          </a:prstGeom>
          <a:noFill/>
          <a:ln w="9525">
            <a:noFill/>
            <a:miter lim="800000"/>
            <a:headEnd/>
            <a:tailEnd/>
          </a:ln>
        </p:spPr>
        <p:txBody>
          <a:bodyPr wrap="none">
            <a:spAutoFit/>
          </a:bodyPr>
          <a:lstStyle/>
          <a:p>
            <a:r>
              <a:rPr lang="en-US" sz="3200" b="1"/>
              <a:t>ln</a:t>
            </a:r>
            <a:r>
              <a:rPr lang="en-US" sz="3200" b="1">
                <a:latin typeface="Symbol" pitchFamily="18" charset="2"/>
              </a:rPr>
              <a:t>(a)</a:t>
            </a:r>
          </a:p>
        </p:txBody>
      </p:sp>
      <p:sp>
        <p:nvSpPr>
          <p:cNvPr id="149512" name="Text Box 6"/>
          <p:cNvSpPr txBox="1">
            <a:spLocks noChangeArrowheads="1"/>
          </p:cNvSpPr>
          <p:nvPr/>
        </p:nvSpPr>
        <p:spPr bwMode="auto">
          <a:xfrm>
            <a:off x="1017588" y="4038600"/>
            <a:ext cx="430212" cy="579438"/>
          </a:xfrm>
          <a:prstGeom prst="rect">
            <a:avLst/>
          </a:prstGeom>
          <a:noFill/>
          <a:ln w="9525">
            <a:noFill/>
            <a:miter lim="800000"/>
            <a:headEnd/>
            <a:tailEnd/>
          </a:ln>
        </p:spPr>
        <p:txBody>
          <a:bodyPr wrap="none">
            <a:spAutoFit/>
          </a:bodyPr>
          <a:lstStyle/>
          <a:p>
            <a:r>
              <a:rPr lang="en-US" sz="3200" b="1">
                <a:latin typeface="Symbol" pitchFamily="18" charset="2"/>
              </a:rPr>
              <a:t>s</a:t>
            </a:r>
          </a:p>
        </p:txBody>
      </p:sp>
      <p:sp>
        <p:nvSpPr>
          <p:cNvPr id="149513" name="Text Box 7"/>
          <p:cNvSpPr txBox="1">
            <a:spLocks noChangeArrowheads="1"/>
          </p:cNvSpPr>
          <p:nvPr/>
        </p:nvSpPr>
        <p:spPr bwMode="auto">
          <a:xfrm>
            <a:off x="6570663" y="4076700"/>
            <a:ext cx="1001712" cy="579438"/>
          </a:xfrm>
          <a:prstGeom prst="rect">
            <a:avLst/>
          </a:prstGeom>
          <a:noFill/>
          <a:ln w="9525">
            <a:noFill/>
            <a:miter lim="800000"/>
            <a:headEnd/>
            <a:tailEnd/>
          </a:ln>
        </p:spPr>
        <p:txBody>
          <a:bodyPr wrap="none">
            <a:spAutoFit/>
          </a:bodyPr>
          <a:lstStyle/>
          <a:p>
            <a:r>
              <a:rPr lang="en-US" sz="3200" b="1"/>
              <a:t>S</a:t>
            </a:r>
            <a:r>
              <a:rPr lang="en-US" sz="3200" b="1" baseline="-25000"/>
              <a:t>MSY</a:t>
            </a:r>
          </a:p>
        </p:txBody>
      </p:sp>
      <p:pic>
        <p:nvPicPr>
          <p:cNvPr id="149514" name="Picture 8" descr="a20h3f0 kde slide"/>
          <p:cNvPicPr>
            <a:picLocks noChangeAspect="1" noChangeArrowheads="1"/>
          </p:cNvPicPr>
          <p:nvPr/>
        </p:nvPicPr>
        <p:blipFill>
          <a:blip r:embed="rId4" cstate="print"/>
          <a:srcRect t="91899"/>
          <a:stretch>
            <a:fillRect/>
          </a:stretch>
        </p:blipFill>
        <p:spPr bwMode="auto">
          <a:xfrm>
            <a:off x="533400" y="6157913"/>
            <a:ext cx="7620000" cy="471487"/>
          </a:xfrm>
          <a:prstGeom prst="rect">
            <a:avLst/>
          </a:prstGeom>
          <a:noFill/>
          <a:ln w="9525">
            <a:noFill/>
            <a:miter lim="800000"/>
            <a:headEnd/>
            <a:tailEnd/>
          </a:ln>
        </p:spPr>
      </p:pic>
      <p:sp>
        <p:nvSpPr>
          <p:cNvPr id="149515" name="Line 9"/>
          <p:cNvSpPr>
            <a:spLocks noChangeShapeType="1"/>
          </p:cNvSpPr>
          <p:nvPr/>
        </p:nvSpPr>
        <p:spPr bwMode="auto">
          <a:xfrm>
            <a:off x="5237163" y="3394075"/>
            <a:ext cx="0" cy="2514600"/>
          </a:xfrm>
          <a:prstGeom prst="line">
            <a:avLst/>
          </a:prstGeom>
          <a:noFill/>
          <a:ln w="38100">
            <a:solidFill>
              <a:srgbClr val="0000FF"/>
            </a:solidFill>
            <a:round/>
            <a:headEnd/>
            <a:tailEnd/>
          </a:ln>
        </p:spPr>
        <p:txBody>
          <a:bodyPr/>
          <a:lstStyle/>
          <a:p>
            <a:endParaRPr lang="en-US"/>
          </a:p>
        </p:txBody>
      </p:sp>
      <p:sp>
        <p:nvSpPr>
          <p:cNvPr id="149516" name="Line 10"/>
          <p:cNvSpPr>
            <a:spLocks noChangeShapeType="1"/>
          </p:cNvSpPr>
          <p:nvPr/>
        </p:nvSpPr>
        <p:spPr bwMode="auto">
          <a:xfrm>
            <a:off x="2646363" y="700088"/>
            <a:ext cx="0" cy="2514600"/>
          </a:xfrm>
          <a:prstGeom prst="line">
            <a:avLst/>
          </a:prstGeom>
          <a:noFill/>
          <a:ln w="38100">
            <a:solidFill>
              <a:srgbClr val="0000FF"/>
            </a:solidFill>
            <a:round/>
            <a:headEnd/>
            <a:tailEnd/>
          </a:ln>
        </p:spPr>
        <p:txBody>
          <a:bodyPr/>
          <a:lstStyle/>
          <a:p>
            <a:endParaRPr lang="en-US"/>
          </a:p>
        </p:txBody>
      </p:sp>
      <p:sp>
        <p:nvSpPr>
          <p:cNvPr id="149517" name="Line 11"/>
          <p:cNvSpPr>
            <a:spLocks noChangeShapeType="1"/>
          </p:cNvSpPr>
          <p:nvPr/>
        </p:nvSpPr>
        <p:spPr bwMode="auto">
          <a:xfrm>
            <a:off x="2133600" y="3429000"/>
            <a:ext cx="0" cy="2514600"/>
          </a:xfrm>
          <a:prstGeom prst="line">
            <a:avLst/>
          </a:prstGeom>
          <a:noFill/>
          <a:ln w="38100">
            <a:solidFill>
              <a:srgbClr val="0000FF"/>
            </a:solidFill>
            <a:round/>
            <a:headEnd/>
            <a:tailEnd/>
          </a:ln>
        </p:spPr>
        <p:txBody>
          <a:bodyPr/>
          <a:lstStyle/>
          <a:p>
            <a:endParaRPr lang="en-US"/>
          </a:p>
        </p:txBody>
      </p:sp>
      <p:sp>
        <p:nvSpPr>
          <p:cNvPr id="149518" name="Line 12"/>
          <p:cNvSpPr>
            <a:spLocks noChangeShapeType="1"/>
          </p:cNvSpPr>
          <p:nvPr/>
        </p:nvSpPr>
        <p:spPr bwMode="auto">
          <a:xfrm>
            <a:off x="6207125" y="685800"/>
            <a:ext cx="0" cy="2514600"/>
          </a:xfrm>
          <a:prstGeom prst="line">
            <a:avLst/>
          </a:prstGeom>
          <a:noFill/>
          <a:ln w="38100">
            <a:solidFill>
              <a:srgbClr val="0000FF"/>
            </a:solidFill>
            <a:round/>
            <a:headEnd/>
            <a:tailEnd/>
          </a:ln>
        </p:spPr>
        <p:txBody>
          <a:bodyPr/>
          <a:lstStyle/>
          <a:p>
            <a:endParaRPr lang="en-US"/>
          </a:p>
        </p:txBody>
      </p:sp>
      <p:sp>
        <p:nvSpPr>
          <p:cNvPr id="149519" name="Text Box 13"/>
          <p:cNvSpPr txBox="1">
            <a:spLocks noChangeArrowheads="1"/>
          </p:cNvSpPr>
          <p:nvPr/>
        </p:nvSpPr>
        <p:spPr bwMode="auto">
          <a:xfrm>
            <a:off x="228600" y="6110288"/>
            <a:ext cx="7010400" cy="519112"/>
          </a:xfrm>
          <a:prstGeom prst="rect">
            <a:avLst/>
          </a:prstGeom>
          <a:solidFill>
            <a:schemeClr val="bg1"/>
          </a:solidFill>
          <a:ln w="9525">
            <a:noFill/>
            <a:miter lim="800000"/>
            <a:headEnd/>
            <a:tailEnd/>
          </a:ln>
        </p:spPr>
        <p:txBody>
          <a:bodyPr>
            <a:spAutoFit/>
          </a:bodyPr>
          <a:lstStyle/>
          <a:p>
            <a:pPr algn="ctr"/>
            <a:r>
              <a:rPr lang="en-US" sz="2800" b="1"/>
              <a:t>ln(</a:t>
            </a:r>
            <a:r>
              <a:rPr lang="en-US" sz="2800" b="1">
                <a:latin typeface="Symbol" pitchFamily="18" charset="2"/>
              </a:rPr>
              <a:t>a</a:t>
            </a:r>
            <a:r>
              <a:rPr lang="en-US" sz="2800" b="1"/>
              <a:t>)=2.0, </a:t>
            </a:r>
            <a:r>
              <a:rPr lang="en-US" sz="2800" b="1">
                <a:latin typeface="Symbol" pitchFamily="18" charset="2"/>
              </a:rPr>
              <a:t>b</a:t>
            </a:r>
            <a:r>
              <a:rPr lang="en-US" sz="2800" b="1"/>
              <a:t>=0.001, </a:t>
            </a:r>
            <a:r>
              <a:rPr lang="en-US" sz="2800" b="1">
                <a:latin typeface="Symbol" pitchFamily="18" charset="2"/>
              </a:rPr>
              <a:t>s</a:t>
            </a:r>
            <a:r>
              <a:rPr lang="en-US" sz="2800" b="1"/>
              <a:t>=0.5, S</a:t>
            </a:r>
            <a:r>
              <a:rPr lang="en-US" sz="2800" b="1" baseline="-25000"/>
              <a:t>MSY</a:t>
            </a:r>
            <a:r>
              <a:rPr lang="en-US" sz="2800" b="1"/>
              <a:t>=748, </a:t>
            </a:r>
            <a:r>
              <a:rPr lang="en-US" sz="2800" b="1">
                <a:solidFill>
                  <a:srgbClr val="FF0000"/>
                </a:solidFill>
                <a:latin typeface="Symbol" pitchFamily="18" charset="2"/>
              </a:rPr>
              <a:t>s</a:t>
            </a:r>
            <a:r>
              <a:rPr lang="en-US" sz="2800" b="1" baseline="-25000">
                <a:solidFill>
                  <a:srgbClr val="FF0000"/>
                </a:solidFill>
              </a:rPr>
              <a:t>S</a:t>
            </a:r>
            <a:r>
              <a:rPr lang="en-US" sz="2800" b="1">
                <a:solidFill>
                  <a:srgbClr val="FF0000"/>
                </a:solidFill>
              </a:rPr>
              <a:t>=0.3</a:t>
            </a:r>
          </a:p>
        </p:txBody>
      </p:sp>
      <p:sp>
        <p:nvSpPr>
          <p:cNvPr id="149520" name="Rectangle 14"/>
          <p:cNvSpPr>
            <a:spLocks noChangeArrowheads="1"/>
          </p:cNvSpPr>
          <p:nvPr/>
        </p:nvSpPr>
        <p:spPr bwMode="auto">
          <a:xfrm>
            <a:off x="-25400" y="3429000"/>
            <a:ext cx="4419600" cy="2667000"/>
          </a:xfrm>
          <a:prstGeom prst="rect">
            <a:avLst/>
          </a:prstGeom>
          <a:solidFill>
            <a:schemeClr val="bg1"/>
          </a:solidFill>
          <a:ln w="9525">
            <a:noFill/>
            <a:miter lim="800000"/>
            <a:headEnd/>
            <a:tailEnd/>
          </a:ln>
        </p:spPr>
        <p:txBody>
          <a:bodyPr wrap="none" anchor="ctr"/>
          <a:lstStyle/>
          <a:p>
            <a:endParaRPr lang="en-US"/>
          </a:p>
        </p:txBody>
      </p:sp>
      <p:sp>
        <p:nvSpPr>
          <p:cNvPr id="17" name="Footer Placeholder 2">
            <a:extLst>
              <a:ext uri="{FF2B5EF4-FFF2-40B4-BE49-F238E27FC236}">
                <a16:creationId xmlns:a16="http://schemas.microsoft.com/office/drawing/2014/main" id="{7994CED0-63D3-45DD-81FA-090945B86522}"/>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Measurement Error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F2B937-F8AE-4685-AA77-127572113DB2}"/>
              </a:ext>
            </a:extLst>
          </p:cNvPr>
          <p:cNvPicPr>
            <a:picLocks noChangeAspect="1"/>
          </p:cNvPicPr>
          <p:nvPr/>
        </p:nvPicPr>
        <p:blipFill>
          <a:blip r:embed="rId3"/>
          <a:stretch>
            <a:fillRect/>
          </a:stretch>
        </p:blipFill>
        <p:spPr>
          <a:xfrm>
            <a:off x="4191000" y="0"/>
            <a:ext cx="4572396" cy="2438611"/>
          </a:xfrm>
          <a:prstGeom prst="rect">
            <a:avLst/>
          </a:prstGeom>
        </p:spPr>
      </p:pic>
      <p:pic>
        <p:nvPicPr>
          <p:cNvPr id="3" name="Picture 2">
            <a:extLst>
              <a:ext uri="{FF2B5EF4-FFF2-40B4-BE49-F238E27FC236}">
                <a16:creationId xmlns:a16="http://schemas.microsoft.com/office/drawing/2014/main" id="{E384C622-5915-443C-9395-201F621728BA}"/>
              </a:ext>
            </a:extLst>
          </p:cNvPr>
          <p:cNvPicPr>
            <a:picLocks noChangeAspect="1"/>
          </p:cNvPicPr>
          <p:nvPr/>
        </p:nvPicPr>
        <p:blipFill>
          <a:blip r:embed="rId4"/>
          <a:stretch>
            <a:fillRect/>
          </a:stretch>
        </p:blipFill>
        <p:spPr>
          <a:xfrm>
            <a:off x="4191000" y="2209589"/>
            <a:ext cx="4572396" cy="2438611"/>
          </a:xfrm>
          <a:prstGeom prst="rect">
            <a:avLst/>
          </a:prstGeom>
        </p:spPr>
      </p:pic>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6</a:t>
            </a:fld>
            <a:endParaRPr lang="en-US" sz="1400"/>
          </a:p>
        </p:txBody>
      </p:sp>
      <p:sp>
        <p:nvSpPr>
          <p:cNvPr id="29699" name="Footer Placeholder 2"/>
          <p:cNvSpPr txBox="1">
            <a:spLocks noGrp="1"/>
          </p:cNvSpPr>
          <p:nvPr/>
        </p:nvSpPr>
        <p:spPr bwMode="auto">
          <a:xfrm>
            <a:off x="3124200" y="6553200"/>
            <a:ext cx="3962400" cy="304800"/>
          </a:xfrm>
          <a:prstGeom prst="rect">
            <a:avLst/>
          </a:prstGeom>
          <a:noFill/>
          <a:ln w="9525">
            <a:noFill/>
            <a:miter lim="800000"/>
            <a:headEnd/>
            <a:tailEnd/>
          </a:ln>
        </p:spPr>
        <p:txBody>
          <a:bodyPr/>
          <a:lstStyle/>
          <a:p>
            <a:pPr algn="ctr"/>
            <a:r>
              <a:rPr lang="en-US" sz="1400" dirty="0"/>
              <a:t>SRA - Ricker S-R Relationship - parameters (5)</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5"/>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6"/>
                <a:stretch>
                  <a:fillRect l="-13738" t="-110667" b="-164000"/>
                </a:stretch>
              </a:blipFill>
              <a:ln>
                <a:noFill/>
              </a:ln>
            </p:spPr>
            <p:txBody>
              <a:bodyPr/>
              <a:lstStyle/>
              <a:p>
                <a:r>
                  <a:rPr lang="en-US">
                    <a:noFill/>
                  </a:rPr>
                  <a:t> </a:t>
                </a:r>
              </a:p>
            </p:txBody>
          </p:sp>
        </mc:Fallback>
      </mc:AlternateContent>
      <p:sp>
        <p:nvSpPr>
          <p:cNvPr id="10" name="Rectangle 2">
            <a:extLst>
              <a:ext uri="{FF2B5EF4-FFF2-40B4-BE49-F238E27FC236}">
                <a16:creationId xmlns:a16="http://schemas.microsoft.com/office/drawing/2014/main" id="{01EA4C65-9C38-47D9-9A52-2CDD6CD73B58}"/>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BFAB937E-5FBE-4CF8-A32E-020C1EE2B177}"/>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3" name="TextBox 12">
            <a:extLst>
              <a:ext uri="{FF2B5EF4-FFF2-40B4-BE49-F238E27FC236}">
                <a16:creationId xmlns:a16="http://schemas.microsoft.com/office/drawing/2014/main" id="{04F19B12-FC8B-4FBC-BF25-1393BEE7C2B8}"/>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7E5A52E1-A89C-4A5D-AF6D-EA4C8B5E6104}"/>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5" name="TextBox 14">
            <a:extLst>
              <a:ext uri="{FF2B5EF4-FFF2-40B4-BE49-F238E27FC236}">
                <a16:creationId xmlns:a16="http://schemas.microsoft.com/office/drawing/2014/main" id="{C4755074-2806-4BEF-9C82-D0AC1908B027}"/>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2418751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4"/>
          <p:cNvSpPr txBox="1">
            <a:spLocks noGrp="1"/>
          </p:cNvSpPr>
          <p:nvPr/>
        </p:nvSpPr>
        <p:spPr bwMode="auto">
          <a:xfrm>
            <a:off x="3124200" y="5943600"/>
            <a:ext cx="2895600" cy="457200"/>
          </a:xfrm>
          <a:prstGeom prst="rect">
            <a:avLst/>
          </a:prstGeom>
          <a:noFill/>
          <a:ln w="9525">
            <a:noFill/>
            <a:miter lim="800000"/>
            <a:headEnd/>
            <a:tailEnd/>
          </a:ln>
        </p:spPr>
        <p:txBody>
          <a:bodyPr/>
          <a:lstStyle/>
          <a:p>
            <a:pPr algn="ctr"/>
            <a:r>
              <a:rPr lang="en-US" sz="1400"/>
              <a:t>SRA - Measurement Error</a:t>
            </a:r>
          </a:p>
        </p:txBody>
      </p:sp>
      <p:sp>
        <p:nvSpPr>
          <p:cNvPr id="150531" name="Slide Number Placeholder 5"/>
          <p:cNvSpPr txBox="1">
            <a:spLocks noGrp="1"/>
          </p:cNvSpPr>
          <p:nvPr/>
        </p:nvSpPr>
        <p:spPr bwMode="auto">
          <a:xfrm>
            <a:off x="6705600" y="6096000"/>
            <a:ext cx="1905000" cy="457200"/>
          </a:xfrm>
          <a:prstGeom prst="rect">
            <a:avLst/>
          </a:prstGeom>
          <a:noFill/>
          <a:ln w="9525">
            <a:noFill/>
            <a:miter lim="800000"/>
            <a:headEnd/>
            <a:tailEnd/>
          </a:ln>
        </p:spPr>
        <p:txBody>
          <a:bodyPr/>
          <a:lstStyle/>
          <a:p>
            <a:pPr algn="r"/>
            <a:fld id="{020C6F68-2D0D-4BF2-842B-AC8F3000C503}" type="slidenum">
              <a:rPr lang="en-US" sz="1400"/>
              <a:pPr algn="r"/>
              <a:t>60</a:t>
            </a:fld>
            <a:endParaRPr lang="en-US" sz="1400"/>
          </a:p>
        </p:txBody>
      </p:sp>
      <p:pic>
        <p:nvPicPr>
          <p:cNvPr id="150532" name="Picture 2" descr="a20h3f0 kde notitle"/>
          <p:cNvPicPr>
            <a:picLocks noChangeAspect="1" noChangeArrowheads="1"/>
          </p:cNvPicPr>
          <p:nvPr/>
        </p:nvPicPr>
        <p:blipFill>
          <a:blip r:embed="rId3" cstate="print"/>
          <a:srcRect/>
          <a:stretch>
            <a:fillRect/>
          </a:stretch>
        </p:blipFill>
        <p:spPr bwMode="auto">
          <a:xfrm>
            <a:off x="533400" y="200025"/>
            <a:ext cx="7620000" cy="5819775"/>
          </a:xfrm>
          <a:prstGeom prst="rect">
            <a:avLst/>
          </a:prstGeom>
          <a:noFill/>
          <a:ln w="9525">
            <a:noFill/>
            <a:miter lim="800000"/>
            <a:headEnd/>
            <a:tailEnd/>
          </a:ln>
        </p:spPr>
      </p:pic>
      <p:sp>
        <p:nvSpPr>
          <p:cNvPr id="150533" name="Rectangle 3"/>
          <p:cNvSpPr>
            <a:spLocks noGrp="1" noChangeArrowheads="1"/>
          </p:cNvSpPr>
          <p:nvPr>
            <p:ph type="title" idx="4294967295"/>
          </p:nvPr>
        </p:nvSpPr>
        <p:spPr>
          <a:xfrm>
            <a:off x="0" y="0"/>
            <a:ext cx="9144000" cy="609600"/>
          </a:xfrm>
        </p:spPr>
        <p:txBody>
          <a:bodyPr/>
          <a:lstStyle/>
          <a:p>
            <a:pPr eaLnBrk="1" hangingPunct="1"/>
            <a:r>
              <a:rPr lang="en-US" sz="3600" dirty="0"/>
              <a:t>Distribution of Estimates - </a:t>
            </a:r>
            <a:r>
              <a:rPr lang="en-US" sz="3600" dirty="0">
                <a:solidFill>
                  <a:srgbClr val="FF0000"/>
                </a:solidFill>
              </a:rPr>
              <a:t>High Harvest Rate</a:t>
            </a:r>
            <a:endParaRPr lang="en-US" dirty="0">
              <a:solidFill>
                <a:srgbClr val="FF0000"/>
              </a:solidFill>
            </a:endParaRPr>
          </a:p>
        </p:txBody>
      </p:sp>
      <p:pic>
        <p:nvPicPr>
          <p:cNvPr id="150534" name="Picture 4" descr="a20h3f0 slide"/>
          <p:cNvPicPr>
            <a:picLocks noChangeAspect="1" noChangeArrowheads="1"/>
          </p:cNvPicPr>
          <p:nvPr/>
        </p:nvPicPr>
        <p:blipFill>
          <a:blip r:embed="rId4" cstate="print"/>
          <a:srcRect t="91899"/>
          <a:stretch>
            <a:fillRect/>
          </a:stretch>
        </p:blipFill>
        <p:spPr bwMode="auto">
          <a:xfrm>
            <a:off x="533400" y="5943600"/>
            <a:ext cx="7620000" cy="471487"/>
          </a:xfrm>
          <a:prstGeom prst="rect">
            <a:avLst/>
          </a:prstGeom>
          <a:noFill/>
          <a:ln w="9525">
            <a:noFill/>
            <a:miter lim="800000"/>
            <a:headEnd/>
            <a:tailEnd/>
          </a:ln>
        </p:spPr>
      </p:pic>
      <p:sp>
        <p:nvSpPr>
          <p:cNvPr id="150535" name="Text Box 5"/>
          <p:cNvSpPr txBox="1">
            <a:spLocks noChangeArrowheads="1"/>
          </p:cNvSpPr>
          <p:nvPr/>
        </p:nvSpPr>
        <p:spPr bwMode="auto">
          <a:xfrm>
            <a:off x="6629400" y="990600"/>
            <a:ext cx="407988" cy="579438"/>
          </a:xfrm>
          <a:prstGeom prst="rect">
            <a:avLst/>
          </a:prstGeom>
          <a:noFill/>
          <a:ln w="9525">
            <a:noFill/>
            <a:miter lim="800000"/>
            <a:headEnd/>
            <a:tailEnd/>
          </a:ln>
        </p:spPr>
        <p:txBody>
          <a:bodyPr wrap="none">
            <a:spAutoFit/>
          </a:bodyPr>
          <a:lstStyle/>
          <a:p>
            <a:r>
              <a:rPr lang="en-US" sz="3200" b="1">
                <a:latin typeface="Symbol" pitchFamily="18" charset="2"/>
              </a:rPr>
              <a:t>b</a:t>
            </a:r>
          </a:p>
        </p:txBody>
      </p:sp>
      <p:sp>
        <p:nvSpPr>
          <p:cNvPr id="150536" name="Text Box 6"/>
          <p:cNvSpPr txBox="1">
            <a:spLocks noChangeArrowheads="1"/>
          </p:cNvSpPr>
          <p:nvPr/>
        </p:nvSpPr>
        <p:spPr bwMode="auto">
          <a:xfrm>
            <a:off x="457200" y="1058863"/>
            <a:ext cx="1049338" cy="579437"/>
          </a:xfrm>
          <a:prstGeom prst="rect">
            <a:avLst/>
          </a:prstGeom>
          <a:noFill/>
          <a:ln w="9525">
            <a:noFill/>
            <a:miter lim="800000"/>
            <a:headEnd/>
            <a:tailEnd/>
          </a:ln>
        </p:spPr>
        <p:txBody>
          <a:bodyPr wrap="none">
            <a:spAutoFit/>
          </a:bodyPr>
          <a:lstStyle/>
          <a:p>
            <a:r>
              <a:rPr lang="en-US" sz="3200" b="1"/>
              <a:t>ln</a:t>
            </a:r>
            <a:r>
              <a:rPr lang="en-US" sz="3200" b="1">
                <a:latin typeface="Symbol" pitchFamily="18" charset="2"/>
              </a:rPr>
              <a:t>(a)</a:t>
            </a:r>
          </a:p>
        </p:txBody>
      </p:sp>
      <p:sp>
        <p:nvSpPr>
          <p:cNvPr id="150537" name="Text Box 7"/>
          <p:cNvSpPr txBox="1">
            <a:spLocks noChangeArrowheads="1"/>
          </p:cNvSpPr>
          <p:nvPr/>
        </p:nvSpPr>
        <p:spPr bwMode="auto">
          <a:xfrm>
            <a:off x="712788" y="3725863"/>
            <a:ext cx="430212" cy="579437"/>
          </a:xfrm>
          <a:prstGeom prst="rect">
            <a:avLst/>
          </a:prstGeom>
          <a:noFill/>
          <a:ln w="9525">
            <a:noFill/>
            <a:miter lim="800000"/>
            <a:headEnd/>
            <a:tailEnd/>
          </a:ln>
        </p:spPr>
        <p:txBody>
          <a:bodyPr wrap="none">
            <a:spAutoFit/>
          </a:bodyPr>
          <a:lstStyle/>
          <a:p>
            <a:r>
              <a:rPr lang="en-US" sz="3200" b="1">
                <a:latin typeface="Symbol" pitchFamily="18" charset="2"/>
              </a:rPr>
              <a:t>s</a:t>
            </a:r>
          </a:p>
        </p:txBody>
      </p:sp>
      <p:sp>
        <p:nvSpPr>
          <p:cNvPr id="150538" name="Text Box 8"/>
          <p:cNvSpPr txBox="1">
            <a:spLocks noChangeArrowheads="1"/>
          </p:cNvSpPr>
          <p:nvPr/>
        </p:nvSpPr>
        <p:spPr bwMode="auto">
          <a:xfrm>
            <a:off x="6265863" y="3763963"/>
            <a:ext cx="1001712" cy="579437"/>
          </a:xfrm>
          <a:prstGeom prst="rect">
            <a:avLst/>
          </a:prstGeom>
          <a:noFill/>
          <a:ln w="9525">
            <a:noFill/>
            <a:miter lim="800000"/>
            <a:headEnd/>
            <a:tailEnd/>
          </a:ln>
        </p:spPr>
        <p:txBody>
          <a:bodyPr wrap="none">
            <a:spAutoFit/>
          </a:bodyPr>
          <a:lstStyle/>
          <a:p>
            <a:r>
              <a:rPr lang="en-US" sz="3200" b="1"/>
              <a:t>S</a:t>
            </a:r>
            <a:r>
              <a:rPr lang="en-US" sz="3200" b="1" baseline="-25000"/>
              <a:t>MSY</a:t>
            </a:r>
          </a:p>
        </p:txBody>
      </p:sp>
      <p:sp>
        <p:nvSpPr>
          <p:cNvPr id="150539" name="Line 9"/>
          <p:cNvSpPr>
            <a:spLocks noChangeShapeType="1"/>
          </p:cNvSpPr>
          <p:nvPr/>
        </p:nvSpPr>
        <p:spPr bwMode="auto">
          <a:xfrm>
            <a:off x="1773238" y="422275"/>
            <a:ext cx="0" cy="2514600"/>
          </a:xfrm>
          <a:prstGeom prst="line">
            <a:avLst/>
          </a:prstGeom>
          <a:noFill/>
          <a:ln w="38100">
            <a:solidFill>
              <a:srgbClr val="0000FF"/>
            </a:solidFill>
            <a:round/>
            <a:headEnd/>
            <a:tailEnd/>
          </a:ln>
        </p:spPr>
        <p:txBody>
          <a:bodyPr/>
          <a:lstStyle/>
          <a:p>
            <a:endParaRPr lang="en-US"/>
          </a:p>
        </p:txBody>
      </p:sp>
      <p:sp>
        <p:nvSpPr>
          <p:cNvPr id="150540" name="Line 10"/>
          <p:cNvSpPr>
            <a:spLocks noChangeShapeType="1"/>
          </p:cNvSpPr>
          <p:nvPr/>
        </p:nvSpPr>
        <p:spPr bwMode="auto">
          <a:xfrm>
            <a:off x="6137275" y="3325813"/>
            <a:ext cx="0" cy="2514600"/>
          </a:xfrm>
          <a:prstGeom prst="line">
            <a:avLst/>
          </a:prstGeom>
          <a:noFill/>
          <a:ln w="38100">
            <a:solidFill>
              <a:srgbClr val="0000FF"/>
            </a:solidFill>
            <a:round/>
            <a:headEnd/>
            <a:tailEnd/>
          </a:ln>
        </p:spPr>
        <p:txBody>
          <a:bodyPr/>
          <a:lstStyle/>
          <a:p>
            <a:endParaRPr lang="en-US"/>
          </a:p>
        </p:txBody>
      </p:sp>
      <p:sp>
        <p:nvSpPr>
          <p:cNvPr id="150541" name="Line 11"/>
          <p:cNvSpPr>
            <a:spLocks noChangeShapeType="1"/>
          </p:cNvSpPr>
          <p:nvPr/>
        </p:nvSpPr>
        <p:spPr bwMode="auto">
          <a:xfrm>
            <a:off x="5618163" y="457200"/>
            <a:ext cx="0" cy="2514600"/>
          </a:xfrm>
          <a:prstGeom prst="line">
            <a:avLst/>
          </a:prstGeom>
          <a:noFill/>
          <a:ln w="38100">
            <a:solidFill>
              <a:srgbClr val="0000FF"/>
            </a:solidFill>
            <a:round/>
            <a:headEnd/>
            <a:tailEnd/>
          </a:ln>
        </p:spPr>
        <p:txBody>
          <a:bodyPr/>
          <a:lstStyle/>
          <a:p>
            <a:endParaRPr lang="en-US"/>
          </a:p>
        </p:txBody>
      </p:sp>
      <p:sp>
        <p:nvSpPr>
          <p:cNvPr id="150542" name="Line 12"/>
          <p:cNvSpPr>
            <a:spLocks noChangeShapeType="1"/>
          </p:cNvSpPr>
          <p:nvPr/>
        </p:nvSpPr>
        <p:spPr bwMode="auto">
          <a:xfrm>
            <a:off x="2209800" y="3352800"/>
            <a:ext cx="0" cy="2514600"/>
          </a:xfrm>
          <a:prstGeom prst="line">
            <a:avLst/>
          </a:prstGeom>
          <a:noFill/>
          <a:ln w="38100">
            <a:solidFill>
              <a:srgbClr val="0000FF"/>
            </a:solidFill>
            <a:round/>
            <a:headEnd/>
            <a:tailEnd/>
          </a:ln>
        </p:spPr>
        <p:txBody>
          <a:bodyPr/>
          <a:lstStyle/>
          <a:p>
            <a:endParaRPr lang="en-US"/>
          </a:p>
        </p:txBody>
      </p:sp>
      <p:sp>
        <p:nvSpPr>
          <p:cNvPr id="150543" name="Text Box 13"/>
          <p:cNvSpPr txBox="1">
            <a:spLocks noChangeArrowheads="1"/>
          </p:cNvSpPr>
          <p:nvPr/>
        </p:nvSpPr>
        <p:spPr bwMode="auto">
          <a:xfrm>
            <a:off x="381000" y="5957887"/>
            <a:ext cx="7010400" cy="519113"/>
          </a:xfrm>
          <a:prstGeom prst="rect">
            <a:avLst/>
          </a:prstGeom>
          <a:solidFill>
            <a:schemeClr val="bg1"/>
          </a:solidFill>
          <a:ln w="9525">
            <a:noFill/>
            <a:miter lim="800000"/>
            <a:headEnd/>
            <a:tailEnd/>
          </a:ln>
        </p:spPr>
        <p:txBody>
          <a:bodyPr>
            <a:spAutoFit/>
          </a:bodyPr>
          <a:lstStyle/>
          <a:p>
            <a:pPr algn="ctr"/>
            <a:r>
              <a:rPr lang="en-US" sz="2800" b="1"/>
              <a:t>ln(</a:t>
            </a:r>
            <a:r>
              <a:rPr lang="en-US" sz="2800" b="1">
                <a:latin typeface="Symbol" pitchFamily="18" charset="2"/>
              </a:rPr>
              <a:t>a</a:t>
            </a:r>
            <a:r>
              <a:rPr lang="en-US" sz="2800" b="1"/>
              <a:t>)=2.0, </a:t>
            </a:r>
            <a:r>
              <a:rPr lang="en-US" sz="2800" b="1">
                <a:latin typeface="Symbol" pitchFamily="18" charset="2"/>
              </a:rPr>
              <a:t>b</a:t>
            </a:r>
            <a:r>
              <a:rPr lang="en-US" sz="2800" b="1"/>
              <a:t>=0.001, </a:t>
            </a:r>
            <a:r>
              <a:rPr lang="en-US" sz="2800" b="1">
                <a:latin typeface="Symbol" pitchFamily="18" charset="2"/>
              </a:rPr>
              <a:t>s</a:t>
            </a:r>
            <a:r>
              <a:rPr lang="en-US" sz="2800" b="1"/>
              <a:t>=0.5, S</a:t>
            </a:r>
            <a:r>
              <a:rPr lang="en-US" sz="2800" b="1" baseline="-25000"/>
              <a:t>MSY</a:t>
            </a:r>
            <a:r>
              <a:rPr lang="en-US" sz="2800" b="1"/>
              <a:t>=748, </a:t>
            </a:r>
            <a:r>
              <a:rPr lang="en-US" sz="2800" b="1">
                <a:solidFill>
                  <a:srgbClr val="FF0000"/>
                </a:solidFill>
                <a:latin typeface="Symbol" pitchFamily="18" charset="2"/>
              </a:rPr>
              <a:t>s</a:t>
            </a:r>
            <a:r>
              <a:rPr lang="en-US" sz="2800" b="1" baseline="-25000">
                <a:solidFill>
                  <a:srgbClr val="FF0000"/>
                </a:solidFill>
              </a:rPr>
              <a:t>S</a:t>
            </a:r>
            <a:r>
              <a:rPr lang="en-US" sz="2800" b="1">
                <a:solidFill>
                  <a:srgbClr val="FF0000"/>
                </a:solidFill>
              </a:rPr>
              <a:t>=0.3</a:t>
            </a:r>
          </a:p>
        </p:txBody>
      </p:sp>
      <p:sp>
        <p:nvSpPr>
          <p:cNvPr id="150544" name="Rectangle 14"/>
          <p:cNvSpPr>
            <a:spLocks noChangeArrowheads="1"/>
          </p:cNvSpPr>
          <p:nvPr/>
        </p:nvSpPr>
        <p:spPr bwMode="auto">
          <a:xfrm>
            <a:off x="0" y="3200400"/>
            <a:ext cx="4343400" cy="2895600"/>
          </a:xfrm>
          <a:prstGeom prst="rect">
            <a:avLst/>
          </a:prstGeom>
          <a:solidFill>
            <a:schemeClr val="bg1"/>
          </a:solidFill>
          <a:ln w="9525">
            <a:noFill/>
            <a:miter lim="800000"/>
            <a:headEnd/>
            <a:tailEnd/>
          </a:ln>
        </p:spPr>
        <p:txBody>
          <a:bodyPr wrap="none" anchor="ctr"/>
          <a:lstStyle/>
          <a:p>
            <a:endParaRPr lang="en-US"/>
          </a:p>
        </p:txBody>
      </p:sp>
      <p:pic>
        <p:nvPicPr>
          <p:cNvPr id="1087503" name="Picture 15"/>
          <p:cNvPicPr>
            <a:picLocks noChangeAspect="1" noChangeArrowheads="1"/>
          </p:cNvPicPr>
          <p:nvPr/>
        </p:nvPicPr>
        <p:blipFill>
          <a:blip r:embed="rId5" cstate="print"/>
          <a:srcRect/>
          <a:stretch>
            <a:fillRect/>
          </a:stretch>
        </p:blipFill>
        <p:spPr bwMode="auto">
          <a:xfrm>
            <a:off x="381000" y="3657600"/>
            <a:ext cx="2286000" cy="2000250"/>
          </a:xfrm>
          <a:prstGeom prst="rect">
            <a:avLst/>
          </a:prstGeom>
          <a:noFill/>
          <a:ln w="9525">
            <a:noFill/>
            <a:miter lim="800000"/>
            <a:headEnd/>
            <a:tailEnd/>
          </a:ln>
        </p:spPr>
      </p:pic>
      <p:sp>
        <p:nvSpPr>
          <p:cNvPr id="19" name="Footer Placeholder 2">
            <a:extLst>
              <a:ext uri="{FF2B5EF4-FFF2-40B4-BE49-F238E27FC236}">
                <a16:creationId xmlns:a16="http://schemas.microsoft.com/office/drawing/2014/main" id="{C6B87473-E2B7-4384-BD5B-C3E23ADBAA21}"/>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Measurement Error (6)</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0A7CBA9-8D5C-4427-93D2-7A646C1D0C9C}" type="slidenum">
              <a:rPr lang="en-US" sz="1400"/>
              <a:pPr algn="r"/>
              <a:t>61</a:t>
            </a:fld>
            <a:endParaRPr lang="en-US" sz="1400"/>
          </a:p>
        </p:txBody>
      </p:sp>
      <p:pic>
        <p:nvPicPr>
          <p:cNvPr id="40965" name="Picture 2" descr="a20h1f0"/>
          <p:cNvPicPr>
            <a:picLocks noChangeAspect="1" noChangeArrowheads="1"/>
          </p:cNvPicPr>
          <p:nvPr/>
        </p:nvPicPr>
        <p:blipFill>
          <a:blip r:embed="rId4" cstate="print"/>
          <a:srcRect l="7143" t="7692" b="8392"/>
          <a:stretch>
            <a:fillRect/>
          </a:stretch>
        </p:blipFill>
        <p:spPr bwMode="auto">
          <a:xfrm>
            <a:off x="533400" y="838200"/>
            <a:ext cx="6934200" cy="4572000"/>
          </a:xfrm>
          <a:prstGeom prst="rect">
            <a:avLst/>
          </a:prstGeom>
          <a:noFill/>
          <a:ln w="9525">
            <a:noFill/>
            <a:miter lim="800000"/>
            <a:headEnd/>
            <a:tailEnd/>
          </a:ln>
        </p:spPr>
      </p:pic>
      <p:pic>
        <p:nvPicPr>
          <p:cNvPr id="1089539" name="Picture 3"/>
          <p:cNvPicPr>
            <a:picLocks noChangeAspect="1" noChangeArrowheads="1"/>
          </p:cNvPicPr>
          <p:nvPr/>
        </p:nvPicPr>
        <p:blipFill>
          <a:blip r:embed="rId5" cstate="print"/>
          <a:srcRect/>
          <a:stretch>
            <a:fillRect/>
          </a:stretch>
        </p:blipFill>
        <p:spPr bwMode="auto">
          <a:xfrm>
            <a:off x="7010400" y="0"/>
            <a:ext cx="2133600" cy="1919288"/>
          </a:xfrm>
          <a:prstGeom prst="rect">
            <a:avLst/>
          </a:prstGeom>
          <a:noFill/>
          <a:ln w="9525">
            <a:noFill/>
            <a:miter lim="800000"/>
            <a:headEnd/>
            <a:tailEnd/>
          </a:ln>
        </p:spPr>
      </p:pic>
      <p:grpSp>
        <p:nvGrpSpPr>
          <p:cNvPr id="2" name="Group 4"/>
          <p:cNvGrpSpPr>
            <a:grpSpLocks/>
          </p:cNvGrpSpPr>
          <p:nvPr/>
        </p:nvGrpSpPr>
        <p:grpSpPr bwMode="auto">
          <a:xfrm>
            <a:off x="1465263" y="5383213"/>
            <a:ext cx="5316537" cy="1414462"/>
            <a:chOff x="777" y="3391"/>
            <a:chExt cx="3984" cy="891"/>
          </a:xfrm>
        </p:grpSpPr>
        <p:sp>
          <p:nvSpPr>
            <p:cNvPr id="40969" name="Text Box 5"/>
            <p:cNvSpPr txBox="1">
              <a:spLocks noChangeArrowheads="1"/>
            </p:cNvSpPr>
            <p:nvPr/>
          </p:nvSpPr>
          <p:spPr bwMode="auto">
            <a:xfrm>
              <a:off x="777" y="3621"/>
              <a:ext cx="1084"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(-WEIRS-----&gt;</a:t>
              </a:r>
            </a:p>
          </p:txBody>
        </p:sp>
        <p:sp>
          <p:nvSpPr>
            <p:cNvPr id="40970" name="Text Box 6"/>
            <p:cNvSpPr txBox="1">
              <a:spLocks noChangeArrowheads="1"/>
            </p:cNvSpPr>
            <p:nvPr/>
          </p:nvSpPr>
          <p:spPr bwMode="auto">
            <a:xfrm>
              <a:off x="1191" y="4070"/>
              <a:ext cx="1353" cy="212"/>
            </a:xfrm>
            <a:prstGeom prst="rect">
              <a:avLst/>
            </a:prstGeom>
            <a:solidFill>
              <a:schemeClr val="bg1"/>
            </a:solidFill>
            <a:ln w="9525">
              <a:noFill/>
              <a:miter lim="800000"/>
              <a:headEnd/>
              <a:tailEnd/>
            </a:ln>
          </p:spPr>
          <p:txBody>
            <a:bodyPr>
              <a:spAutoFit/>
            </a:bodyPr>
            <a:lstStyle/>
            <a:p>
              <a:pPr algn="ctr"/>
              <a:r>
                <a:rPr lang="en-US" sz="1600" b="1">
                  <a:latin typeface="Arial" charset="0"/>
                </a:rPr>
                <a:t>(-----M/R-----&gt;</a:t>
              </a:r>
            </a:p>
          </p:txBody>
        </p:sp>
        <p:sp>
          <p:nvSpPr>
            <p:cNvPr id="40971" name="Text Box 7"/>
            <p:cNvSpPr txBox="1">
              <a:spLocks noChangeArrowheads="1"/>
            </p:cNvSpPr>
            <p:nvPr/>
          </p:nvSpPr>
          <p:spPr bwMode="auto">
            <a:xfrm>
              <a:off x="2448" y="3408"/>
              <a:ext cx="2313" cy="212"/>
            </a:xfrm>
            <a:prstGeom prst="rect">
              <a:avLst/>
            </a:prstGeom>
            <a:solidFill>
              <a:schemeClr val="bg1"/>
            </a:solidFill>
            <a:ln w="9525">
              <a:noFill/>
              <a:miter lim="800000"/>
              <a:headEnd/>
              <a:tailEnd/>
            </a:ln>
          </p:spPr>
          <p:txBody>
            <a:bodyPr>
              <a:spAutoFit/>
            </a:bodyPr>
            <a:lstStyle/>
            <a:p>
              <a:pPr algn="ctr"/>
              <a:r>
                <a:rPr lang="en-US" sz="1600" b="1">
                  <a:latin typeface="Arial" charset="0"/>
                </a:rPr>
                <a:t>(-----AERIAL SURVEYS-----&gt;</a:t>
              </a:r>
            </a:p>
          </p:txBody>
        </p:sp>
        <p:sp>
          <p:nvSpPr>
            <p:cNvPr id="40972" name="Text Box 8"/>
            <p:cNvSpPr txBox="1">
              <a:spLocks noChangeArrowheads="1"/>
            </p:cNvSpPr>
            <p:nvPr/>
          </p:nvSpPr>
          <p:spPr bwMode="auto">
            <a:xfrm>
              <a:off x="811" y="3391"/>
              <a:ext cx="1185"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(----SONAR---&gt;</a:t>
              </a:r>
            </a:p>
          </p:txBody>
        </p:sp>
        <p:sp>
          <p:nvSpPr>
            <p:cNvPr id="40973" name="Text Box 9"/>
            <p:cNvSpPr txBox="1">
              <a:spLocks noChangeArrowheads="1"/>
            </p:cNvSpPr>
            <p:nvPr/>
          </p:nvSpPr>
          <p:spPr bwMode="auto">
            <a:xfrm>
              <a:off x="780" y="3861"/>
              <a:ext cx="1100"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(-TOWERS--&gt;</a:t>
              </a:r>
            </a:p>
          </p:txBody>
        </p:sp>
        <p:sp>
          <p:nvSpPr>
            <p:cNvPr id="40974" name="Text Box 10"/>
            <p:cNvSpPr txBox="1">
              <a:spLocks noChangeArrowheads="1"/>
            </p:cNvSpPr>
            <p:nvPr/>
          </p:nvSpPr>
          <p:spPr bwMode="auto">
            <a:xfrm>
              <a:off x="1824" y="3696"/>
              <a:ext cx="2880" cy="212"/>
            </a:xfrm>
            <a:prstGeom prst="rect">
              <a:avLst/>
            </a:prstGeom>
            <a:solidFill>
              <a:schemeClr val="bg1"/>
            </a:solidFill>
            <a:ln w="9525">
              <a:noFill/>
              <a:miter lim="800000"/>
              <a:headEnd/>
              <a:tailEnd/>
            </a:ln>
          </p:spPr>
          <p:txBody>
            <a:bodyPr>
              <a:spAutoFit/>
            </a:bodyPr>
            <a:lstStyle/>
            <a:p>
              <a:pPr algn="ctr"/>
              <a:r>
                <a:rPr lang="en-US" sz="1600" b="1">
                  <a:latin typeface="Arial" charset="0"/>
                </a:rPr>
                <a:t>(---FOOT SURVEYS--------------&gt;</a:t>
              </a:r>
            </a:p>
          </p:txBody>
        </p:sp>
      </p:grpSp>
      <p:sp>
        <p:nvSpPr>
          <p:cNvPr id="40968" name="Rectangle 11"/>
          <p:cNvSpPr>
            <a:spLocks noGrp="1" noChangeArrowheads="1"/>
          </p:cNvSpPr>
          <p:nvPr>
            <p:ph type="title" idx="4294967295"/>
          </p:nvPr>
        </p:nvSpPr>
        <p:spPr>
          <a:xfrm>
            <a:off x="685800" y="0"/>
            <a:ext cx="6172200" cy="990600"/>
          </a:xfrm>
        </p:spPr>
        <p:txBody>
          <a:bodyPr/>
          <a:lstStyle/>
          <a:p>
            <a:pPr eaLnBrk="1" hangingPunct="1"/>
            <a:r>
              <a:rPr lang="en-US" sz="3600"/>
              <a:t>Low-Moderate Harvest Rate </a:t>
            </a:r>
            <a:br>
              <a:rPr lang="en-US" sz="3600"/>
            </a:br>
            <a:r>
              <a:rPr lang="en-US" sz="2800">
                <a:solidFill>
                  <a:srgbClr val="FF0000"/>
                </a:solidFill>
                <a:cs typeface="Times New Roman" pitchFamily="18" charset="0"/>
              </a:rPr>
              <a:t>Ŝ</a:t>
            </a:r>
            <a:r>
              <a:rPr lang="en-US" sz="2800" baseline="-25000">
                <a:solidFill>
                  <a:srgbClr val="FF0000"/>
                </a:solidFill>
                <a:cs typeface="Times New Roman" pitchFamily="18" charset="0"/>
              </a:rPr>
              <a:t>MSY</a:t>
            </a:r>
            <a:r>
              <a:rPr lang="en-US" sz="2800">
                <a:solidFill>
                  <a:srgbClr val="FF0000"/>
                </a:solidFill>
              </a:rPr>
              <a:t> Biased High, Precision Misleading</a:t>
            </a:r>
          </a:p>
        </p:txBody>
      </p:sp>
      <p:graphicFrame>
        <p:nvGraphicFramePr>
          <p:cNvPr id="40962" name="Object 12"/>
          <p:cNvGraphicFramePr>
            <a:graphicFrameLocks noChangeAspect="1"/>
          </p:cNvGraphicFramePr>
          <p:nvPr/>
        </p:nvGraphicFramePr>
        <p:xfrm>
          <a:off x="0" y="2362200"/>
          <a:ext cx="1219200" cy="715963"/>
        </p:xfrm>
        <a:graphic>
          <a:graphicData uri="http://schemas.openxmlformats.org/presentationml/2006/ole">
            <mc:AlternateContent xmlns:mc="http://schemas.openxmlformats.org/markup-compatibility/2006">
              <mc:Choice xmlns:v="urn:schemas-microsoft-com:vml" Requires="v">
                <p:oleObj spid="_x0000_s41237" name="Equation" r:id="rId6" imgW="342720" imgH="253800" progId="Equation.3">
                  <p:embed/>
                </p:oleObj>
              </mc:Choice>
              <mc:Fallback>
                <p:oleObj name="Equation" r:id="rId6" imgW="342720" imgH="2538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62200"/>
                        <a:ext cx="1219200" cy="715963"/>
                      </a:xfrm>
                      <a:prstGeom prst="rect">
                        <a:avLst/>
                      </a:prstGeom>
                      <a:solidFill>
                        <a:schemeClr val="bg1"/>
                      </a:solidFill>
                    </p:spPr>
                  </p:pic>
                </p:oleObj>
              </mc:Fallback>
            </mc:AlternateContent>
          </a:graphicData>
        </a:graphic>
      </p:graphicFrame>
      <p:sp>
        <p:nvSpPr>
          <p:cNvPr id="3" name="TextBox 2">
            <a:extLst>
              <a:ext uri="{FF2B5EF4-FFF2-40B4-BE49-F238E27FC236}">
                <a16:creationId xmlns:a16="http://schemas.microsoft.com/office/drawing/2014/main" id="{0F27E9C4-BB79-4022-ABE0-7DBEB2C34703}"/>
              </a:ext>
            </a:extLst>
          </p:cNvPr>
          <p:cNvSpPr txBox="1"/>
          <p:nvPr/>
        </p:nvSpPr>
        <p:spPr>
          <a:xfrm>
            <a:off x="1697856" y="3241179"/>
            <a:ext cx="5137945" cy="830997"/>
          </a:xfrm>
          <a:prstGeom prst="rect">
            <a:avLst/>
          </a:prstGeom>
          <a:noFill/>
          <a:ln>
            <a:solidFill>
              <a:schemeClr val="tx1"/>
            </a:solidFill>
          </a:ln>
        </p:spPr>
        <p:txBody>
          <a:bodyPr wrap="none" rtlCol="0">
            <a:spAutoFit/>
          </a:bodyPr>
          <a:lstStyle/>
          <a:p>
            <a:r>
              <a:rPr lang="en-US" dirty="0">
                <a:solidFill>
                  <a:schemeClr val="accent6">
                    <a:lumMod val="60000"/>
                    <a:lumOff val="40000"/>
                  </a:schemeClr>
                </a:solidFill>
              </a:rPr>
              <a:t>True dispersion (mid 80% of estimates)</a:t>
            </a:r>
          </a:p>
          <a:p>
            <a:r>
              <a:rPr lang="en-US" dirty="0">
                <a:solidFill>
                  <a:srgbClr val="FF0000"/>
                </a:solidFill>
              </a:rPr>
              <a:t>Estimated dispersion (avg CI endpoints)</a:t>
            </a:r>
          </a:p>
        </p:txBody>
      </p:sp>
      <p:sp>
        <p:nvSpPr>
          <p:cNvPr id="16" name="Footer Placeholder 2">
            <a:extLst>
              <a:ext uri="{FF2B5EF4-FFF2-40B4-BE49-F238E27FC236}">
                <a16:creationId xmlns:a16="http://schemas.microsoft.com/office/drawing/2014/main" id="{7AF7F17D-595D-413F-81A7-45B4F88639D7}"/>
              </a:ext>
            </a:extLst>
          </p:cNvPr>
          <p:cNvSpPr txBox="1">
            <a:spLocks noGrp="1"/>
          </p:cNvSpPr>
          <p:nvPr/>
        </p:nvSpPr>
        <p:spPr bwMode="auto">
          <a:xfrm>
            <a:off x="3781327" y="6541331"/>
            <a:ext cx="4348163" cy="328537"/>
          </a:xfrm>
          <a:prstGeom prst="rect">
            <a:avLst/>
          </a:prstGeom>
          <a:noFill/>
          <a:ln w="9525">
            <a:noFill/>
            <a:miter lim="800000"/>
            <a:headEnd/>
            <a:tailEnd/>
          </a:ln>
        </p:spPr>
        <p:txBody>
          <a:bodyPr/>
          <a:lstStyle/>
          <a:p>
            <a:pPr algn="ctr"/>
            <a:r>
              <a:rPr lang="en-US" sz="1400" dirty="0"/>
              <a:t>Problems &amp; Special issues:  Measurement Error (7)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89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Measurement Error</a:t>
            </a:r>
          </a:p>
        </p:txBody>
      </p:sp>
      <p:sp>
        <p:nvSpPr>
          <p:cNvPr id="4198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52226E9-E3DC-40A9-8939-65F616EE1C31}" type="slidenum">
              <a:rPr lang="en-US" sz="1400"/>
              <a:pPr algn="r"/>
              <a:t>62</a:t>
            </a:fld>
            <a:endParaRPr lang="en-US" sz="1400"/>
          </a:p>
        </p:txBody>
      </p:sp>
      <p:pic>
        <p:nvPicPr>
          <p:cNvPr id="1091586" name="Picture 2"/>
          <p:cNvPicPr>
            <a:picLocks noChangeAspect="1" noChangeArrowheads="1"/>
          </p:cNvPicPr>
          <p:nvPr/>
        </p:nvPicPr>
        <p:blipFill>
          <a:blip r:embed="rId4" cstate="print"/>
          <a:srcRect/>
          <a:stretch>
            <a:fillRect/>
          </a:stretch>
        </p:blipFill>
        <p:spPr bwMode="auto">
          <a:xfrm>
            <a:off x="7010400" y="0"/>
            <a:ext cx="2133600" cy="1866900"/>
          </a:xfrm>
          <a:prstGeom prst="rect">
            <a:avLst/>
          </a:prstGeom>
          <a:noFill/>
          <a:ln w="9525">
            <a:noFill/>
            <a:miter lim="800000"/>
            <a:headEnd/>
            <a:tailEnd/>
          </a:ln>
        </p:spPr>
      </p:pic>
      <p:sp>
        <p:nvSpPr>
          <p:cNvPr id="41991" name="Rectangle 3"/>
          <p:cNvSpPr>
            <a:spLocks noChangeArrowheads="1"/>
          </p:cNvSpPr>
          <p:nvPr/>
        </p:nvSpPr>
        <p:spPr bwMode="auto">
          <a:xfrm>
            <a:off x="609600" y="1143000"/>
            <a:ext cx="685800" cy="838200"/>
          </a:xfrm>
          <a:prstGeom prst="rect">
            <a:avLst/>
          </a:prstGeom>
          <a:solidFill>
            <a:schemeClr val="bg1"/>
          </a:solidFill>
          <a:ln w="9525">
            <a:noFill/>
            <a:miter lim="800000"/>
            <a:headEnd/>
            <a:tailEnd/>
          </a:ln>
        </p:spPr>
        <p:txBody>
          <a:bodyPr wrap="none" anchor="ctr"/>
          <a:lstStyle/>
          <a:p>
            <a:endParaRPr lang="en-US"/>
          </a:p>
        </p:txBody>
      </p:sp>
      <p:sp>
        <p:nvSpPr>
          <p:cNvPr id="41992" name="Rectangle 4"/>
          <p:cNvSpPr>
            <a:spLocks noGrp="1" noChangeArrowheads="1"/>
          </p:cNvSpPr>
          <p:nvPr>
            <p:ph type="title" idx="4294967295"/>
          </p:nvPr>
        </p:nvSpPr>
        <p:spPr>
          <a:xfrm>
            <a:off x="381000" y="152400"/>
            <a:ext cx="6553200" cy="1143000"/>
          </a:xfrm>
          <a:noFill/>
        </p:spPr>
        <p:txBody>
          <a:bodyPr/>
          <a:lstStyle/>
          <a:p>
            <a:pPr eaLnBrk="1" hangingPunct="1"/>
            <a:r>
              <a:rPr lang="en-US" sz="3600"/>
              <a:t>High Harvest Rate </a:t>
            </a:r>
            <a:br>
              <a:rPr lang="en-US" sz="3600"/>
            </a:br>
            <a:r>
              <a:rPr lang="en-US" sz="3600"/>
              <a:t> </a:t>
            </a:r>
            <a:r>
              <a:rPr lang="en-US" sz="2800">
                <a:solidFill>
                  <a:srgbClr val="FF0000"/>
                </a:solidFill>
                <a:cs typeface="Times New Roman" pitchFamily="18" charset="0"/>
              </a:rPr>
              <a:t>Ŝ</a:t>
            </a:r>
            <a:r>
              <a:rPr lang="en-US" sz="2800" baseline="-25000">
                <a:solidFill>
                  <a:srgbClr val="FF0000"/>
                </a:solidFill>
                <a:cs typeface="Times New Roman" pitchFamily="18" charset="0"/>
              </a:rPr>
              <a:t>MSY</a:t>
            </a:r>
            <a:r>
              <a:rPr lang="en-US" sz="2800">
                <a:solidFill>
                  <a:srgbClr val="FF0000"/>
                </a:solidFill>
              </a:rPr>
              <a:t> Imprecise or Biased Low</a:t>
            </a:r>
          </a:p>
        </p:txBody>
      </p:sp>
      <p:grpSp>
        <p:nvGrpSpPr>
          <p:cNvPr id="41993" name="Group 5"/>
          <p:cNvGrpSpPr>
            <a:grpSpLocks/>
          </p:cNvGrpSpPr>
          <p:nvPr/>
        </p:nvGrpSpPr>
        <p:grpSpPr bwMode="auto">
          <a:xfrm>
            <a:off x="1465263" y="5383213"/>
            <a:ext cx="5316537" cy="1414462"/>
            <a:chOff x="777" y="3391"/>
            <a:chExt cx="3984" cy="891"/>
          </a:xfrm>
        </p:grpSpPr>
        <p:sp>
          <p:nvSpPr>
            <p:cNvPr id="41997" name="Text Box 6"/>
            <p:cNvSpPr txBox="1">
              <a:spLocks noChangeArrowheads="1"/>
            </p:cNvSpPr>
            <p:nvPr/>
          </p:nvSpPr>
          <p:spPr bwMode="auto">
            <a:xfrm>
              <a:off x="777" y="3621"/>
              <a:ext cx="1084"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(-WEIRS-----&gt;</a:t>
              </a:r>
            </a:p>
          </p:txBody>
        </p:sp>
        <p:sp>
          <p:nvSpPr>
            <p:cNvPr id="41998" name="Text Box 7"/>
            <p:cNvSpPr txBox="1">
              <a:spLocks noChangeArrowheads="1"/>
            </p:cNvSpPr>
            <p:nvPr/>
          </p:nvSpPr>
          <p:spPr bwMode="auto">
            <a:xfrm>
              <a:off x="1191" y="4070"/>
              <a:ext cx="1353" cy="212"/>
            </a:xfrm>
            <a:prstGeom prst="rect">
              <a:avLst/>
            </a:prstGeom>
            <a:solidFill>
              <a:schemeClr val="bg1"/>
            </a:solidFill>
            <a:ln w="9525">
              <a:noFill/>
              <a:miter lim="800000"/>
              <a:headEnd/>
              <a:tailEnd/>
            </a:ln>
          </p:spPr>
          <p:txBody>
            <a:bodyPr>
              <a:spAutoFit/>
            </a:bodyPr>
            <a:lstStyle/>
            <a:p>
              <a:pPr algn="ctr"/>
              <a:r>
                <a:rPr lang="en-US" sz="1600" b="1">
                  <a:latin typeface="Arial" charset="0"/>
                </a:rPr>
                <a:t>(-----M/R-----&gt;</a:t>
              </a:r>
            </a:p>
          </p:txBody>
        </p:sp>
        <p:sp>
          <p:nvSpPr>
            <p:cNvPr id="41999" name="Text Box 8"/>
            <p:cNvSpPr txBox="1">
              <a:spLocks noChangeArrowheads="1"/>
            </p:cNvSpPr>
            <p:nvPr/>
          </p:nvSpPr>
          <p:spPr bwMode="auto">
            <a:xfrm>
              <a:off x="2448" y="3408"/>
              <a:ext cx="2313" cy="212"/>
            </a:xfrm>
            <a:prstGeom prst="rect">
              <a:avLst/>
            </a:prstGeom>
            <a:solidFill>
              <a:schemeClr val="bg1"/>
            </a:solidFill>
            <a:ln w="9525">
              <a:noFill/>
              <a:miter lim="800000"/>
              <a:headEnd/>
              <a:tailEnd/>
            </a:ln>
          </p:spPr>
          <p:txBody>
            <a:bodyPr>
              <a:spAutoFit/>
            </a:bodyPr>
            <a:lstStyle/>
            <a:p>
              <a:pPr algn="ctr"/>
              <a:r>
                <a:rPr lang="en-US" sz="1600" b="1">
                  <a:latin typeface="Arial" charset="0"/>
                </a:rPr>
                <a:t>(-----AERIAL SURVEYS-----&gt;</a:t>
              </a:r>
            </a:p>
          </p:txBody>
        </p:sp>
        <p:sp>
          <p:nvSpPr>
            <p:cNvPr id="42000" name="Text Box 9"/>
            <p:cNvSpPr txBox="1">
              <a:spLocks noChangeArrowheads="1"/>
            </p:cNvSpPr>
            <p:nvPr/>
          </p:nvSpPr>
          <p:spPr bwMode="auto">
            <a:xfrm>
              <a:off x="811" y="3391"/>
              <a:ext cx="1185"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(----SONAR---&gt;</a:t>
              </a:r>
            </a:p>
          </p:txBody>
        </p:sp>
        <p:sp>
          <p:nvSpPr>
            <p:cNvPr id="42001" name="Text Box 10"/>
            <p:cNvSpPr txBox="1">
              <a:spLocks noChangeArrowheads="1"/>
            </p:cNvSpPr>
            <p:nvPr/>
          </p:nvSpPr>
          <p:spPr bwMode="auto">
            <a:xfrm>
              <a:off x="780" y="3861"/>
              <a:ext cx="1100"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(-TOWERS--&gt;</a:t>
              </a:r>
            </a:p>
          </p:txBody>
        </p:sp>
        <p:sp>
          <p:nvSpPr>
            <p:cNvPr id="42002" name="Text Box 11"/>
            <p:cNvSpPr txBox="1">
              <a:spLocks noChangeArrowheads="1"/>
            </p:cNvSpPr>
            <p:nvPr/>
          </p:nvSpPr>
          <p:spPr bwMode="auto">
            <a:xfrm>
              <a:off x="1824" y="3696"/>
              <a:ext cx="2880" cy="212"/>
            </a:xfrm>
            <a:prstGeom prst="rect">
              <a:avLst/>
            </a:prstGeom>
            <a:solidFill>
              <a:schemeClr val="bg1"/>
            </a:solidFill>
            <a:ln w="9525">
              <a:noFill/>
              <a:miter lim="800000"/>
              <a:headEnd/>
              <a:tailEnd/>
            </a:ln>
          </p:spPr>
          <p:txBody>
            <a:bodyPr>
              <a:spAutoFit/>
            </a:bodyPr>
            <a:lstStyle/>
            <a:p>
              <a:pPr algn="ctr"/>
              <a:r>
                <a:rPr lang="en-US" sz="1600" b="1">
                  <a:latin typeface="Arial" charset="0"/>
                </a:rPr>
                <a:t>(---FOOT SURVEYS--------------&gt;</a:t>
              </a:r>
            </a:p>
          </p:txBody>
        </p:sp>
      </p:grpSp>
      <p:grpSp>
        <p:nvGrpSpPr>
          <p:cNvPr id="41994" name="Group 12"/>
          <p:cNvGrpSpPr>
            <a:grpSpLocks/>
          </p:cNvGrpSpPr>
          <p:nvPr/>
        </p:nvGrpSpPr>
        <p:grpSpPr bwMode="auto">
          <a:xfrm>
            <a:off x="76200" y="1447800"/>
            <a:ext cx="7086600" cy="3962400"/>
            <a:chOff x="48" y="912"/>
            <a:chExt cx="4464" cy="2496"/>
          </a:xfrm>
        </p:grpSpPr>
        <p:grpSp>
          <p:nvGrpSpPr>
            <p:cNvPr id="41995" name="Group 13"/>
            <p:cNvGrpSpPr>
              <a:grpSpLocks/>
            </p:cNvGrpSpPr>
            <p:nvPr/>
          </p:nvGrpSpPr>
          <p:grpSpPr bwMode="auto">
            <a:xfrm>
              <a:off x="410" y="912"/>
              <a:ext cx="4102" cy="2496"/>
              <a:chOff x="410" y="912"/>
              <a:chExt cx="4102" cy="2496"/>
            </a:xfrm>
          </p:grpSpPr>
          <p:pic>
            <p:nvPicPr>
              <p:cNvPr id="41996" name="Picture 14" descr="a20h3f0"/>
              <p:cNvPicPr>
                <a:picLocks noChangeAspect="1" noChangeArrowheads="1"/>
              </p:cNvPicPr>
              <p:nvPr/>
            </p:nvPicPr>
            <p:blipFill>
              <a:blip r:embed="rId5" cstate="print"/>
              <a:srcRect l="8163" t="20628" r="5103" b="6644"/>
              <a:stretch>
                <a:fillRect/>
              </a:stretch>
            </p:blipFill>
            <p:spPr bwMode="auto">
              <a:xfrm>
                <a:off x="432" y="912"/>
                <a:ext cx="4080" cy="2496"/>
              </a:xfrm>
              <a:prstGeom prst="rect">
                <a:avLst/>
              </a:prstGeom>
              <a:noFill/>
              <a:ln w="9525">
                <a:noFill/>
                <a:miter lim="800000"/>
                <a:headEnd/>
                <a:tailEnd/>
              </a:ln>
            </p:spPr>
          </p:pic>
          <p:graphicFrame>
            <p:nvGraphicFramePr>
              <p:cNvPr id="41987" name="Object 15"/>
              <p:cNvGraphicFramePr>
                <a:graphicFrameLocks noChangeAspect="1"/>
              </p:cNvGraphicFramePr>
              <p:nvPr/>
            </p:nvGraphicFramePr>
            <p:xfrm>
              <a:off x="410" y="955"/>
              <a:ext cx="384" cy="320"/>
            </p:xfrm>
            <a:graphic>
              <a:graphicData uri="http://schemas.openxmlformats.org/presentationml/2006/ole">
                <mc:AlternateContent xmlns:mc="http://schemas.openxmlformats.org/markup-compatibility/2006">
                  <mc:Choice xmlns:v="urn:schemas-microsoft-com:vml" Requires="v">
                    <p:oleObj spid="_x0000_s42534" name="Equation" r:id="rId6" imgW="152280" imgH="126720" progId="Equation.3">
                      <p:embed/>
                    </p:oleObj>
                  </mc:Choice>
                  <mc:Fallback>
                    <p:oleObj name="Equation" r:id="rId6" imgW="152280" imgH="12672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 y="955"/>
                            <a:ext cx="384" cy="320"/>
                          </a:xfrm>
                          <a:prstGeom prst="rect">
                            <a:avLst/>
                          </a:prstGeom>
                          <a:solidFill>
                            <a:schemeClr val="bg1"/>
                          </a:solidFill>
                        </p:spPr>
                      </p:pic>
                    </p:oleObj>
                  </mc:Fallback>
                </mc:AlternateContent>
              </a:graphicData>
            </a:graphic>
          </p:graphicFrame>
        </p:grpSp>
        <p:graphicFrame>
          <p:nvGraphicFramePr>
            <p:cNvPr id="41986" name="Object 16"/>
            <p:cNvGraphicFramePr>
              <a:graphicFrameLocks noChangeAspect="1"/>
            </p:cNvGraphicFramePr>
            <p:nvPr/>
          </p:nvGraphicFramePr>
          <p:xfrm>
            <a:off x="48" y="1536"/>
            <a:ext cx="576" cy="338"/>
          </p:xfrm>
          <a:graphic>
            <a:graphicData uri="http://schemas.openxmlformats.org/presentationml/2006/ole">
              <mc:AlternateContent xmlns:mc="http://schemas.openxmlformats.org/markup-compatibility/2006">
                <mc:Choice xmlns:v="urn:schemas-microsoft-com:vml" Requires="v">
                  <p:oleObj spid="_x0000_s42535" name="Equation" r:id="rId8" imgW="342720" imgH="253800" progId="Equation.3">
                    <p:embed/>
                  </p:oleObj>
                </mc:Choice>
                <mc:Fallback>
                  <p:oleObj name="Equation" r:id="rId8" imgW="342720" imgH="2538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 y="1536"/>
                          <a:ext cx="576" cy="338"/>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pSp>
      <p:sp>
        <p:nvSpPr>
          <p:cNvPr id="19" name="TextBox 18">
            <a:extLst>
              <a:ext uri="{FF2B5EF4-FFF2-40B4-BE49-F238E27FC236}">
                <a16:creationId xmlns:a16="http://schemas.microsoft.com/office/drawing/2014/main" id="{2425CAAD-F3E2-4C1E-AC69-DC9A9E2C1689}"/>
              </a:ext>
            </a:extLst>
          </p:cNvPr>
          <p:cNvSpPr txBox="1"/>
          <p:nvPr/>
        </p:nvSpPr>
        <p:spPr>
          <a:xfrm>
            <a:off x="3894448" y="2133600"/>
            <a:ext cx="5137945" cy="830997"/>
          </a:xfrm>
          <a:prstGeom prst="rect">
            <a:avLst/>
          </a:prstGeom>
          <a:noFill/>
          <a:ln>
            <a:solidFill>
              <a:schemeClr val="tx1"/>
            </a:solidFill>
          </a:ln>
        </p:spPr>
        <p:txBody>
          <a:bodyPr wrap="none" rtlCol="0">
            <a:spAutoFit/>
          </a:bodyPr>
          <a:lstStyle/>
          <a:p>
            <a:r>
              <a:rPr lang="en-US" dirty="0">
                <a:solidFill>
                  <a:schemeClr val="accent6">
                    <a:lumMod val="60000"/>
                    <a:lumOff val="40000"/>
                  </a:schemeClr>
                </a:solidFill>
              </a:rPr>
              <a:t>True dispersion (mid 80% of estimates)</a:t>
            </a:r>
          </a:p>
          <a:p>
            <a:r>
              <a:rPr lang="en-US" dirty="0">
                <a:solidFill>
                  <a:srgbClr val="FF0000"/>
                </a:solidFill>
              </a:rPr>
              <a:t>Estimated dispersion (avg CI endpoints)</a:t>
            </a:r>
          </a:p>
        </p:txBody>
      </p:sp>
      <p:sp>
        <p:nvSpPr>
          <p:cNvPr id="20" name="Footer Placeholder 2">
            <a:extLst>
              <a:ext uri="{FF2B5EF4-FFF2-40B4-BE49-F238E27FC236}">
                <a16:creationId xmlns:a16="http://schemas.microsoft.com/office/drawing/2014/main" id="{20F79624-3CC0-4255-B973-84E723431CD6}"/>
              </a:ext>
            </a:extLst>
          </p:cNvPr>
          <p:cNvSpPr txBox="1">
            <a:spLocks noGrp="1"/>
          </p:cNvSpPr>
          <p:nvPr/>
        </p:nvSpPr>
        <p:spPr bwMode="auto">
          <a:xfrm>
            <a:off x="3823275" y="6535737"/>
            <a:ext cx="4348163" cy="328537"/>
          </a:xfrm>
          <a:prstGeom prst="rect">
            <a:avLst/>
          </a:prstGeom>
          <a:noFill/>
          <a:ln w="9525">
            <a:noFill/>
            <a:miter lim="800000"/>
            <a:headEnd/>
            <a:tailEnd/>
          </a:ln>
        </p:spPr>
        <p:txBody>
          <a:bodyPr/>
          <a:lstStyle/>
          <a:p>
            <a:pPr algn="ctr"/>
            <a:r>
              <a:rPr lang="en-US" sz="1400" dirty="0"/>
              <a:t>Problems &amp; Special issues:  Measurement Error (8)</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58B3B16-0B68-4877-87B2-F04FFDCDD341}" type="slidenum">
              <a:rPr lang="en-US" sz="1400"/>
              <a:pPr algn="r"/>
              <a:t>63</a:t>
            </a:fld>
            <a:endParaRPr lang="en-US" sz="1400"/>
          </a:p>
        </p:txBody>
      </p:sp>
      <p:sp>
        <p:nvSpPr>
          <p:cNvPr id="151556" name="Rectangle 2"/>
          <p:cNvSpPr>
            <a:spLocks noGrp="1" noChangeArrowheads="1"/>
          </p:cNvSpPr>
          <p:nvPr>
            <p:ph type="title" idx="4294967295"/>
          </p:nvPr>
        </p:nvSpPr>
        <p:spPr>
          <a:xfrm>
            <a:off x="685800" y="0"/>
            <a:ext cx="7772400" cy="762000"/>
          </a:xfrm>
        </p:spPr>
        <p:txBody>
          <a:bodyPr/>
          <a:lstStyle/>
          <a:p>
            <a:pPr eaLnBrk="1" hangingPunct="1"/>
            <a:r>
              <a:rPr lang="en-US" sz="4000" b="1">
                <a:solidFill>
                  <a:schemeClr val="tx1"/>
                </a:solidFill>
              </a:rPr>
              <a:t>ME bias explained</a:t>
            </a:r>
          </a:p>
        </p:txBody>
      </p:sp>
      <p:pic>
        <p:nvPicPr>
          <p:cNvPr id="151557" name="Picture 3"/>
          <p:cNvPicPr>
            <a:picLocks noChangeAspect="1" noChangeArrowheads="1"/>
          </p:cNvPicPr>
          <p:nvPr/>
        </p:nvPicPr>
        <p:blipFill>
          <a:blip r:embed="rId3" cstate="print"/>
          <a:srcRect/>
          <a:stretch>
            <a:fillRect/>
          </a:stretch>
        </p:blipFill>
        <p:spPr bwMode="auto">
          <a:xfrm>
            <a:off x="0" y="762000"/>
            <a:ext cx="5715000" cy="5160963"/>
          </a:xfrm>
          <a:prstGeom prst="rect">
            <a:avLst/>
          </a:prstGeom>
          <a:noFill/>
          <a:ln w="9525">
            <a:noFill/>
            <a:miter lim="800000"/>
            <a:headEnd/>
            <a:tailEnd/>
          </a:ln>
        </p:spPr>
      </p:pic>
      <p:sp>
        <p:nvSpPr>
          <p:cNvPr id="151558" name="Text Box 4"/>
          <p:cNvSpPr txBox="1">
            <a:spLocks noChangeArrowheads="1"/>
          </p:cNvSpPr>
          <p:nvPr/>
        </p:nvSpPr>
        <p:spPr bwMode="auto">
          <a:xfrm>
            <a:off x="533400" y="5791200"/>
            <a:ext cx="5486400" cy="584775"/>
          </a:xfrm>
          <a:prstGeom prst="rect">
            <a:avLst/>
          </a:prstGeom>
          <a:noFill/>
          <a:ln w="9525">
            <a:solidFill>
              <a:schemeClr val="tx1"/>
            </a:solidFill>
            <a:miter lim="800000"/>
            <a:headEnd/>
            <a:tailEnd/>
          </a:ln>
        </p:spPr>
        <p:txBody>
          <a:bodyPr wrap="square">
            <a:spAutoFit/>
          </a:bodyPr>
          <a:lstStyle/>
          <a:p>
            <a:r>
              <a:rPr lang="en-US" sz="1600" dirty="0" err="1"/>
              <a:t>Kehler</a:t>
            </a:r>
            <a:r>
              <a:rPr lang="en-US" sz="1600" dirty="0"/>
              <a:t> et al. 2002. Measurement error and bias in the maximum reproductive rate for the Ricker model. CJFAS 59: 854-864.</a:t>
            </a:r>
          </a:p>
        </p:txBody>
      </p:sp>
      <p:sp>
        <p:nvSpPr>
          <p:cNvPr id="151559" name="Text Box 5"/>
          <p:cNvSpPr txBox="1">
            <a:spLocks noChangeArrowheads="1"/>
          </p:cNvSpPr>
          <p:nvPr/>
        </p:nvSpPr>
        <p:spPr bwMode="auto">
          <a:xfrm>
            <a:off x="5715000" y="1031875"/>
            <a:ext cx="3429000" cy="4359275"/>
          </a:xfrm>
          <a:prstGeom prst="rect">
            <a:avLst/>
          </a:prstGeom>
          <a:noFill/>
          <a:ln w="9525">
            <a:noFill/>
            <a:miter lim="800000"/>
            <a:headEnd/>
            <a:tailEnd/>
          </a:ln>
        </p:spPr>
        <p:txBody>
          <a:bodyPr>
            <a:spAutoFit/>
          </a:bodyPr>
          <a:lstStyle/>
          <a:p>
            <a:r>
              <a:rPr lang="en-US" sz="2000"/>
              <a:t>Direction of perturbation is predictable, depending on S.</a:t>
            </a:r>
          </a:p>
          <a:p>
            <a:r>
              <a:rPr lang="en-US" sz="2000"/>
              <a:t>  1)  S = S</a:t>
            </a:r>
            <a:r>
              <a:rPr lang="en-US" sz="2000" baseline="-25000"/>
              <a:t>MAX</a:t>
            </a:r>
            <a:r>
              <a:rPr lang="en-US" sz="2000"/>
              <a:t> :  slope of   perturbation equals –</a:t>
            </a:r>
            <a:r>
              <a:rPr lang="en-US" sz="2000">
                <a:latin typeface="Symbol" pitchFamily="18" charset="2"/>
              </a:rPr>
              <a:t>b</a:t>
            </a:r>
            <a:r>
              <a:rPr lang="en-US" sz="2000"/>
              <a:t>.</a:t>
            </a:r>
          </a:p>
          <a:p>
            <a:r>
              <a:rPr lang="en-US" sz="2000"/>
              <a:t>  2)  S &lt; S</a:t>
            </a:r>
            <a:r>
              <a:rPr lang="en-US" sz="2000" baseline="-25000"/>
              <a:t>MAX</a:t>
            </a:r>
            <a:r>
              <a:rPr lang="en-US" sz="2000"/>
              <a:t> :  steeper</a:t>
            </a:r>
          </a:p>
          <a:p>
            <a:r>
              <a:rPr lang="en-US" sz="2000"/>
              <a:t>  3)  S &gt; S</a:t>
            </a:r>
            <a:r>
              <a:rPr lang="en-US" sz="2000" baseline="-25000"/>
              <a:t>MAX</a:t>
            </a:r>
            <a:r>
              <a:rPr lang="en-US" sz="2000"/>
              <a:t> :  flatter</a:t>
            </a:r>
          </a:p>
          <a:p>
            <a:endParaRPr lang="en-US" sz="2000"/>
          </a:p>
          <a:p>
            <a:r>
              <a:rPr lang="en-US" sz="2000" u="sng"/>
              <a:t>Low harvest</a:t>
            </a:r>
            <a:r>
              <a:rPr lang="en-US" sz="2000"/>
              <a:t> rate (large S)</a:t>
            </a:r>
          </a:p>
          <a:p>
            <a:r>
              <a:rPr lang="en-US" sz="2000"/>
              <a:t>  ME flattens scatter. </a:t>
            </a:r>
          </a:p>
          <a:p>
            <a:r>
              <a:rPr lang="en-US" sz="2000">
                <a:latin typeface="Symbol" pitchFamily="18" charset="2"/>
              </a:rPr>
              <a:t>  a, b</a:t>
            </a:r>
            <a:r>
              <a:rPr lang="en-US" sz="2000"/>
              <a:t> down; S</a:t>
            </a:r>
            <a:r>
              <a:rPr lang="en-US" sz="2000" baseline="-25000"/>
              <a:t>MSY</a:t>
            </a:r>
            <a:r>
              <a:rPr lang="en-US" sz="2000"/>
              <a:t> up</a:t>
            </a:r>
          </a:p>
          <a:p>
            <a:endParaRPr lang="en-US" sz="2000"/>
          </a:p>
          <a:p>
            <a:r>
              <a:rPr lang="en-US" sz="2000" u="sng"/>
              <a:t>High harvest rate</a:t>
            </a:r>
            <a:r>
              <a:rPr lang="en-US" sz="2000"/>
              <a:t> (small S)</a:t>
            </a:r>
          </a:p>
          <a:p>
            <a:r>
              <a:rPr lang="en-US" sz="2000"/>
              <a:t>  ME steepens scatter. </a:t>
            </a:r>
          </a:p>
          <a:p>
            <a:r>
              <a:rPr lang="en-US" sz="2000">
                <a:latin typeface="Symbol" pitchFamily="18" charset="2"/>
              </a:rPr>
              <a:t>  a, b</a:t>
            </a:r>
            <a:r>
              <a:rPr lang="en-US" sz="2000"/>
              <a:t> up; S</a:t>
            </a:r>
            <a:r>
              <a:rPr lang="en-US" sz="2000" baseline="-25000"/>
              <a:t>MSY</a:t>
            </a:r>
            <a:r>
              <a:rPr lang="en-US" sz="2000"/>
              <a:t> down</a:t>
            </a:r>
          </a:p>
        </p:txBody>
      </p:sp>
      <p:sp>
        <p:nvSpPr>
          <p:cNvPr id="151560" name="Line 6"/>
          <p:cNvSpPr>
            <a:spLocks noChangeShapeType="1"/>
          </p:cNvSpPr>
          <p:nvPr/>
        </p:nvSpPr>
        <p:spPr bwMode="auto">
          <a:xfrm flipV="1">
            <a:off x="2667000" y="4724400"/>
            <a:ext cx="0" cy="587985"/>
          </a:xfrm>
          <a:prstGeom prst="line">
            <a:avLst/>
          </a:prstGeom>
          <a:noFill/>
          <a:ln w="9525" cap="rnd">
            <a:solidFill>
              <a:srgbClr val="0000FF"/>
            </a:solidFill>
            <a:prstDash val="sysDot"/>
            <a:round/>
            <a:headEnd/>
            <a:tailEnd type="triangle" w="lg" len="med"/>
          </a:ln>
        </p:spPr>
        <p:txBody>
          <a:bodyPr/>
          <a:lstStyle/>
          <a:p>
            <a:endParaRPr lang="en-US"/>
          </a:p>
        </p:txBody>
      </p:sp>
      <p:sp>
        <p:nvSpPr>
          <p:cNvPr id="151561" name="Text Box 7"/>
          <p:cNvSpPr txBox="1">
            <a:spLocks noChangeArrowheads="1"/>
          </p:cNvSpPr>
          <p:nvPr/>
        </p:nvSpPr>
        <p:spPr bwMode="auto">
          <a:xfrm>
            <a:off x="1368287" y="5257800"/>
            <a:ext cx="1608138" cy="457200"/>
          </a:xfrm>
          <a:prstGeom prst="rect">
            <a:avLst/>
          </a:prstGeom>
          <a:noFill/>
          <a:ln w="9525">
            <a:noFill/>
            <a:miter lim="800000"/>
            <a:headEnd/>
            <a:tailEnd/>
          </a:ln>
        </p:spPr>
        <p:txBody>
          <a:bodyPr wrap="none">
            <a:spAutoFit/>
          </a:bodyPr>
          <a:lstStyle/>
          <a:p>
            <a:r>
              <a:rPr lang="en-US" dirty="0">
                <a:solidFill>
                  <a:srgbClr val="0000FF"/>
                </a:solidFill>
              </a:rPr>
              <a:t>S</a:t>
            </a:r>
            <a:r>
              <a:rPr lang="en-US" baseline="-25000" dirty="0">
                <a:solidFill>
                  <a:srgbClr val="0000FF"/>
                </a:solidFill>
              </a:rPr>
              <a:t>MAX</a:t>
            </a:r>
            <a:r>
              <a:rPr lang="en-US" dirty="0">
                <a:solidFill>
                  <a:srgbClr val="0000FF"/>
                </a:solidFill>
              </a:rPr>
              <a:t>=1000</a:t>
            </a:r>
          </a:p>
        </p:txBody>
      </p:sp>
      <p:sp>
        <p:nvSpPr>
          <p:cNvPr id="151562" name="Line 8"/>
          <p:cNvSpPr>
            <a:spLocks noChangeShapeType="1"/>
          </p:cNvSpPr>
          <p:nvPr/>
        </p:nvSpPr>
        <p:spPr bwMode="auto">
          <a:xfrm flipH="1" flipV="1">
            <a:off x="4419600" y="3810000"/>
            <a:ext cx="312737" cy="1492825"/>
          </a:xfrm>
          <a:prstGeom prst="line">
            <a:avLst/>
          </a:prstGeom>
          <a:noFill/>
          <a:ln w="12700">
            <a:solidFill>
              <a:srgbClr val="0000FF"/>
            </a:solidFill>
            <a:prstDash val="sysDot"/>
            <a:round/>
            <a:headEnd/>
            <a:tailEnd type="triangle" w="lg" len="med"/>
          </a:ln>
        </p:spPr>
        <p:txBody>
          <a:bodyPr/>
          <a:lstStyle/>
          <a:p>
            <a:endParaRPr lang="en-US"/>
          </a:p>
        </p:txBody>
      </p:sp>
      <p:sp>
        <p:nvSpPr>
          <p:cNvPr id="151563" name="Text Box 9"/>
          <p:cNvSpPr txBox="1">
            <a:spLocks noChangeArrowheads="1"/>
          </p:cNvSpPr>
          <p:nvPr/>
        </p:nvSpPr>
        <p:spPr bwMode="auto">
          <a:xfrm>
            <a:off x="4114800" y="5292886"/>
            <a:ext cx="1419225" cy="457200"/>
          </a:xfrm>
          <a:prstGeom prst="rect">
            <a:avLst/>
          </a:prstGeom>
          <a:noFill/>
          <a:ln w="9525">
            <a:noFill/>
            <a:miter lim="800000"/>
            <a:headEnd/>
            <a:tailEnd/>
          </a:ln>
        </p:spPr>
        <p:txBody>
          <a:bodyPr wrap="none">
            <a:spAutoFit/>
          </a:bodyPr>
          <a:lstStyle/>
          <a:p>
            <a:r>
              <a:rPr lang="en-US" dirty="0">
                <a:solidFill>
                  <a:srgbClr val="0000FF"/>
                </a:solidFill>
              </a:rPr>
              <a:t>slope = -</a:t>
            </a:r>
            <a:r>
              <a:rPr lang="en-US" dirty="0">
                <a:solidFill>
                  <a:srgbClr val="0000FF"/>
                </a:solidFill>
                <a:latin typeface="Symbol" pitchFamily="18" charset="2"/>
              </a:rPr>
              <a:t>b</a:t>
            </a:r>
          </a:p>
        </p:txBody>
      </p:sp>
      <p:grpSp>
        <p:nvGrpSpPr>
          <p:cNvPr id="151564" name="Group 10"/>
          <p:cNvGrpSpPr>
            <a:grpSpLocks/>
          </p:cNvGrpSpPr>
          <p:nvPr/>
        </p:nvGrpSpPr>
        <p:grpSpPr bwMode="auto">
          <a:xfrm>
            <a:off x="4267200" y="3657600"/>
            <a:ext cx="228600" cy="76200"/>
            <a:chOff x="2688" y="2304"/>
            <a:chExt cx="144" cy="48"/>
          </a:xfrm>
        </p:grpSpPr>
        <p:sp>
          <p:nvSpPr>
            <p:cNvPr id="151566" name="Line 11"/>
            <p:cNvSpPr>
              <a:spLocks noChangeShapeType="1"/>
            </p:cNvSpPr>
            <p:nvPr/>
          </p:nvSpPr>
          <p:spPr bwMode="auto">
            <a:xfrm>
              <a:off x="2688" y="2304"/>
              <a:ext cx="0" cy="48"/>
            </a:xfrm>
            <a:prstGeom prst="line">
              <a:avLst/>
            </a:prstGeom>
            <a:noFill/>
            <a:ln w="9525">
              <a:solidFill>
                <a:schemeClr val="tx1"/>
              </a:solidFill>
              <a:round/>
              <a:headEnd/>
              <a:tailEnd/>
            </a:ln>
          </p:spPr>
          <p:txBody>
            <a:bodyPr/>
            <a:lstStyle/>
            <a:p>
              <a:endParaRPr lang="en-US"/>
            </a:p>
          </p:txBody>
        </p:sp>
        <p:sp>
          <p:nvSpPr>
            <p:cNvPr id="151567" name="Line 12"/>
            <p:cNvSpPr>
              <a:spLocks noChangeShapeType="1"/>
            </p:cNvSpPr>
            <p:nvPr/>
          </p:nvSpPr>
          <p:spPr bwMode="auto">
            <a:xfrm flipH="1">
              <a:off x="2688" y="2352"/>
              <a:ext cx="144" cy="0"/>
            </a:xfrm>
            <a:prstGeom prst="line">
              <a:avLst/>
            </a:prstGeom>
            <a:noFill/>
            <a:ln w="9525">
              <a:solidFill>
                <a:schemeClr val="tx1"/>
              </a:solidFill>
              <a:round/>
              <a:headEnd/>
              <a:tailEnd/>
            </a:ln>
          </p:spPr>
          <p:txBody>
            <a:bodyPr/>
            <a:lstStyle/>
            <a:p>
              <a:endParaRPr lang="en-US"/>
            </a:p>
          </p:txBody>
        </p:sp>
      </p:grpSp>
      <p:sp>
        <p:nvSpPr>
          <p:cNvPr id="151565" name="Text Box 13"/>
          <p:cNvSpPr txBox="1">
            <a:spLocks noChangeArrowheads="1"/>
          </p:cNvSpPr>
          <p:nvPr/>
        </p:nvSpPr>
        <p:spPr bwMode="auto">
          <a:xfrm>
            <a:off x="4271963" y="1143000"/>
            <a:ext cx="985837" cy="581025"/>
          </a:xfrm>
          <a:prstGeom prst="rect">
            <a:avLst/>
          </a:prstGeom>
          <a:noFill/>
          <a:ln w="9525">
            <a:noFill/>
            <a:miter lim="800000"/>
            <a:headEnd/>
            <a:tailEnd/>
          </a:ln>
        </p:spPr>
        <p:txBody>
          <a:bodyPr wrap="none">
            <a:spAutoFit/>
          </a:bodyPr>
          <a:lstStyle/>
          <a:p>
            <a:pPr algn="ctr"/>
            <a:r>
              <a:rPr lang="en-US" sz="1600" b="1">
                <a:solidFill>
                  <a:srgbClr val="0000FF"/>
                </a:solidFill>
                <a:latin typeface="Arial" charset="0"/>
              </a:rPr>
              <a:t>o TRUE</a:t>
            </a:r>
          </a:p>
          <a:p>
            <a:pPr algn="ctr"/>
            <a:r>
              <a:rPr lang="en-US" sz="1600" b="1">
                <a:solidFill>
                  <a:srgbClr val="FF0000"/>
                </a:solidFill>
                <a:latin typeface="Arial" charset="0"/>
              </a:rPr>
              <a:t>o ESTIM</a:t>
            </a:r>
          </a:p>
        </p:txBody>
      </p:sp>
      <p:sp>
        <p:nvSpPr>
          <p:cNvPr id="16" name="Footer Placeholder 2">
            <a:extLst>
              <a:ext uri="{FF2B5EF4-FFF2-40B4-BE49-F238E27FC236}">
                <a16:creationId xmlns:a16="http://schemas.microsoft.com/office/drawing/2014/main" id="{75580E6A-18F7-432A-916F-EDFFB2842A93}"/>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(9)</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151A3A6-6A43-44E6-9BEA-774921A999CD}" type="slidenum">
              <a:rPr lang="en-US" sz="1400"/>
              <a:pPr algn="r"/>
              <a:t>64</a:t>
            </a:fld>
            <a:endParaRPr lang="en-US" sz="1400"/>
          </a:p>
        </p:txBody>
      </p:sp>
      <p:sp>
        <p:nvSpPr>
          <p:cNvPr id="152580" name="Rectangle 2"/>
          <p:cNvSpPr>
            <a:spLocks noGrp="1" noChangeArrowheads="1"/>
          </p:cNvSpPr>
          <p:nvPr>
            <p:ph type="title" idx="4294967295"/>
          </p:nvPr>
        </p:nvSpPr>
        <p:spPr>
          <a:xfrm>
            <a:off x="685800" y="76200"/>
            <a:ext cx="7924800" cy="1295400"/>
          </a:xfrm>
        </p:spPr>
        <p:txBody>
          <a:bodyPr/>
          <a:lstStyle/>
          <a:p>
            <a:pPr eaLnBrk="1" hangingPunct="1"/>
            <a:r>
              <a:rPr lang="en-US" sz="4000"/>
              <a:t>Bias due to Measurement Error in S</a:t>
            </a:r>
            <a:br>
              <a:rPr lang="en-US" sz="4000"/>
            </a:br>
            <a:r>
              <a:rPr lang="en-US" sz="4000"/>
              <a:t> Summary</a:t>
            </a:r>
          </a:p>
        </p:txBody>
      </p:sp>
      <p:sp>
        <p:nvSpPr>
          <p:cNvPr id="152581" name="Text Box 9"/>
          <p:cNvSpPr txBox="1">
            <a:spLocks noChangeArrowheads="1"/>
          </p:cNvSpPr>
          <p:nvPr/>
        </p:nvSpPr>
        <p:spPr bwMode="auto">
          <a:xfrm>
            <a:off x="609600" y="1673225"/>
            <a:ext cx="8189913" cy="4702826"/>
          </a:xfrm>
          <a:prstGeom prst="rect">
            <a:avLst/>
          </a:prstGeom>
          <a:noFill/>
          <a:ln w="9525">
            <a:noFill/>
            <a:miter lim="800000"/>
            <a:headEnd/>
            <a:tailEnd/>
          </a:ln>
        </p:spPr>
        <p:txBody>
          <a:bodyPr>
            <a:spAutoFit/>
          </a:bodyPr>
          <a:lstStyle/>
          <a:p>
            <a:pPr>
              <a:spcBef>
                <a:spcPct val="30000"/>
              </a:spcBef>
            </a:pPr>
            <a:r>
              <a:rPr lang="en-US" b="1" dirty="0"/>
              <a:t>Measurement Error CV &lt; 0.2</a:t>
            </a:r>
          </a:p>
          <a:p>
            <a:pPr>
              <a:spcBef>
                <a:spcPct val="30000"/>
              </a:spcBef>
            </a:pPr>
            <a:r>
              <a:rPr lang="en-US" b="1" i="1" dirty="0">
                <a:solidFill>
                  <a:srgbClr val="0000FF"/>
                </a:solidFill>
              </a:rPr>
              <a:t>		Bias is small</a:t>
            </a:r>
          </a:p>
          <a:p>
            <a:pPr>
              <a:spcBef>
                <a:spcPct val="30000"/>
              </a:spcBef>
            </a:pPr>
            <a:endParaRPr lang="en-US" b="1" i="1" dirty="0">
              <a:solidFill>
                <a:srgbClr val="0000FF"/>
              </a:solidFill>
            </a:endParaRPr>
          </a:p>
          <a:p>
            <a:pPr>
              <a:spcBef>
                <a:spcPct val="30000"/>
              </a:spcBef>
            </a:pPr>
            <a:r>
              <a:rPr lang="en-US" b="1" dirty="0"/>
              <a:t>Measurement Error CV &gt; 0.2</a:t>
            </a:r>
          </a:p>
          <a:p>
            <a:pPr>
              <a:spcBef>
                <a:spcPct val="30000"/>
              </a:spcBef>
            </a:pPr>
            <a:r>
              <a:rPr lang="en-US" b="1" dirty="0"/>
              <a:t>	Low, Moderate, or Mixed Harvest Rate</a:t>
            </a:r>
          </a:p>
          <a:p>
            <a:pPr>
              <a:spcBef>
                <a:spcPct val="30000"/>
              </a:spcBef>
            </a:pPr>
            <a:r>
              <a:rPr lang="en-US" sz="2000" dirty="0">
                <a:cs typeface="Times New Roman" pitchFamily="18" charset="0"/>
              </a:rPr>
              <a:t>		</a:t>
            </a:r>
            <a:r>
              <a:rPr lang="en-US" b="1" i="1" dirty="0">
                <a:solidFill>
                  <a:srgbClr val="0000FF"/>
                </a:solidFill>
                <a:cs typeface="Times New Roman" pitchFamily="18" charset="0"/>
              </a:rPr>
              <a:t>Ŝ</a:t>
            </a:r>
            <a:r>
              <a:rPr lang="en-US" b="1" i="1" baseline="-25000" dirty="0">
                <a:solidFill>
                  <a:srgbClr val="0000FF"/>
                </a:solidFill>
              </a:rPr>
              <a:t>MSY</a:t>
            </a:r>
            <a:r>
              <a:rPr lang="en-US" b="1" i="1" dirty="0">
                <a:solidFill>
                  <a:srgbClr val="0000FF"/>
                </a:solidFill>
              </a:rPr>
              <a:t> MAY be estimated too high</a:t>
            </a:r>
          </a:p>
          <a:p>
            <a:pPr>
              <a:spcBef>
                <a:spcPct val="30000"/>
              </a:spcBef>
            </a:pPr>
            <a:endParaRPr lang="en-US" b="1" i="1" dirty="0">
              <a:solidFill>
                <a:srgbClr val="0000FF"/>
              </a:solidFill>
            </a:endParaRPr>
          </a:p>
          <a:p>
            <a:pPr>
              <a:spcBef>
                <a:spcPct val="30000"/>
              </a:spcBef>
            </a:pPr>
            <a:r>
              <a:rPr lang="en-US" b="1" dirty="0"/>
              <a:t>	Consistently High Harvest Rate</a:t>
            </a:r>
          </a:p>
          <a:p>
            <a:pPr>
              <a:spcBef>
                <a:spcPct val="30000"/>
              </a:spcBef>
            </a:pPr>
            <a:r>
              <a:rPr lang="en-US" dirty="0"/>
              <a:t>		</a:t>
            </a:r>
            <a:r>
              <a:rPr lang="en-US" b="1" i="1" dirty="0">
                <a:solidFill>
                  <a:srgbClr val="0000FF"/>
                </a:solidFill>
              </a:rPr>
              <a:t>Ŝ</a:t>
            </a:r>
            <a:r>
              <a:rPr lang="en-US" b="1" i="1" baseline="-25000" dirty="0">
                <a:solidFill>
                  <a:srgbClr val="0000FF"/>
                </a:solidFill>
              </a:rPr>
              <a:t>MSY</a:t>
            </a:r>
            <a:r>
              <a:rPr lang="en-US" b="1" i="1" dirty="0">
                <a:solidFill>
                  <a:srgbClr val="0000FF"/>
                </a:solidFill>
              </a:rPr>
              <a:t> MAY be estimated too low</a:t>
            </a:r>
          </a:p>
          <a:p>
            <a:pPr>
              <a:spcBef>
                <a:spcPct val="30000"/>
              </a:spcBef>
            </a:pPr>
            <a:r>
              <a:rPr lang="en-US" sz="2000" dirty="0"/>
              <a:t>  </a:t>
            </a:r>
          </a:p>
        </p:txBody>
      </p:sp>
      <p:sp>
        <p:nvSpPr>
          <p:cNvPr id="6" name="Footer Placeholder 2">
            <a:extLst>
              <a:ext uri="{FF2B5EF4-FFF2-40B4-BE49-F238E27FC236}">
                <a16:creationId xmlns:a16="http://schemas.microsoft.com/office/drawing/2014/main" id="{7AFEE1D1-ACF2-4816-BA91-870E123AED8C}"/>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(10)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38169D2-3A75-468F-A819-7EAD32D8C85A}" type="slidenum">
              <a:rPr lang="en-US" sz="1400"/>
              <a:pPr algn="r"/>
              <a:t>65</a:t>
            </a:fld>
            <a:endParaRPr lang="en-US" sz="1400"/>
          </a:p>
        </p:txBody>
      </p:sp>
      <p:sp>
        <p:nvSpPr>
          <p:cNvPr id="43014" name="Rectangle 2"/>
          <p:cNvSpPr>
            <a:spLocks noGrp="1" noChangeArrowheads="1"/>
          </p:cNvSpPr>
          <p:nvPr>
            <p:ph type="title" idx="4294967295"/>
          </p:nvPr>
        </p:nvSpPr>
        <p:spPr>
          <a:xfrm>
            <a:off x="0" y="0"/>
            <a:ext cx="9144000" cy="1066800"/>
          </a:xfrm>
        </p:spPr>
        <p:txBody>
          <a:bodyPr/>
          <a:lstStyle/>
          <a:p>
            <a:pPr eaLnBrk="1" hangingPunct="1"/>
            <a:r>
              <a:rPr lang="en-US" b="1"/>
              <a:t>Serial Correlation</a:t>
            </a:r>
          </a:p>
        </p:txBody>
      </p:sp>
      <p:sp>
        <p:nvSpPr>
          <p:cNvPr id="43015" name="Rectangle 3"/>
          <p:cNvSpPr>
            <a:spLocks noChangeArrowheads="1"/>
          </p:cNvSpPr>
          <p:nvPr/>
        </p:nvSpPr>
        <p:spPr bwMode="auto">
          <a:xfrm>
            <a:off x="3348038" y="3314700"/>
            <a:ext cx="9144000" cy="0"/>
          </a:xfrm>
          <a:prstGeom prst="rect">
            <a:avLst/>
          </a:prstGeom>
          <a:noFill/>
          <a:ln w="9525">
            <a:noFill/>
            <a:miter lim="800000"/>
            <a:headEnd/>
            <a:tailEnd/>
          </a:ln>
        </p:spPr>
        <p:txBody>
          <a:bodyPr>
            <a:spAutoFit/>
          </a:bodyPr>
          <a:lstStyle/>
          <a:p>
            <a:endParaRPr lang="en-US"/>
          </a:p>
        </p:txBody>
      </p:sp>
      <mc:AlternateContent xmlns:mc="http://schemas.openxmlformats.org/markup-compatibility/2006" xmlns:a14="http://schemas.microsoft.com/office/drawing/2010/main">
        <mc:Choice Requires="a14">
          <p:sp>
            <p:nvSpPr>
              <p:cNvPr id="43010" name="Object 4"/>
              <p:cNvSpPr txBox="1"/>
              <p:nvPr/>
            </p:nvSpPr>
            <p:spPr bwMode="auto">
              <a:xfrm>
                <a:off x="3124200" y="3201988"/>
                <a:ext cx="4343400" cy="1316037"/>
              </a:xfrm>
              <a:prstGeom prst="rect">
                <a:avLst/>
              </a:prstGeom>
              <a:solidFill>
                <a:srgbClr val="FFFFFF"/>
              </a:solidFill>
            </p:spPr>
            <p:txBody>
              <a:bodyPr>
                <a:normAutofit/>
              </a:bodyPr>
              <a:lstStyle/>
              <a:p>
                <a:pPr/>
                <a14:m>
                  <m:oMathPara xmlns:m="http://schemas.openxmlformats.org/officeDocument/2006/math">
                    <m:oMathParaPr>
                      <m:jc m:val="left"/>
                    </m:oMathParaPr>
                    <m:oMath xmlns:m="http://schemas.openxmlformats.org/officeDocument/2006/math">
                      <m:func>
                        <m:funcPr>
                          <m:ctrlPr>
                            <a:rPr lang="en-US" i="1" smtClean="0">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𝜖</m:t>
                          </m:r>
                        </m:e>
                        <m:sub>
                          <m:r>
                            <a:rPr lang="en-US" i="1">
                              <a:solidFill>
                                <a:srgbClr val="000000"/>
                              </a:solidFill>
                              <a:latin typeface="Cambria Math" panose="02040503050406030204" pitchFamily="18" charset="0"/>
                            </a:rPr>
                            <m:t>𝑦</m:t>
                          </m:r>
                        </m:sub>
                      </m:sSub>
                    </m:oMath>
                  </m:oMathPara>
                </a14:m>
                <a:endParaRPr lang="en-US" dirty="0"/>
              </a:p>
            </p:txBody>
          </p:sp>
        </mc:Choice>
        <mc:Fallback xmlns="">
          <p:sp>
            <p:nvSpPr>
              <p:cNvPr id="43010" name="Object 4"/>
              <p:cNvSpPr txBox="1">
                <a:spLocks noRot="1" noChangeAspect="1" noMove="1" noResize="1" noEditPoints="1" noAdjustHandles="1" noChangeArrowheads="1" noChangeShapeType="1" noTextEdit="1"/>
              </p:cNvSpPr>
              <p:nvPr/>
            </p:nvSpPr>
            <p:spPr bwMode="auto">
              <a:xfrm>
                <a:off x="3124200" y="3201988"/>
                <a:ext cx="4343400" cy="1316037"/>
              </a:xfrm>
              <a:prstGeom prst="rect">
                <a:avLst/>
              </a:prstGeom>
              <a:blipFill>
                <a:blip r:embed="rId3"/>
                <a:stretch>
                  <a:fillRect/>
                </a:stretch>
              </a:blipFill>
            </p:spPr>
            <p:txBody>
              <a:bodyPr/>
              <a:lstStyle/>
              <a:p>
                <a:r>
                  <a:rPr lang="en-US">
                    <a:noFill/>
                  </a:rPr>
                  <a:t> </a:t>
                </a:r>
              </a:p>
            </p:txBody>
          </p:sp>
        </mc:Fallback>
      </mc:AlternateContent>
      <p:sp>
        <p:nvSpPr>
          <p:cNvPr id="43016" name="Text Box 5"/>
          <p:cNvSpPr txBox="1">
            <a:spLocks noChangeArrowheads="1"/>
          </p:cNvSpPr>
          <p:nvPr/>
        </p:nvSpPr>
        <p:spPr bwMode="auto">
          <a:xfrm>
            <a:off x="533400" y="3290888"/>
            <a:ext cx="1838325" cy="707886"/>
          </a:xfrm>
          <a:prstGeom prst="rect">
            <a:avLst/>
          </a:prstGeom>
          <a:noFill/>
          <a:ln w="9525">
            <a:noFill/>
            <a:miter lim="800000"/>
            <a:headEnd/>
            <a:tailEnd/>
          </a:ln>
        </p:spPr>
        <p:txBody>
          <a:bodyPr>
            <a:spAutoFit/>
          </a:bodyPr>
          <a:lstStyle/>
          <a:p>
            <a:pPr algn="ctr"/>
            <a:r>
              <a:rPr lang="en-US" sz="2000" b="1" dirty="0">
                <a:solidFill>
                  <a:srgbClr val="FF0000"/>
                </a:solidFill>
              </a:rPr>
              <a:t>Simple Linear</a:t>
            </a:r>
          </a:p>
          <a:p>
            <a:pPr algn="ctr"/>
            <a:r>
              <a:rPr lang="en-US" sz="2000" b="1" dirty="0">
                <a:solidFill>
                  <a:srgbClr val="FF0000"/>
                </a:solidFill>
              </a:rPr>
              <a:t>Regression</a:t>
            </a:r>
          </a:p>
        </p:txBody>
      </p:sp>
      <mc:AlternateContent xmlns:mc="http://schemas.openxmlformats.org/markup-compatibility/2006" xmlns:a14="http://schemas.microsoft.com/office/drawing/2010/main">
        <mc:Choice Requires="a14">
          <p:sp>
            <p:nvSpPr>
              <p:cNvPr id="43011" name="Object 6"/>
              <p:cNvSpPr txBox="1"/>
              <p:nvPr/>
            </p:nvSpPr>
            <p:spPr bwMode="auto">
              <a:xfrm>
                <a:off x="3124200" y="5029200"/>
                <a:ext cx="4953000" cy="127158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func>
                        <m:funcPr>
                          <m:ctrlPr>
                            <a:rPr lang="en-US" i="1" smtClean="0">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𝛼</m:t>
                              </m:r>
                            </m:e>
                          </m:d>
                        </m:e>
                      </m:fun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𝜑</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𝜖</m:t>
                          </m:r>
                        </m:e>
                        <m:sub>
                          <m:r>
                            <a:rPr lang="en-US" i="1">
                              <a:solidFill>
                                <a:srgbClr val="000000"/>
                              </a:solidFill>
                              <a:latin typeface="Cambria Math" panose="02040503050406030204" pitchFamily="18" charset="0"/>
                            </a:rPr>
                            <m:t>𝑦</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𝑦</m:t>
                          </m:r>
                        </m:sub>
                      </m:sSub>
                    </m:oMath>
                  </m:oMathPara>
                </a14:m>
                <a:endParaRPr lang="en-US" dirty="0"/>
              </a:p>
            </p:txBody>
          </p:sp>
        </mc:Choice>
        <mc:Fallback xmlns="">
          <p:sp>
            <p:nvSpPr>
              <p:cNvPr id="43011" name="Object 6"/>
              <p:cNvSpPr txBox="1">
                <a:spLocks noRot="1" noChangeAspect="1" noMove="1" noResize="1" noEditPoints="1" noAdjustHandles="1" noChangeArrowheads="1" noChangeShapeType="1" noTextEdit="1"/>
              </p:cNvSpPr>
              <p:nvPr/>
            </p:nvSpPr>
            <p:spPr bwMode="auto">
              <a:xfrm>
                <a:off x="3124200" y="5029200"/>
                <a:ext cx="4953000" cy="1271588"/>
              </a:xfrm>
              <a:prstGeom prst="rect">
                <a:avLst/>
              </a:prstGeom>
              <a:blipFill>
                <a:blip r:embed="rId4"/>
                <a:stretch>
                  <a:fillRect/>
                </a:stretch>
              </a:blipFill>
            </p:spPr>
            <p:txBody>
              <a:bodyPr/>
              <a:lstStyle/>
              <a:p>
                <a:r>
                  <a:rPr lang="en-US">
                    <a:noFill/>
                  </a:rPr>
                  <a:t> </a:t>
                </a:r>
              </a:p>
            </p:txBody>
          </p:sp>
        </mc:Fallback>
      </mc:AlternateContent>
      <p:sp>
        <p:nvSpPr>
          <p:cNvPr id="43017" name="Text Box 7"/>
          <p:cNvSpPr txBox="1">
            <a:spLocks noChangeArrowheads="1"/>
          </p:cNvSpPr>
          <p:nvPr/>
        </p:nvSpPr>
        <p:spPr bwMode="auto">
          <a:xfrm>
            <a:off x="547688" y="5029200"/>
            <a:ext cx="1804987" cy="1128713"/>
          </a:xfrm>
          <a:prstGeom prst="rect">
            <a:avLst/>
          </a:prstGeom>
          <a:noFill/>
          <a:ln w="9525">
            <a:noFill/>
            <a:miter lim="800000"/>
            <a:headEnd/>
            <a:tailEnd/>
          </a:ln>
        </p:spPr>
        <p:txBody>
          <a:bodyPr wrap="none">
            <a:spAutoFit/>
          </a:bodyPr>
          <a:lstStyle/>
          <a:p>
            <a:pPr algn="ctr"/>
            <a:r>
              <a:rPr lang="en-US" sz="2800" b="1">
                <a:solidFill>
                  <a:srgbClr val="0000FF"/>
                </a:solidFill>
              </a:rPr>
              <a:t>AR(1)</a:t>
            </a:r>
          </a:p>
          <a:p>
            <a:pPr algn="ctr"/>
            <a:r>
              <a:rPr lang="en-US" sz="2000" b="1">
                <a:solidFill>
                  <a:srgbClr val="0000FF"/>
                </a:solidFill>
              </a:rPr>
              <a:t>Autoregressive</a:t>
            </a:r>
          </a:p>
          <a:p>
            <a:pPr algn="ctr"/>
            <a:r>
              <a:rPr lang="en-US" sz="2000" b="1">
                <a:solidFill>
                  <a:srgbClr val="0000FF"/>
                </a:solidFill>
              </a:rPr>
              <a:t>Lag 1</a:t>
            </a:r>
          </a:p>
        </p:txBody>
      </p:sp>
      <p:grpSp>
        <p:nvGrpSpPr>
          <p:cNvPr id="43018" name="Group 8"/>
          <p:cNvGrpSpPr>
            <a:grpSpLocks/>
          </p:cNvGrpSpPr>
          <p:nvPr/>
        </p:nvGrpSpPr>
        <p:grpSpPr bwMode="auto">
          <a:xfrm>
            <a:off x="609600" y="1081088"/>
            <a:ext cx="7391400" cy="1952625"/>
            <a:chOff x="384" y="681"/>
            <a:chExt cx="4656" cy="1230"/>
          </a:xfrm>
        </p:grpSpPr>
        <p:sp>
          <p:nvSpPr>
            <p:cNvPr id="43019" name="Text Box 9"/>
            <p:cNvSpPr txBox="1">
              <a:spLocks noChangeArrowheads="1"/>
            </p:cNvSpPr>
            <p:nvPr/>
          </p:nvSpPr>
          <p:spPr bwMode="auto">
            <a:xfrm rot="-5393356">
              <a:off x="233" y="832"/>
              <a:ext cx="898" cy="596"/>
            </a:xfrm>
            <a:prstGeom prst="rect">
              <a:avLst/>
            </a:prstGeom>
            <a:noFill/>
            <a:ln w="9525">
              <a:noFill/>
              <a:miter lim="800000"/>
              <a:headEnd/>
              <a:tailEnd/>
            </a:ln>
          </p:spPr>
          <p:txBody>
            <a:bodyPr wrap="none">
              <a:spAutoFit/>
            </a:bodyPr>
            <a:lstStyle/>
            <a:p>
              <a:pPr algn="ctr"/>
              <a:r>
                <a:rPr lang="en-US" sz="2800"/>
                <a:t>ln(R/S)</a:t>
              </a:r>
            </a:p>
            <a:p>
              <a:pPr algn="ctr"/>
              <a:r>
                <a:rPr lang="en-US" sz="2800"/>
                <a:t>Residual</a:t>
              </a:r>
            </a:p>
          </p:txBody>
        </p:sp>
        <p:grpSp>
          <p:nvGrpSpPr>
            <p:cNvPr id="43020" name="Group 10"/>
            <p:cNvGrpSpPr>
              <a:grpSpLocks/>
            </p:cNvGrpSpPr>
            <p:nvPr/>
          </p:nvGrpSpPr>
          <p:grpSpPr bwMode="auto">
            <a:xfrm>
              <a:off x="1003" y="720"/>
              <a:ext cx="4037" cy="1105"/>
              <a:chOff x="715" y="2208"/>
              <a:chExt cx="4421" cy="1249"/>
            </a:xfrm>
          </p:grpSpPr>
          <p:pic>
            <p:nvPicPr>
              <p:cNvPr id="43022" name="Picture 11"/>
              <p:cNvPicPr>
                <a:picLocks noChangeAspect="1" noChangeArrowheads="1"/>
              </p:cNvPicPr>
              <p:nvPr/>
            </p:nvPicPr>
            <p:blipFill>
              <a:blip r:embed="rId5" cstate="print"/>
              <a:srcRect/>
              <a:stretch>
                <a:fillRect/>
              </a:stretch>
            </p:blipFill>
            <p:spPr bwMode="auto">
              <a:xfrm>
                <a:off x="715" y="2208"/>
                <a:ext cx="4421" cy="1249"/>
              </a:xfrm>
              <a:prstGeom prst="rect">
                <a:avLst/>
              </a:prstGeom>
              <a:noFill/>
              <a:ln w="9525">
                <a:noFill/>
                <a:miter lim="800000"/>
                <a:headEnd/>
                <a:tailEnd/>
              </a:ln>
            </p:spPr>
          </p:pic>
          <p:sp>
            <p:nvSpPr>
              <p:cNvPr id="43023" name="Line 12"/>
              <p:cNvSpPr>
                <a:spLocks noChangeShapeType="1"/>
              </p:cNvSpPr>
              <p:nvPr/>
            </p:nvSpPr>
            <p:spPr bwMode="auto">
              <a:xfrm>
                <a:off x="1097" y="2736"/>
                <a:ext cx="3826" cy="0"/>
              </a:xfrm>
              <a:prstGeom prst="line">
                <a:avLst/>
              </a:prstGeom>
              <a:noFill/>
              <a:ln w="9525">
                <a:solidFill>
                  <a:schemeClr val="bg2"/>
                </a:solidFill>
                <a:round/>
                <a:headEnd/>
                <a:tailEnd/>
              </a:ln>
            </p:spPr>
            <p:txBody>
              <a:bodyPr/>
              <a:lstStyle/>
              <a:p>
                <a:endParaRPr lang="en-US"/>
              </a:p>
            </p:txBody>
          </p:sp>
        </p:grpSp>
        <p:sp>
          <p:nvSpPr>
            <p:cNvPr id="43021" name="Text Box 13"/>
            <p:cNvSpPr txBox="1">
              <a:spLocks noChangeArrowheads="1"/>
            </p:cNvSpPr>
            <p:nvPr/>
          </p:nvSpPr>
          <p:spPr bwMode="auto">
            <a:xfrm>
              <a:off x="2905" y="1680"/>
              <a:ext cx="420" cy="231"/>
            </a:xfrm>
            <a:prstGeom prst="rect">
              <a:avLst/>
            </a:prstGeom>
            <a:noFill/>
            <a:ln w="9525">
              <a:noFill/>
              <a:miter lim="800000"/>
              <a:headEnd/>
              <a:tailEnd/>
            </a:ln>
          </p:spPr>
          <p:txBody>
            <a:bodyPr wrap="none">
              <a:spAutoFit/>
            </a:bodyPr>
            <a:lstStyle/>
            <a:p>
              <a:r>
                <a:rPr lang="en-US" sz="1800"/>
                <a:t>Time</a:t>
              </a:r>
            </a:p>
          </p:txBody>
        </p:sp>
      </p:grpSp>
      <p:sp>
        <p:nvSpPr>
          <p:cNvPr id="16" name="Footer Placeholder 2">
            <a:extLst>
              <a:ext uri="{FF2B5EF4-FFF2-40B4-BE49-F238E27FC236}">
                <a16:creationId xmlns:a16="http://schemas.microsoft.com/office/drawing/2014/main" id="{F0F362F1-751F-411E-9A3B-2CFFDF9B14A0}"/>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(1)</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1421DB4-40AA-424D-B71C-BD34D60A00DB}" type="slidenum">
              <a:rPr lang="en-US" sz="1400"/>
              <a:pPr algn="r"/>
              <a:t>66</a:t>
            </a:fld>
            <a:endParaRPr lang="en-US" sz="1400"/>
          </a:p>
        </p:txBody>
      </p:sp>
      <p:pic>
        <p:nvPicPr>
          <p:cNvPr id="44037" name="Picture 2"/>
          <p:cNvPicPr>
            <a:picLocks noChangeAspect="1" noChangeArrowheads="1"/>
          </p:cNvPicPr>
          <p:nvPr/>
        </p:nvPicPr>
        <p:blipFill>
          <a:blip r:embed="rId4" cstate="print"/>
          <a:srcRect/>
          <a:stretch>
            <a:fillRect/>
          </a:stretch>
        </p:blipFill>
        <p:spPr bwMode="auto">
          <a:xfrm>
            <a:off x="0" y="3048000"/>
            <a:ext cx="3643313" cy="3305175"/>
          </a:xfrm>
          <a:prstGeom prst="rect">
            <a:avLst/>
          </a:prstGeom>
          <a:noFill/>
          <a:ln w="9525">
            <a:noFill/>
            <a:miter lim="800000"/>
            <a:headEnd/>
            <a:tailEnd/>
          </a:ln>
        </p:spPr>
      </p:pic>
      <p:pic>
        <p:nvPicPr>
          <p:cNvPr id="44038" name="Picture 3"/>
          <p:cNvPicPr>
            <a:picLocks noChangeAspect="1" noChangeArrowheads="1"/>
          </p:cNvPicPr>
          <p:nvPr/>
        </p:nvPicPr>
        <p:blipFill>
          <a:blip r:embed="rId5" cstate="print"/>
          <a:srcRect/>
          <a:stretch>
            <a:fillRect/>
          </a:stretch>
        </p:blipFill>
        <p:spPr bwMode="auto">
          <a:xfrm>
            <a:off x="3429000" y="3200400"/>
            <a:ext cx="4076700" cy="3135313"/>
          </a:xfrm>
          <a:prstGeom prst="rect">
            <a:avLst/>
          </a:prstGeom>
          <a:noFill/>
          <a:ln w="9525">
            <a:noFill/>
            <a:miter lim="800000"/>
            <a:headEnd/>
            <a:tailEnd/>
          </a:ln>
        </p:spPr>
      </p:pic>
      <p:pic>
        <p:nvPicPr>
          <p:cNvPr id="44039" name="Picture 4"/>
          <p:cNvPicPr>
            <a:picLocks noChangeAspect="1" noChangeArrowheads="1"/>
          </p:cNvPicPr>
          <p:nvPr/>
        </p:nvPicPr>
        <p:blipFill>
          <a:blip r:embed="rId6" cstate="print"/>
          <a:srcRect/>
          <a:stretch>
            <a:fillRect/>
          </a:stretch>
        </p:blipFill>
        <p:spPr bwMode="auto">
          <a:xfrm>
            <a:off x="457200" y="1295400"/>
            <a:ext cx="6548438" cy="1601788"/>
          </a:xfrm>
          <a:prstGeom prst="rect">
            <a:avLst/>
          </a:prstGeom>
          <a:noFill/>
          <a:ln w="9525">
            <a:noFill/>
            <a:miter lim="800000"/>
            <a:headEnd/>
            <a:tailEnd/>
          </a:ln>
        </p:spPr>
      </p:pic>
      <p:sp>
        <p:nvSpPr>
          <p:cNvPr id="44040" name="Text Box 5"/>
          <p:cNvSpPr txBox="1">
            <a:spLocks noChangeArrowheads="1"/>
          </p:cNvSpPr>
          <p:nvPr/>
        </p:nvSpPr>
        <p:spPr bwMode="auto">
          <a:xfrm>
            <a:off x="1143000" y="1524000"/>
            <a:ext cx="1785938" cy="396875"/>
          </a:xfrm>
          <a:prstGeom prst="rect">
            <a:avLst/>
          </a:prstGeom>
          <a:noFill/>
          <a:ln w="9525">
            <a:noFill/>
            <a:miter lim="800000"/>
            <a:headEnd/>
            <a:tailEnd/>
          </a:ln>
        </p:spPr>
        <p:txBody>
          <a:bodyPr wrap="none">
            <a:spAutoFit/>
          </a:bodyPr>
          <a:lstStyle/>
          <a:p>
            <a:r>
              <a:rPr lang="en-US" sz="2000" b="1"/>
              <a:t>SLR Residuals</a:t>
            </a:r>
          </a:p>
        </p:txBody>
      </p:sp>
      <p:sp>
        <p:nvSpPr>
          <p:cNvPr id="44041" name="Text Box 6"/>
          <p:cNvSpPr txBox="1">
            <a:spLocks noChangeArrowheads="1"/>
          </p:cNvSpPr>
          <p:nvPr/>
        </p:nvSpPr>
        <p:spPr bwMode="auto">
          <a:xfrm>
            <a:off x="7465243" y="3411561"/>
            <a:ext cx="1638299" cy="2308324"/>
          </a:xfrm>
          <a:prstGeom prst="rect">
            <a:avLst/>
          </a:prstGeom>
          <a:noFill/>
          <a:ln w="9525">
            <a:noFill/>
            <a:miter lim="800000"/>
            <a:headEnd/>
            <a:tailEnd/>
          </a:ln>
        </p:spPr>
        <p:txBody>
          <a:bodyPr wrap="square">
            <a:spAutoFit/>
          </a:bodyPr>
          <a:lstStyle/>
          <a:p>
            <a:pPr algn="ctr"/>
            <a:r>
              <a:rPr lang="en-US" sz="1800" u="sng" dirty="0"/>
              <a:t>Model</a:t>
            </a:r>
          </a:p>
          <a:p>
            <a:pPr algn="ctr"/>
            <a:endParaRPr lang="en-US" sz="1800" u="sng" dirty="0"/>
          </a:p>
          <a:p>
            <a:pPr algn="ctr"/>
            <a:r>
              <a:rPr lang="en-US" sz="1800" b="1" dirty="0">
                <a:solidFill>
                  <a:srgbClr val="FF0000"/>
                </a:solidFill>
              </a:rPr>
              <a:t>Simple Regression</a:t>
            </a:r>
          </a:p>
          <a:p>
            <a:pPr algn="ctr"/>
            <a:endParaRPr lang="en-US" sz="1800" b="1" dirty="0">
              <a:solidFill>
                <a:srgbClr val="FF0000"/>
              </a:solidFill>
            </a:endParaRPr>
          </a:p>
          <a:p>
            <a:pPr algn="ctr"/>
            <a:r>
              <a:rPr lang="en-US" sz="1800" b="1" dirty="0">
                <a:solidFill>
                  <a:srgbClr val="0000FF"/>
                </a:solidFill>
              </a:rPr>
              <a:t>Autoregressive</a:t>
            </a:r>
          </a:p>
          <a:p>
            <a:pPr algn="ctr"/>
            <a:r>
              <a:rPr lang="en-US" sz="1800" b="1" dirty="0">
                <a:solidFill>
                  <a:srgbClr val="0000FF"/>
                </a:solidFill>
              </a:rPr>
              <a:t>AR1</a:t>
            </a:r>
          </a:p>
          <a:p>
            <a:pPr algn="ctr"/>
            <a:endParaRPr lang="en-US" sz="1800" dirty="0">
              <a:solidFill>
                <a:srgbClr val="0000FF"/>
              </a:solidFill>
            </a:endParaRPr>
          </a:p>
        </p:txBody>
      </p:sp>
      <p:sp>
        <p:nvSpPr>
          <p:cNvPr id="44042" name="Text Box 7"/>
          <p:cNvSpPr txBox="1">
            <a:spLocks noChangeArrowheads="1"/>
          </p:cNvSpPr>
          <p:nvPr/>
        </p:nvSpPr>
        <p:spPr bwMode="auto">
          <a:xfrm>
            <a:off x="5257800" y="3048000"/>
            <a:ext cx="1422400" cy="400050"/>
          </a:xfrm>
          <a:prstGeom prst="rect">
            <a:avLst/>
          </a:prstGeom>
          <a:noFill/>
          <a:ln w="9525">
            <a:noFill/>
            <a:miter lim="800000"/>
            <a:headEnd/>
            <a:tailEnd/>
          </a:ln>
        </p:spPr>
        <p:txBody>
          <a:bodyPr wrap="none">
            <a:spAutoFit/>
          </a:bodyPr>
          <a:lstStyle/>
          <a:p>
            <a:r>
              <a:rPr lang="en-US" sz="2000" b="1">
                <a:solidFill>
                  <a:srgbClr val="0000FF"/>
                </a:solidFill>
              </a:rPr>
              <a:t> </a:t>
            </a:r>
            <a:r>
              <a:rPr lang="en-US" sz="2000" b="1"/>
              <a:t>OY Profile</a:t>
            </a:r>
          </a:p>
        </p:txBody>
      </p:sp>
      <p:sp>
        <p:nvSpPr>
          <p:cNvPr id="44043" name="Rectangle 8"/>
          <p:cNvSpPr>
            <a:spLocks noGrp="1" noChangeArrowheads="1"/>
          </p:cNvSpPr>
          <p:nvPr>
            <p:ph type="title" idx="4294967295"/>
          </p:nvPr>
        </p:nvSpPr>
        <p:spPr>
          <a:xfrm>
            <a:off x="1905000" y="0"/>
            <a:ext cx="5562600" cy="1295400"/>
          </a:xfrm>
          <a:noFill/>
        </p:spPr>
        <p:txBody>
          <a:bodyPr/>
          <a:lstStyle/>
          <a:p>
            <a:pPr eaLnBrk="1" hangingPunct="1"/>
            <a:r>
              <a:rPr lang="en-US" sz="4000" b="1"/>
              <a:t>Example 1</a:t>
            </a:r>
            <a:br>
              <a:rPr lang="en-US" sz="4000" b="1"/>
            </a:br>
            <a:r>
              <a:rPr lang="en-US" sz="2800" b="1"/>
              <a:t>(Deshka Chinook data)</a:t>
            </a:r>
          </a:p>
        </p:txBody>
      </p:sp>
      <p:graphicFrame>
        <p:nvGraphicFramePr>
          <p:cNvPr id="44034" name="Object 9"/>
          <p:cNvGraphicFramePr>
            <a:graphicFrameLocks noChangeAspect="1"/>
          </p:cNvGraphicFramePr>
          <p:nvPr/>
        </p:nvGraphicFramePr>
        <p:xfrm>
          <a:off x="7162800" y="1600200"/>
          <a:ext cx="1720850" cy="760413"/>
        </p:xfrm>
        <a:graphic>
          <a:graphicData uri="http://schemas.openxmlformats.org/presentationml/2006/ole">
            <mc:AlternateContent xmlns:mc="http://schemas.openxmlformats.org/markup-compatibility/2006">
              <mc:Choice xmlns:v="urn:schemas-microsoft-com:vml" Requires="v">
                <p:oleObj spid="_x0000_s446470" name="Equation" r:id="rId7" imgW="545760" imgH="241200" progId="Equation.3">
                  <p:embed/>
                </p:oleObj>
              </mc:Choice>
              <mc:Fallback>
                <p:oleObj name="Equation" r:id="rId7" imgW="545760" imgH="241200" progId="Equation.3">
                  <p:embed/>
                  <p:pic>
                    <p:nvPicPr>
                      <p:cNvPr id="4403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1600200"/>
                        <a:ext cx="172085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4" name="Text Box 10"/>
          <p:cNvSpPr txBox="1">
            <a:spLocks noChangeArrowheads="1"/>
          </p:cNvSpPr>
          <p:nvPr/>
        </p:nvSpPr>
        <p:spPr bwMode="auto">
          <a:xfrm>
            <a:off x="1676400" y="3048000"/>
            <a:ext cx="862013" cy="396875"/>
          </a:xfrm>
          <a:prstGeom prst="rect">
            <a:avLst/>
          </a:prstGeom>
          <a:noFill/>
          <a:ln w="9525">
            <a:noFill/>
            <a:miter lim="800000"/>
            <a:headEnd/>
            <a:tailEnd/>
          </a:ln>
        </p:spPr>
        <p:txBody>
          <a:bodyPr wrap="none">
            <a:spAutoFit/>
          </a:bodyPr>
          <a:lstStyle/>
          <a:p>
            <a:r>
              <a:rPr lang="en-US" sz="2000" b="1"/>
              <a:t>R vs S</a:t>
            </a:r>
          </a:p>
        </p:txBody>
      </p:sp>
      <p:sp>
        <p:nvSpPr>
          <p:cNvPr id="13" name="Footer Placeholder 2">
            <a:extLst>
              <a:ext uri="{FF2B5EF4-FFF2-40B4-BE49-F238E27FC236}">
                <a16:creationId xmlns:a16="http://schemas.microsoft.com/office/drawing/2014/main" id="{9C728572-6073-461A-9B25-728711F3350F}"/>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Serial Correlation</a:t>
            </a:r>
          </a:p>
        </p:txBody>
      </p:sp>
      <p:sp>
        <p:nvSpPr>
          <p:cNvPr id="45060"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C72B79D6-57AA-4949-8938-D8C50ECBA831}" type="slidenum">
              <a:rPr lang="en-US" sz="1400"/>
              <a:pPr algn="r"/>
              <a:t>67</a:t>
            </a:fld>
            <a:endParaRPr lang="en-US" sz="1400" dirty="0"/>
          </a:p>
        </p:txBody>
      </p:sp>
      <p:pic>
        <p:nvPicPr>
          <p:cNvPr id="45061" name="Picture 2"/>
          <p:cNvPicPr>
            <a:picLocks noChangeAspect="1" noChangeArrowheads="1"/>
          </p:cNvPicPr>
          <p:nvPr/>
        </p:nvPicPr>
        <p:blipFill>
          <a:blip r:embed="rId4" cstate="print"/>
          <a:srcRect/>
          <a:stretch>
            <a:fillRect/>
          </a:stretch>
        </p:blipFill>
        <p:spPr bwMode="auto">
          <a:xfrm>
            <a:off x="3810000" y="3581400"/>
            <a:ext cx="3810000" cy="3098800"/>
          </a:xfrm>
          <a:prstGeom prst="rect">
            <a:avLst/>
          </a:prstGeom>
          <a:noFill/>
          <a:ln w="9525">
            <a:noFill/>
            <a:miter lim="800000"/>
            <a:headEnd/>
            <a:tailEnd/>
          </a:ln>
        </p:spPr>
      </p:pic>
      <p:pic>
        <p:nvPicPr>
          <p:cNvPr id="45062" name="Picture 3"/>
          <p:cNvPicPr>
            <a:picLocks noChangeAspect="1" noChangeArrowheads="1"/>
          </p:cNvPicPr>
          <p:nvPr/>
        </p:nvPicPr>
        <p:blipFill>
          <a:blip r:embed="rId5" cstate="print"/>
          <a:srcRect/>
          <a:stretch>
            <a:fillRect/>
          </a:stretch>
        </p:blipFill>
        <p:spPr bwMode="auto">
          <a:xfrm>
            <a:off x="0" y="3357563"/>
            <a:ext cx="4038600" cy="3500437"/>
          </a:xfrm>
          <a:prstGeom prst="rect">
            <a:avLst/>
          </a:prstGeom>
          <a:noFill/>
          <a:ln w="9525">
            <a:noFill/>
            <a:miter lim="800000"/>
            <a:headEnd/>
            <a:tailEnd/>
          </a:ln>
        </p:spPr>
      </p:pic>
      <p:pic>
        <p:nvPicPr>
          <p:cNvPr id="45063" name="Picture 4"/>
          <p:cNvPicPr>
            <a:picLocks noChangeAspect="1" noChangeArrowheads="1"/>
          </p:cNvPicPr>
          <p:nvPr/>
        </p:nvPicPr>
        <p:blipFill>
          <a:blip r:embed="rId6" cstate="print"/>
          <a:srcRect/>
          <a:stretch>
            <a:fillRect/>
          </a:stretch>
        </p:blipFill>
        <p:spPr bwMode="auto">
          <a:xfrm>
            <a:off x="381000" y="1600200"/>
            <a:ext cx="6477000" cy="1584325"/>
          </a:xfrm>
          <a:prstGeom prst="rect">
            <a:avLst/>
          </a:prstGeom>
          <a:noFill/>
          <a:ln w="9525">
            <a:noFill/>
            <a:miter lim="800000"/>
            <a:headEnd/>
            <a:tailEnd/>
          </a:ln>
        </p:spPr>
      </p:pic>
      <p:sp>
        <p:nvSpPr>
          <p:cNvPr id="45064" name="Rectangle 5"/>
          <p:cNvSpPr>
            <a:spLocks noGrp="1" noChangeArrowheads="1"/>
          </p:cNvSpPr>
          <p:nvPr>
            <p:ph type="title" idx="4294967295"/>
          </p:nvPr>
        </p:nvSpPr>
        <p:spPr>
          <a:xfrm>
            <a:off x="1905000" y="0"/>
            <a:ext cx="5562600" cy="1447800"/>
          </a:xfrm>
        </p:spPr>
        <p:txBody>
          <a:bodyPr/>
          <a:lstStyle/>
          <a:p>
            <a:pPr eaLnBrk="1" hangingPunct="1"/>
            <a:r>
              <a:rPr lang="en-US" sz="4000" b="1"/>
              <a:t>Example 2</a:t>
            </a:r>
            <a:br>
              <a:rPr lang="en-US" sz="4000" b="1"/>
            </a:br>
            <a:r>
              <a:rPr lang="en-US" sz="2800" b="1"/>
              <a:t>(Egegik Sockeye data)</a:t>
            </a:r>
          </a:p>
        </p:txBody>
      </p:sp>
      <p:sp>
        <p:nvSpPr>
          <p:cNvPr id="45065" name="Text Box 6"/>
          <p:cNvSpPr txBox="1">
            <a:spLocks noChangeArrowheads="1"/>
          </p:cNvSpPr>
          <p:nvPr/>
        </p:nvSpPr>
        <p:spPr bwMode="auto">
          <a:xfrm>
            <a:off x="1122363" y="1838325"/>
            <a:ext cx="1785937" cy="396875"/>
          </a:xfrm>
          <a:prstGeom prst="rect">
            <a:avLst/>
          </a:prstGeom>
          <a:noFill/>
          <a:ln w="9525">
            <a:noFill/>
            <a:miter lim="800000"/>
            <a:headEnd/>
            <a:tailEnd/>
          </a:ln>
        </p:spPr>
        <p:txBody>
          <a:bodyPr wrap="none">
            <a:spAutoFit/>
          </a:bodyPr>
          <a:lstStyle/>
          <a:p>
            <a:r>
              <a:rPr lang="en-US" sz="2000" b="1"/>
              <a:t>SLR Residuals</a:t>
            </a:r>
          </a:p>
        </p:txBody>
      </p:sp>
      <p:sp>
        <p:nvSpPr>
          <p:cNvPr id="45067" name="Text Box 8"/>
          <p:cNvSpPr txBox="1">
            <a:spLocks noChangeArrowheads="1"/>
          </p:cNvSpPr>
          <p:nvPr/>
        </p:nvSpPr>
        <p:spPr bwMode="auto">
          <a:xfrm>
            <a:off x="2185988" y="3413125"/>
            <a:ext cx="862012" cy="396875"/>
          </a:xfrm>
          <a:prstGeom prst="rect">
            <a:avLst/>
          </a:prstGeom>
          <a:noFill/>
          <a:ln w="9525">
            <a:noFill/>
            <a:miter lim="800000"/>
            <a:headEnd/>
            <a:tailEnd/>
          </a:ln>
        </p:spPr>
        <p:txBody>
          <a:bodyPr wrap="none">
            <a:spAutoFit/>
          </a:bodyPr>
          <a:lstStyle/>
          <a:p>
            <a:r>
              <a:rPr lang="en-US" sz="2000" b="1"/>
              <a:t>R vs S</a:t>
            </a:r>
          </a:p>
        </p:txBody>
      </p:sp>
      <p:graphicFrame>
        <p:nvGraphicFramePr>
          <p:cNvPr id="45058" name="Object 9"/>
          <p:cNvGraphicFramePr>
            <a:graphicFrameLocks noChangeAspect="1"/>
          </p:cNvGraphicFramePr>
          <p:nvPr/>
        </p:nvGraphicFramePr>
        <p:xfrm>
          <a:off x="7162800" y="1870075"/>
          <a:ext cx="1720850" cy="760413"/>
        </p:xfrm>
        <a:graphic>
          <a:graphicData uri="http://schemas.openxmlformats.org/presentationml/2006/ole">
            <mc:AlternateContent xmlns:mc="http://schemas.openxmlformats.org/markup-compatibility/2006">
              <mc:Choice xmlns:v="urn:schemas-microsoft-com:vml" Requires="v">
                <p:oleObj spid="_x0000_s447494" name="Equation" r:id="rId7" imgW="545760" imgH="241200" progId="Equation.3">
                  <p:embed/>
                </p:oleObj>
              </mc:Choice>
              <mc:Fallback>
                <p:oleObj name="Equation" r:id="rId7" imgW="545760" imgH="241200" progId="Equation.3">
                  <p:embed/>
                  <p:pic>
                    <p:nvPicPr>
                      <p:cNvPr id="45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1870075"/>
                        <a:ext cx="172085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8" name="Rectangle 10"/>
          <p:cNvSpPr>
            <a:spLocks noChangeArrowheads="1"/>
          </p:cNvSpPr>
          <p:nvPr/>
        </p:nvSpPr>
        <p:spPr bwMode="auto">
          <a:xfrm>
            <a:off x="4773613" y="3429000"/>
            <a:ext cx="2719387" cy="400050"/>
          </a:xfrm>
          <a:prstGeom prst="rect">
            <a:avLst/>
          </a:prstGeom>
          <a:noFill/>
          <a:ln w="9525">
            <a:noFill/>
            <a:miter lim="800000"/>
            <a:headEnd/>
            <a:tailEnd/>
          </a:ln>
        </p:spPr>
        <p:txBody>
          <a:bodyPr wrap="none">
            <a:spAutoFit/>
          </a:bodyPr>
          <a:lstStyle/>
          <a:p>
            <a:r>
              <a:rPr lang="en-US" sz="2000" b="1">
                <a:solidFill>
                  <a:srgbClr val="0000FF"/>
                </a:solidFill>
              </a:rPr>
              <a:t> </a:t>
            </a:r>
            <a:r>
              <a:rPr lang="en-US" sz="2000" b="1"/>
              <a:t>OY Probability Profile</a:t>
            </a:r>
          </a:p>
        </p:txBody>
      </p:sp>
      <p:sp>
        <p:nvSpPr>
          <p:cNvPr id="14" name="Footer Placeholder 2">
            <a:extLst>
              <a:ext uri="{FF2B5EF4-FFF2-40B4-BE49-F238E27FC236}">
                <a16:creationId xmlns:a16="http://schemas.microsoft.com/office/drawing/2014/main" id="{4F7D87D1-9A60-4478-A3B9-28B021C89A63}"/>
              </a:ext>
            </a:extLst>
          </p:cNvPr>
          <p:cNvSpPr txBox="1">
            <a:spLocks noGrp="1"/>
          </p:cNvSpPr>
          <p:nvPr/>
        </p:nvSpPr>
        <p:spPr bwMode="auto">
          <a:xfrm>
            <a:off x="2931320" y="6548271"/>
            <a:ext cx="4348163" cy="328537"/>
          </a:xfrm>
          <a:prstGeom prst="rect">
            <a:avLst/>
          </a:prstGeom>
          <a:noFill/>
          <a:ln w="9525">
            <a:noFill/>
            <a:miter lim="800000"/>
            <a:headEnd/>
            <a:tailEnd/>
          </a:ln>
        </p:spPr>
        <p:txBody>
          <a:bodyPr/>
          <a:lstStyle/>
          <a:p>
            <a:pPr algn="ctr"/>
            <a:r>
              <a:rPr lang="en-US" sz="1400" dirty="0"/>
              <a:t>Problems &amp; Special issues:  Serial Correlation (3)</a:t>
            </a:r>
          </a:p>
        </p:txBody>
      </p:sp>
      <p:sp>
        <p:nvSpPr>
          <p:cNvPr id="15" name="Text Box 6">
            <a:extLst>
              <a:ext uri="{FF2B5EF4-FFF2-40B4-BE49-F238E27FC236}">
                <a16:creationId xmlns:a16="http://schemas.microsoft.com/office/drawing/2014/main" id="{C2C9C253-A348-48A1-8249-AD567EF81C42}"/>
              </a:ext>
            </a:extLst>
          </p:cNvPr>
          <p:cNvSpPr txBox="1">
            <a:spLocks noChangeArrowheads="1"/>
          </p:cNvSpPr>
          <p:nvPr/>
        </p:nvSpPr>
        <p:spPr bwMode="auto">
          <a:xfrm>
            <a:off x="7465243" y="3411561"/>
            <a:ext cx="1638299" cy="2308324"/>
          </a:xfrm>
          <a:prstGeom prst="rect">
            <a:avLst/>
          </a:prstGeom>
          <a:noFill/>
          <a:ln w="9525">
            <a:noFill/>
            <a:miter lim="800000"/>
            <a:headEnd/>
            <a:tailEnd/>
          </a:ln>
        </p:spPr>
        <p:txBody>
          <a:bodyPr wrap="square">
            <a:spAutoFit/>
          </a:bodyPr>
          <a:lstStyle/>
          <a:p>
            <a:pPr algn="ctr"/>
            <a:r>
              <a:rPr lang="en-US" sz="1800" u="sng" dirty="0"/>
              <a:t>Model</a:t>
            </a:r>
          </a:p>
          <a:p>
            <a:pPr algn="ctr"/>
            <a:endParaRPr lang="en-US" sz="1800" u="sng" dirty="0"/>
          </a:p>
          <a:p>
            <a:pPr algn="ctr"/>
            <a:r>
              <a:rPr lang="en-US" sz="1800" b="1" dirty="0">
                <a:solidFill>
                  <a:srgbClr val="FF0000"/>
                </a:solidFill>
              </a:rPr>
              <a:t>Simple Regression</a:t>
            </a:r>
          </a:p>
          <a:p>
            <a:pPr algn="ctr"/>
            <a:endParaRPr lang="en-US" sz="1800" b="1" dirty="0">
              <a:solidFill>
                <a:srgbClr val="FF0000"/>
              </a:solidFill>
            </a:endParaRPr>
          </a:p>
          <a:p>
            <a:pPr algn="ctr"/>
            <a:r>
              <a:rPr lang="en-US" sz="1800" b="1" dirty="0">
                <a:solidFill>
                  <a:srgbClr val="0000FF"/>
                </a:solidFill>
              </a:rPr>
              <a:t>Autoregressive</a:t>
            </a:r>
          </a:p>
          <a:p>
            <a:pPr algn="ctr"/>
            <a:r>
              <a:rPr lang="en-US" sz="1800" b="1" dirty="0">
                <a:solidFill>
                  <a:srgbClr val="0000FF"/>
                </a:solidFill>
              </a:rPr>
              <a:t>AR1</a:t>
            </a:r>
          </a:p>
          <a:p>
            <a:pPr algn="ctr"/>
            <a:endParaRPr lang="en-US" sz="1800" dirty="0">
              <a:solidFill>
                <a:srgbClr val="0000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Serial Correlation</a:t>
            </a:r>
          </a:p>
        </p:txBody>
      </p:sp>
      <p:sp>
        <p:nvSpPr>
          <p:cNvPr id="46084"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199DED09-E80E-4FD2-9F7E-244EF2296389}" type="slidenum">
              <a:rPr lang="en-US" sz="1400"/>
              <a:pPr algn="r"/>
              <a:t>68</a:t>
            </a:fld>
            <a:endParaRPr lang="en-US" sz="1400" dirty="0"/>
          </a:p>
        </p:txBody>
      </p:sp>
      <p:pic>
        <p:nvPicPr>
          <p:cNvPr id="46085" name="Picture 2"/>
          <p:cNvPicPr>
            <a:picLocks noChangeAspect="1" noChangeArrowheads="1"/>
          </p:cNvPicPr>
          <p:nvPr/>
        </p:nvPicPr>
        <p:blipFill>
          <a:blip r:embed="rId4" cstate="print"/>
          <a:srcRect/>
          <a:stretch>
            <a:fillRect/>
          </a:stretch>
        </p:blipFill>
        <p:spPr bwMode="auto">
          <a:xfrm>
            <a:off x="381000" y="1641475"/>
            <a:ext cx="6705600" cy="1639888"/>
          </a:xfrm>
          <a:prstGeom prst="rect">
            <a:avLst/>
          </a:prstGeom>
          <a:noFill/>
          <a:ln w="9525">
            <a:noFill/>
            <a:miter lim="800000"/>
            <a:headEnd/>
            <a:tailEnd/>
          </a:ln>
        </p:spPr>
      </p:pic>
      <p:sp>
        <p:nvSpPr>
          <p:cNvPr id="46086" name="Text Box 3"/>
          <p:cNvSpPr txBox="1">
            <a:spLocks noChangeArrowheads="1"/>
          </p:cNvSpPr>
          <p:nvPr/>
        </p:nvSpPr>
        <p:spPr bwMode="auto">
          <a:xfrm>
            <a:off x="1143000" y="1828800"/>
            <a:ext cx="2493183" cy="400110"/>
          </a:xfrm>
          <a:prstGeom prst="rect">
            <a:avLst/>
          </a:prstGeom>
          <a:noFill/>
          <a:ln w="9525">
            <a:noFill/>
            <a:miter lim="800000"/>
            <a:headEnd/>
            <a:tailEnd/>
          </a:ln>
        </p:spPr>
        <p:txBody>
          <a:bodyPr wrap="none">
            <a:spAutoFit/>
          </a:bodyPr>
          <a:lstStyle/>
          <a:p>
            <a:r>
              <a:rPr lang="en-US" sz="2000" b="1" dirty="0"/>
              <a:t>Regression Residuals</a:t>
            </a:r>
          </a:p>
        </p:txBody>
      </p:sp>
      <p:grpSp>
        <p:nvGrpSpPr>
          <p:cNvPr id="46088" name="Group 5"/>
          <p:cNvGrpSpPr>
            <a:grpSpLocks/>
          </p:cNvGrpSpPr>
          <p:nvPr/>
        </p:nvGrpSpPr>
        <p:grpSpPr bwMode="auto">
          <a:xfrm>
            <a:off x="3733800" y="3505200"/>
            <a:ext cx="3962400" cy="3352800"/>
            <a:chOff x="2352" y="2208"/>
            <a:chExt cx="2496" cy="2112"/>
          </a:xfrm>
        </p:grpSpPr>
        <p:sp>
          <p:nvSpPr>
            <p:cNvPr id="46093" name="Text Box 6"/>
            <p:cNvSpPr txBox="1">
              <a:spLocks noChangeArrowheads="1"/>
            </p:cNvSpPr>
            <p:nvPr/>
          </p:nvSpPr>
          <p:spPr bwMode="auto">
            <a:xfrm>
              <a:off x="3264" y="2208"/>
              <a:ext cx="896" cy="252"/>
            </a:xfrm>
            <a:prstGeom prst="rect">
              <a:avLst/>
            </a:prstGeom>
            <a:noFill/>
            <a:ln w="9525">
              <a:noFill/>
              <a:miter lim="800000"/>
              <a:headEnd/>
              <a:tailEnd/>
            </a:ln>
          </p:spPr>
          <p:txBody>
            <a:bodyPr wrap="none">
              <a:spAutoFit/>
            </a:bodyPr>
            <a:lstStyle/>
            <a:p>
              <a:r>
                <a:rPr lang="en-US" sz="2000" b="1">
                  <a:solidFill>
                    <a:srgbClr val="0000FF"/>
                  </a:solidFill>
                </a:rPr>
                <a:t> </a:t>
              </a:r>
              <a:r>
                <a:rPr lang="en-US" sz="2000" b="1"/>
                <a:t>OY Profile</a:t>
              </a:r>
            </a:p>
          </p:txBody>
        </p:sp>
        <p:pic>
          <p:nvPicPr>
            <p:cNvPr id="46094" name="Picture 7"/>
            <p:cNvPicPr>
              <a:picLocks noChangeAspect="1" noChangeArrowheads="1"/>
            </p:cNvPicPr>
            <p:nvPr/>
          </p:nvPicPr>
          <p:blipFill>
            <a:blip r:embed="rId5" cstate="print"/>
            <a:srcRect/>
            <a:stretch>
              <a:fillRect/>
            </a:stretch>
          </p:blipFill>
          <p:spPr bwMode="auto">
            <a:xfrm>
              <a:off x="2352" y="2402"/>
              <a:ext cx="2496" cy="1918"/>
            </a:xfrm>
            <a:prstGeom prst="rect">
              <a:avLst/>
            </a:prstGeom>
            <a:noFill/>
            <a:ln w="9525">
              <a:noFill/>
              <a:miter lim="800000"/>
              <a:headEnd/>
              <a:tailEnd/>
            </a:ln>
          </p:spPr>
        </p:pic>
      </p:grpSp>
      <p:sp>
        <p:nvSpPr>
          <p:cNvPr id="46089" name="Rectangle 8"/>
          <p:cNvSpPr>
            <a:spLocks noGrp="1" noChangeArrowheads="1"/>
          </p:cNvSpPr>
          <p:nvPr>
            <p:ph type="title" idx="4294967295"/>
          </p:nvPr>
        </p:nvSpPr>
        <p:spPr>
          <a:xfrm>
            <a:off x="1905000" y="0"/>
            <a:ext cx="5562600" cy="1295400"/>
          </a:xfrm>
          <a:noFill/>
        </p:spPr>
        <p:txBody>
          <a:bodyPr/>
          <a:lstStyle/>
          <a:p>
            <a:pPr eaLnBrk="1" hangingPunct="1"/>
            <a:r>
              <a:rPr lang="en-US" sz="4000" b="1"/>
              <a:t>Example 3</a:t>
            </a:r>
            <a:br>
              <a:rPr lang="en-US" sz="4000" b="1"/>
            </a:br>
            <a:r>
              <a:rPr lang="en-US" sz="2800" b="1"/>
              <a:t>(Ugashik Sockeye data)</a:t>
            </a:r>
          </a:p>
        </p:txBody>
      </p:sp>
      <p:graphicFrame>
        <p:nvGraphicFramePr>
          <p:cNvPr id="46082" name="Object 9"/>
          <p:cNvGraphicFramePr>
            <a:graphicFrameLocks noChangeAspect="1"/>
          </p:cNvGraphicFramePr>
          <p:nvPr/>
        </p:nvGraphicFramePr>
        <p:xfrm>
          <a:off x="7162800" y="1870075"/>
          <a:ext cx="1720850" cy="760413"/>
        </p:xfrm>
        <a:graphic>
          <a:graphicData uri="http://schemas.openxmlformats.org/presentationml/2006/ole">
            <mc:AlternateContent xmlns:mc="http://schemas.openxmlformats.org/markup-compatibility/2006">
              <mc:Choice xmlns:v="urn:schemas-microsoft-com:vml" Requires="v">
                <p:oleObj spid="_x0000_s46355" name="Equation" r:id="rId6" imgW="545760" imgH="241200" progId="Equation.3">
                  <p:embed/>
                </p:oleObj>
              </mc:Choice>
              <mc:Fallback>
                <p:oleObj name="Equation" r:id="rId6" imgW="545760" imgH="241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870075"/>
                        <a:ext cx="172085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090" name="Group 10"/>
          <p:cNvGrpSpPr>
            <a:grpSpLocks/>
          </p:cNvGrpSpPr>
          <p:nvPr/>
        </p:nvGrpSpPr>
        <p:grpSpPr bwMode="auto">
          <a:xfrm>
            <a:off x="76200" y="3489325"/>
            <a:ext cx="3581400" cy="3368675"/>
            <a:chOff x="48" y="2198"/>
            <a:chExt cx="2256" cy="2122"/>
          </a:xfrm>
        </p:grpSpPr>
        <p:pic>
          <p:nvPicPr>
            <p:cNvPr id="46091" name="Picture 11"/>
            <p:cNvPicPr>
              <a:picLocks noChangeAspect="1" noChangeArrowheads="1"/>
            </p:cNvPicPr>
            <p:nvPr/>
          </p:nvPicPr>
          <p:blipFill>
            <a:blip r:embed="rId8" cstate="print"/>
            <a:srcRect l="2040" t="3435" r="4082" b="2356"/>
            <a:stretch>
              <a:fillRect/>
            </a:stretch>
          </p:blipFill>
          <p:spPr bwMode="auto">
            <a:xfrm>
              <a:off x="48" y="2358"/>
              <a:ext cx="2256" cy="1962"/>
            </a:xfrm>
            <a:prstGeom prst="rect">
              <a:avLst/>
            </a:prstGeom>
            <a:noFill/>
            <a:ln w="9525">
              <a:noFill/>
              <a:miter lim="800000"/>
              <a:headEnd/>
              <a:tailEnd/>
            </a:ln>
          </p:spPr>
        </p:pic>
        <p:sp>
          <p:nvSpPr>
            <p:cNvPr id="46092" name="Text Box 12"/>
            <p:cNvSpPr txBox="1">
              <a:spLocks noChangeArrowheads="1"/>
            </p:cNvSpPr>
            <p:nvPr/>
          </p:nvSpPr>
          <p:spPr bwMode="auto">
            <a:xfrm>
              <a:off x="1056" y="2198"/>
              <a:ext cx="543" cy="250"/>
            </a:xfrm>
            <a:prstGeom prst="rect">
              <a:avLst/>
            </a:prstGeom>
            <a:noFill/>
            <a:ln w="9525">
              <a:noFill/>
              <a:miter lim="800000"/>
              <a:headEnd/>
              <a:tailEnd/>
            </a:ln>
          </p:spPr>
          <p:txBody>
            <a:bodyPr wrap="none">
              <a:spAutoFit/>
            </a:bodyPr>
            <a:lstStyle/>
            <a:p>
              <a:r>
                <a:rPr lang="en-US" sz="2000" b="1"/>
                <a:t>R vs S</a:t>
              </a:r>
            </a:p>
          </p:txBody>
        </p:sp>
      </p:grpSp>
      <p:sp>
        <p:nvSpPr>
          <p:cNvPr id="16" name="Footer Placeholder 2">
            <a:extLst>
              <a:ext uri="{FF2B5EF4-FFF2-40B4-BE49-F238E27FC236}">
                <a16:creationId xmlns:a16="http://schemas.microsoft.com/office/drawing/2014/main" id="{22C5F54E-25D1-4013-92F1-C6221B0515BE}"/>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Serial Correlation (4)</a:t>
            </a:r>
          </a:p>
        </p:txBody>
      </p:sp>
      <p:sp>
        <p:nvSpPr>
          <p:cNvPr id="17" name="Text Box 6">
            <a:extLst>
              <a:ext uri="{FF2B5EF4-FFF2-40B4-BE49-F238E27FC236}">
                <a16:creationId xmlns:a16="http://schemas.microsoft.com/office/drawing/2014/main" id="{4F3AE9FC-EC32-495B-B52A-94D0FD81C624}"/>
              </a:ext>
            </a:extLst>
          </p:cNvPr>
          <p:cNvSpPr txBox="1">
            <a:spLocks noChangeArrowheads="1"/>
          </p:cNvSpPr>
          <p:nvPr/>
        </p:nvSpPr>
        <p:spPr bwMode="auto">
          <a:xfrm>
            <a:off x="7465243" y="3411561"/>
            <a:ext cx="1638299" cy="2308324"/>
          </a:xfrm>
          <a:prstGeom prst="rect">
            <a:avLst/>
          </a:prstGeom>
          <a:noFill/>
          <a:ln w="9525">
            <a:noFill/>
            <a:miter lim="800000"/>
            <a:headEnd/>
            <a:tailEnd/>
          </a:ln>
        </p:spPr>
        <p:txBody>
          <a:bodyPr wrap="square">
            <a:spAutoFit/>
          </a:bodyPr>
          <a:lstStyle/>
          <a:p>
            <a:pPr algn="ctr"/>
            <a:r>
              <a:rPr lang="en-US" sz="1800" u="sng" dirty="0"/>
              <a:t>Model</a:t>
            </a:r>
          </a:p>
          <a:p>
            <a:pPr algn="ctr"/>
            <a:endParaRPr lang="en-US" sz="1800" u="sng" dirty="0"/>
          </a:p>
          <a:p>
            <a:pPr algn="ctr"/>
            <a:r>
              <a:rPr lang="en-US" sz="1800" b="1" dirty="0">
                <a:solidFill>
                  <a:srgbClr val="FF0000"/>
                </a:solidFill>
              </a:rPr>
              <a:t>Simple Regression</a:t>
            </a:r>
          </a:p>
          <a:p>
            <a:pPr algn="ctr"/>
            <a:endParaRPr lang="en-US" sz="1800" b="1" dirty="0">
              <a:solidFill>
                <a:srgbClr val="FF0000"/>
              </a:solidFill>
            </a:endParaRPr>
          </a:p>
          <a:p>
            <a:pPr algn="ctr"/>
            <a:r>
              <a:rPr lang="en-US" sz="1800" b="1" dirty="0">
                <a:solidFill>
                  <a:srgbClr val="0000FF"/>
                </a:solidFill>
              </a:rPr>
              <a:t>Autoregressive</a:t>
            </a:r>
          </a:p>
          <a:p>
            <a:pPr algn="ctr"/>
            <a:r>
              <a:rPr lang="en-US" sz="1800" b="1" dirty="0">
                <a:solidFill>
                  <a:srgbClr val="0000FF"/>
                </a:solidFill>
              </a:rPr>
              <a:t>AR1</a:t>
            </a:r>
          </a:p>
          <a:p>
            <a:pPr algn="ctr"/>
            <a:endParaRPr lang="en-US" sz="1800" dirty="0">
              <a:solidFill>
                <a:srgbClr val="0000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4643941-D1C9-4DEF-A9E1-8B2ED62F46D3}" type="slidenum">
              <a:rPr lang="en-US" sz="1400"/>
              <a:pPr algn="r"/>
              <a:t>69</a:t>
            </a:fld>
            <a:endParaRPr lang="en-US" sz="1400"/>
          </a:p>
        </p:txBody>
      </p:sp>
      <p:pic>
        <p:nvPicPr>
          <p:cNvPr id="153604" name="Picture 2"/>
          <p:cNvPicPr>
            <a:picLocks noChangeAspect="1" noChangeArrowheads="1"/>
          </p:cNvPicPr>
          <p:nvPr/>
        </p:nvPicPr>
        <p:blipFill>
          <a:blip r:embed="rId3" cstate="print"/>
          <a:srcRect r="7767" b="5418"/>
          <a:stretch>
            <a:fillRect/>
          </a:stretch>
        </p:blipFill>
        <p:spPr bwMode="auto">
          <a:xfrm>
            <a:off x="0" y="1905000"/>
            <a:ext cx="6629400" cy="4465638"/>
          </a:xfrm>
          <a:prstGeom prst="rect">
            <a:avLst/>
          </a:prstGeom>
          <a:noFill/>
          <a:ln w="9525">
            <a:noFill/>
            <a:miter lim="800000"/>
            <a:headEnd/>
            <a:tailEnd/>
          </a:ln>
        </p:spPr>
      </p:pic>
      <p:sp>
        <p:nvSpPr>
          <p:cNvPr id="153605" name="Rectangle 3"/>
          <p:cNvSpPr>
            <a:spLocks noGrp="1" noChangeArrowheads="1"/>
          </p:cNvSpPr>
          <p:nvPr>
            <p:ph type="title" idx="4294967295"/>
          </p:nvPr>
        </p:nvSpPr>
        <p:spPr>
          <a:xfrm>
            <a:off x="304800" y="152400"/>
            <a:ext cx="2895600" cy="2133600"/>
          </a:xfrm>
        </p:spPr>
        <p:txBody>
          <a:bodyPr/>
          <a:lstStyle/>
          <a:p>
            <a:pPr eaLnBrk="1" hangingPunct="1"/>
            <a:r>
              <a:rPr lang="en-US" sz="4000" b="1"/>
              <a:t>Serial Correlation Illustrated</a:t>
            </a:r>
          </a:p>
        </p:txBody>
      </p:sp>
      <p:sp>
        <p:nvSpPr>
          <p:cNvPr id="153606" name="Text Box 4"/>
          <p:cNvSpPr txBox="1">
            <a:spLocks noChangeArrowheads="1"/>
          </p:cNvSpPr>
          <p:nvPr/>
        </p:nvSpPr>
        <p:spPr bwMode="auto">
          <a:xfrm>
            <a:off x="2057400" y="2743200"/>
            <a:ext cx="2308225" cy="457200"/>
          </a:xfrm>
          <a:prstGeom prst="rect">
            <a:avLst/>
          </a:prstGeom>
          <a:noFill/>
          <a:ln w="9525">
            <a:noFill/>
            <a:miter lim="800000"/>
            <a:headEnd/>
            <a:tailEnd/>
          </a:ln>
        </p:spPr>
        <p:txBody>
          <a:bodyPr wrap="none">
            <a:spAutoFit/>
          </a:bodyPr>
          <a:lstStyle/>
          <a:p>
            <a:r>
              <a:rPr lang="en-US" dirty="0" err="1"/>
              <a:t>Ugashik</a:t>
            </a:r>
            <a:r>
              <a:rPr lang="en-US" dirty="0"/>
              <a:t> Sockeye</a:t>
            </a:r>
          </a:p>
        </p:txBody>
      </p:sp>
      <p:pic>
        <p:nvPicPr>
          <p:cNvPr id="153607" name="Picture 5"/>
          <p:cNvPicPr>
            <a:picLocks noChangeAspect="1" noChangeArrowheads="1"/>
          </p:cNvPicPr>
          <p:nvPr/>
        </p:nvPicPr>
        <p:blipFill>
          <a:blip r:embed="rId4" cstate="print"/>
          <a:srcRect/>
          <a:stretch>
            <a:fillRect/>
          </a:stretch>
        </p:blipFill>
        <p:spPr bwMode="auto">
          <a:xfrm>
            <a:off x="3581400" y="228600"/>
            <a:ext cx="5105400" cy="1247775"/>
          </a:xfrm>
          <a:prstGeom prst="rect">
            <a:avLst/>
          </a:prstGeom>
          <a:noFill/>
          <a:ln w="9525">
            <a:noFill/>
            <a:miter lim="800000"/>
            <a:headEnd/>
            <a:tailEnd/>
          </a:ln>
        </p:spPr>
      </p:pic>
      <p:sp>
        <p:nvSpPr>
          <p:cNvPr id="1107974" name="Line 6"/>
          <p:cNvSpPr>
            <a:spLocks noChangeShapeType="1"/>
          </p:cNvSpPr>
          <p:nvPr/>
        </p:nvSpPr>
        <p:spPr bwMode="auto">
          <a:xfrm>
            <a:off x="1066800" y="3886200"/>
            <a:ext cx="2743200" cy="685800"/>
          </a:xfrm>
          <a:prstGeom prst="line">
            <a:avLst/>
          </a:prstGeom>
          <a:noFill/>
          <a:ln w="57150">
            <a:solidFill>
              <a:srgbClr val="0000FF"/>
            </a:solidFill>
            <a:round/>
            <a:headEnd/>
            <a:tailEnd/>
          </a:ln>
        </p:spPr>
        <p:txBody>
          <a:bodyPr/>
          <a:lstStyle/>
          <a:p>
            <a:endParaRPr lang="en-US"/>
          </a:p>
        </p:txBody>
      </p:sp>
      <p:sp>
        <p:nvSpPr>
          <p:cNvPr id="2" name="TextBox 1">
            <a:extLst>
              <a:ext uri="{FF2B5EF4-FFF2-40B4-BE49-F238E27FC236}">
                <a16:creationId xmlns:a16="http://schemas.microsoft.com/office/drawing/2014/main" id="{6A7E60CC-A2C6-4DDA-8948-B4D5842D6837}"/>
              </a:ext>
            </a:extLst>
          </p:cNvPr>
          <p:cNvSpPr txBox="1"/>
          <p:nvPr/>
        </p:nvSpPr>
        <p:spPr>
          <a:xfrm>
            <a:off x="5486400" y="4810036"/>
            <a:ext cx="3341015" cy="1200329"/>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dirty="0"/>
              <a:t>Density dependence is constant</a:t>
            </a:r>
          </a:p>
          <a:p>
            <a:pPr marL="342900" indent="-342900">
              <a:buFont typeface="Arial" panose="020B0604020202020204" pitchFamily="34" charset="0"/>
              <a:buChar char="•"/>
            </a:pPr>
            <a:r>
              <a:rPr lang="en-US" dirty="0"/>
              <a:t>Productivity fluctuates</a:t>
            </a:r>
          </a:p>
        </p:txBody>
      </p:sp>
      <p:sp>
        <p:nvSpPr>
          <p:cNvPr id="10" name="Footer Placeholder 2">
            <a:extLst>
              <a:ext uri="{FF2B5EF4-FFF2-40B4-BE49-F238E27FC236}">
                <a16:creationId xmlns:a16="http://schemas.microsoft.com/office/drawing/2014/main" id="{603CDC13-523A-438B-AD00-2C4D4D958ED5}"/>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(5)</a:t>
            </a:r>
          </a:p>
        </p:txBody>
      </p:sp>
      <p:sp>
        <p:nvSpPr>
          <p:cNvPr id="11" name="TextBox 10">
            <a:extLst>
              <a:ext uri="{FF2B5EF4-FFF2-40B4-BE49-F238E27FC236}">
                <a16:creationId xmlns:a16="http://schemas.microsoft.com/office/drawing/2014/main" id="{D4E5E6AD-1A63-469C-ADC8-D6DD50578326}"/>
              </a:ext>
            </a:extLst>
          </p:cNvPr>
          <p:cNvSpPr txBox="1"/>
          <p:nvPr/>
        </p:nvSpPr>
        <p:spPr>
          <a:xfrm>
            <a:off x="5262563" y="4107182"/>
            <a:ext cx="2967037" cy="461665"/>
          </a:xfrm>
          <a:prstGeom prst="rect">
            <a:avLst/>
          </a:prstGeom>
          <a:solidFill>
            <a:schemeClr val="bg1"/>
          </a:solidFill>
        </p:spPr>
        <p:txBody>
          <a:bodyPr wrap="square" rtlCol="0">
            <a:spAutoFit/>
          </a:bodyPr>
          <a:lstStyle/>
          <a:p>
            <a:r>
              <a:rPr lang="en-US" dirty="0"/>
              <a:t>Simple Regression fit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79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7974"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Arrow: Curved Right 29705">
            <a:extLst>
              <a:ext uri="{FF2B5EF4-FFF2-40B4-BE49-F238E27FC236}">
                <a16:creationId xmlns:a16="http://schemas.microsoft.com/office/drawing/2014/main" id="{5228C25C-2477-43BE-A77F-41BD7B4CF9EB}"/>
              </a:ext>
            </a:extLst>
          </p:cNvPr>
          <p:cNvSpPr/>
          <p:nvPr/>
        </p:nvSpPr>
        <p:spPr>
          <a:xfrm>
            <a:off x="304800" y="2438611"/>
            <a:ext cx="1170514" cy="411458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7</a:t>
            </a:fld>
            <a:endParaRPr lang="en-US" sz="1400"/>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pic>
        <p:nvPicPr>
          <p:cNvPr id="17" name="Picture 16">
            <a:extLst>
              <a:ext uri="{FF2B5EF4-FFF2-40B4-BE49-F238E27FC236}">
                <a16:creationId xmlns:a16="http://schemas.microsoft.com/office/drawing/2014/main" id="{F368AD08-EFA0-4207-9534-6CFF99ACE1FD}"/>
              </a:ext>
            </a:extLst>
          </p:cNvPr>
          <p:cNvPicPr>
            <a:picLocks noChangeAspect="1"/>
          </p:cNvPicPr>
          <p:nvPr/>
        </p:nvPicPr>
        <p:blipFill>
          <a:blip r:embed="rId4"/>
          <a:stretch>
            <a:fillRect/>
          </a:stretch>
        </p:blipFill>
        <p:spPr>
          <a:xfrm>
            <a:off x="4190604" y="2209694"/>
            <a:ext cx="4572396" cy="2438611"/>
          </a:xfrm>
          <a:prstGeom prst="rect">
            <a:avLst/>
          </a:prstGeom>
        </p:spPr>
      </p:pic>
      <p:pic>
        <p:nvPicPr>
          <p:cNvPr id="18" name="Picture 17">
            <a:extLst>
              <a:ext uri="{FF2B5EF4-FFF2-40B4-BE49-F238E27FC236}">
                <a16:creationId xmlns:a16="http://schemas.microsoft.com/office/drawing/2014/main" id="{52C887DD-B654-4C18-A3E9-BAC8A9443992}"/>
              </a:ext>
            </a:extLst>
          </p:cNvPr>
          <p:cNvPicPr>
            <a:picLocks noChangeAspect="1"/>
          </p:cNvPicPr>
          <p:nvPr/>
        </p:nvPicPr>
        <p:blipFill>
          <a:blip r:embed="rId5"/>
          <a:stretch>
            <a:fillRect/>
          </a:stretch>
        </p:blipFill>
        <p:spPr>
          <a:xfrm>
            <a:off x="4190604" y="4381447"/>
            <a:ext cx="4572396" cy="2438611"/>
          </a:xfrm>
          <a:prstGeom prst="rect">
            <a:avLst/>
          </a:prstGeom>
        </p:spPr>
      </p:pic>
      <p:sp>
        <p:nvSpPr>
          <p:cNvPr id="29699" name="Footer Placeholder 2"/>
          <p:cNvSpPr txBox="1">
            <a:spLocks noGrp="1"/>
          </p:cNvSpPr>
          <p:nvPr/>
        </p:nvSpPr>
        <p:spPr bwMode="auto">
          <a:xfrm>
            <a:off x="2514600" y="6553200"/>
            <a:ext cx="3704164" cy="304800"/>
          </a:xfrm>
          <a:prstGeom prst="rect">
            <a:avLst/>
          </a:prstGeom>
          <a:noFill/>
          <a:ln w="9525">
            <a:noFill/>
            <a:miter lim="800000"/>
            <a:headEnd/>
            <a:tailEnd/>
          </a:ln>
        </p:spPr>
        <p:txBody>
          <a:bodyPr/>
          <a:lstStyle/>
          <a:p>
            <a:pPr algn="ctr"/>
            <a:r>
              <a:rPr lang="en-US" sz="1400" dirty="0"/>
              <a:t>SRA - Ricker S-R Relationship - parameters (6)</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6"/>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362200"/>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362200"/>
                <a:ext cx="1905000" cy="457200"/>
              </a:xfrm>
              <a:prstGeom prst="rect">
                <a:avLst/>
              </a:prstGeom>
              <a:blipFill>
                <a:blip r:embed="rId7"/>
                <a:stretch>
                  <a:fillRect l="-13738" t="-110667" b="-162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1640317" y="60960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1640317" y="6096000"/>
                <a:ext cx="2637760" cy="457200"/>
              </a:xfrm>
              <a:prstGeom prst="rect">
                <a:avLst/>
              </a:prstGeom>
              <a:blipFill>
                <a:blip r:embed="rId8"/>
                <a:stretch>
                  <a:fillRect l="-1386" t="-92000" b="-98667"/>
                </a:stretch>
              </a:blipFill>
              <a:ln>
                <a:noFill/>
              </a:ln>
            </p:spPr>
            <p:txBody>
              <a:bodyPr/>
              <a:lstStyle/>
              <a:p>
                <a:r>
                  <a:rPr lang="en-US">
                    <a:noFill/>
                  </a:rPr>
                  <a:t> </a:t>
                </a:r>
              </a:p>
            </p:txBody>
          </p:sp>
        </mc:Fallback>
      </mc:AlternateContent>
      <p:sp>
        <p:nvSpPr>
          <p:cNvPr id="29705" name="TextBox 29704">
            <a:extLst>
              <a:ext uri="{FF2B5EF4-FFF2-40B4-BE49-F238E27FC236}">
                <a16:creationId xmlns:a16="http://schemas.microsoft.com/office/drawing/2014/main" id="{67E78CD0-C880-4F38-A652-F620549929C4}"/>
              </a:ext>
            </a:extLst>
          </p:cNvPr>
          <p:cNvSpPr txBox="1"/>
          <p:nvPr/>
        </p:nvSpPr>
        <p:spPr>
          <a:xfrm>
            <a:off x="146198" y="2971800"/>
            <a:ext cx="3587602" cy="2862322"/>
          </a:xfrm>
          <a:prstGeom prst="rect">
            <a:avLst/>
          </a:prstGeom>
          <a:solidFill>
            <a:schemeClr val="bg1">
              <a:alpha val="81000"/>
            </a:schemeClr>
          </a:solidFill>
          <a:ln>
            <a:solidFill>
              <a:schemeClr val="bg2">
                <a:lumMod val="60000"/>
                <a:lumOff val="40000"/>
              </a:schemeClr>
            </a:solidFill>
          </a:ln>
        </p:spPr>
        <p:txBody>
          <a:bodyPr wrap="square" rtlCol="0">
            <a:spAutoFit/>
          </a:bodyPr>
          <a:lstStyle/>
          <a:p>
            <a:r>
              <a:rPr lang="en-US" sz="2000" dirty="0"/>
              <a:t>Aside:</a:t>
            </a:r>
          </a:p>
          <a:p>
            <a:r>
              <a:rPr lang="en-US" sz="2000" dirty="0"/>
              <a:t>Log-transform often makes sense when variation naturally occurs on the multiplicative scale</a:t>
            </a:r>
          </a:p>
          <a:p>
            <a:pPr marL="342900" indent="-342900">
              <a:buFont typeface="Arial" panose="020B0604020202020204" pitchFamily="34" charset="0"/>
              <a:buChar char="•"/>
            </a:pPr>
            <a:r>
              <a:rPr lang="en-US" sz="2000" i="1" dirty="0"/>
              <a:t>If it makes sense to think in terms of “half as much”… “twice as much” … etc.</a:t>
            </a:r>
          </a:p>
          <a:p>
            <a:r>
              <a:rPr lang="en-US" sz="2000" dirty="0"/>
              <a:t>Log transform re-expresses this on additive scale</a:t>
            </a:r>
          </a:p>
        </p:txBody>
      </p:sp>
      <p:sp>
        <p:nvSpPr>
          <p:cNvPr id="13" name="Rectangle 2">
            <a:extLst>
              <a:ext uri="{FF2B5EF4-FFF2-40B4-BE49-F238E27FC236}">
                <a16:creationId xmlns:a16="http://schemas.microsoft.com/office/drawing/2014/main" id="{8D3B6062-7D96-4639-884D-440EE26709D8}"/>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4" name="TextBox 13">
            <a:extLst>
              <a:ext uri="{FF2B5EF4-FFF2-40B4-BE49-F238E27FC236}">
                <a16:creationId xmlns:a16="http://schemas.microsoft.com/office/drawing/2014/main" id="{1AD6FCEE-73BF-4FB3-A341-E7B20605FF79}"/>
              </a:ext>
            </a:extLst>
          </p:cNvPr>
          <p:cNvSpPr txBox="1"/>
          <p:nvPr/>
        </p:nvSpPr>
        <p:spPr>
          <a:xfrm>
            <a:off x="6311268" y="6477000"/>
            <a:ext cx="904415" cy="400110"/>
          </a:xfrm>
          <a:prstGeom prst="rect">
            <a:avLst/>
          </a:prstGeom>
          <a:solidFill>
            <a:schemeClr val="bg1"/>
          </a:solidFill>
        </p:spPr>
        <p:txBody>
          <a:bodyPr wrap="none" rtlCol="0">
            <a:spAutoFit/>
          </a:bodyPr>
          <a:lstStyle/>
          <a:p>
            <a:r>
              <a:rPr lang="en-US" sz="2000" b="1" dirty="0"/>
              <a:t>     S    </a:t>
            </a:r>
          </a:p>
        </p:txBody>
      </p:sp>
      <p:sp>
        <p:nvSpPr>
          <p:cNvPr id="15" name="TextBox 14">
            <a:extLst>
              <a:ext uri="{FF2B5EF4-FFF2-40B4-BE49-F238E27FC236}">
                <a16:creationId xmlns:a16="http://schemas.microsoft.com/office/drawing/2014/main" id="{FF3DBAA0-52AE-4F50-A6D1-6AF04D3FCDE0}"/>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9" name="TextBox 18">
            <a:extLst>
              <a:ext uri="{FF2B5EF4-FFF2-40B4-BE49-F238E27FC236}">
                <a16:creationId xmlns:a16="http://schemas.microsoft.com/office/drawing/2014/main" id="{1CDD4DD1-E8FB-401B-833B-5DF3AB7BEFF4}"/>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
        <p:nvSpPr>
          <p:cNvPr id="20" name="TextBox 19">
            <a:extLst>
              <a:ext uri="{FF2B5EF4-FFF2-40B4-BE49-F238E27FC236}">
                <a16:creationId xmlns:a16="http://schemas.microsoft.com/office/drawing/2014/main" id="{F0ACFA7F-E415-4934-B5E0-390FB4DE4BB3}"/>
              </a:ext>
            </a:extLst>
          </p:cNvPr>
          <p:cNvSpPr txBox="1"/>
          <p:nvPr/>
        </p:nvSpPr>
        <p:spPr>
          <a:xfrm rot="16200000">
            <a:off x="3347371" y="5191043"/>
            <a:ext cx="1818126" cy="461665"/>
          </a:xfrm>
          <a:prstGeom prst="rect">
            <a:avLst/>
          </a:prstGeom>
          <a:solidFill>
            <a:schemeClr val="bg1"/>
          </a:solidFill>
        </p:spPr>
        <p:txBody>
          <a:bodyPr wrap="none" rtlCol="0">
            <a:spAutoFit/>
          </a:bodyPr>
          <a:lstStyle/>
          <a:p>
            <a:r>
              <a:rPr lang="en-US" b="1" dirty="0"/>
              <a:t>     ln(R/S)    </a:t>
            </a:r>
          </a:p>
        </p:txBody>
      </p:sp>
      <p:sp>
        <p:nvSpPr>
          <p:cNvPr id="21" name="Slide Number Placeholder 3">
            <a:extLst>
              <a:ext uri="{FF2B5EF4-FFF2-40B4-BE49-F238E27FC236}">
                <a16:creationId xmlns:a16="http://schemas.microsoft.com/office/drawing/2014/main" id="{DE585D44-928D-42B1-8C88-5A09E247A82E}"/>
              </a:ext>
            </a:extLst>
          </p:cNvPr>
          <p:cNvSpPr txBox="1">
            <a:spLocks noGrp="1"/>
          </p:cNvSpPr>
          <p:nvPr/>
        </p:nvSpPr>
        <p:spPr bwMode="auto">
          <a:xfrm>
            <a:off x="7162800" y="6477000"/>
            <a:ext cx="1905000" cy="457200"/>
          </a:xfrm>
          <a:prstGeom prst="rect">
            <a:avLst/>
          </a:prstGeom>
          <a:noFill/>
          <a:ln w="9525">
            <a:noFill/>
            <a:miter lim="800000"/>
            <a:headEnd/>
            <a:tailEnd/>
          </a:ln>
        </p:spPr>
        <p:txBody>
          <a:bodyPr/>
          <a:lstStyle/>
          <a:p>
            <a:pPr algn="r"/>
            <a:fld id="{C4557F82-0C6D-4A69-ACF6-F371570B5EF1}" type="slidenum">
              <a:rPr lang="en-US" sz="1400"/>
              <a:pPr algn="r"/>
              <a:t>7</a:t>
            </a:fld>
            <a:endParaRPr lang="en-US" sz="1400"/>
          </a:p>
        </p:txBody>
      </p:sp>
    </p:spTree>
    <p:extLst>
      <p:ext uri="{BB962C8B-B14F-4D97-AF65-F5344CB8AC3E}">
        <p14:creationId xmlns:p14="http://schemas.microsoft.com/office/powerpoint/2010/main" val="412843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78246A8-26F1-4270-9C56-062E67647159}" type="slidenum">
              <a:rPr lang="en-US" sz="1400"/>
              <a:pPr algn="r"/>
              <a:t>70</a:t>
            </a:fld>
            <a:endParaRPr lang="en-US" sz="1400"/>
          </a:p>
        </p:txBody>
      </p:sp>
      <p:sp>
        <p:nvSpPr>
          <p:cNvPr id="154628" name="Rectangle 2"/>
          <p:cNvSpPr>
            <a:spLocks noGrp="1" noChangeArrowheads="1"/>
          </p:cNvSpPr>
          <p:nvPr>
            <p:ph type="title" idx="4294967295"/>
          </p:nvPr>
        </p:nvSpPr>
        <p:spPr>
          <a:xfrm>
            <a:off x="685800" y="381000"/>
            <a:ext cx="7772400" cy="1143000"/>
          </a:xfrm>
        </p:spPr>
        <p:txBody>
          <a:bodyPr/>
          <a:lstStyle/>
          <a:p>
            <a:pPr eaLnBrk="1" hangingPunct="1"/>
            <a:r>
              <a:rPr lang="en-US" b="1"/>
              <a:t>Serial Correlation: What to Do</a:t>
            </a:r>
          </a:p>
        </p:txBody>
      </p:sp>
      <p:sp>
        <p:nvSpPr>
          <p:cNvPr id="154629" name="Text Box 2051"/>
          <p:cNvSpPr txBox="1">
            <a:spLocks noChangeArrowheads="1"/>
          </p:cNvSpPr>
          <p:nvPr/>
        </p:nvSpPr>
        <p:spPr bwMode="auto">
          <a:xfrm>
            <a:off x="685800" y="1295400"/>
            <a:ext cx="7772400" cy="2951064"/>
          </a:xfrm>
          <a:prstGeom prst="rect">
            <a:avLst/>
          </a:prstGeom>
          <a:noFill/>
          <a:ln w="9525">
            <a:noFill/>
            <a:miter lim="800000"/>
            <a:headEnd/>
            <a:tailEnd/>
          </a:ln>
        </p:spPr>
        <p:txBody>
          <a:bodyPr wrap="square">
            <a:spAutoFit/>
          </a:bodyPr>
          <a:lstStyle/>
          <a:p>
            <a:pPr>
              <a:lnSpc>
                <a:spcPct val="150000"/>
              </a:lnSpc>
              <a:buFontTx/>
              <a:buChar char="•"/>
            </a:pPr>
            <a:r>
              <a:rPr lang="en-US" sz="1800" dirty="0"/>
              <a:t> Inspect residuals from Simple Regression model (plot vs time).</a:t>
            </a:r>
          </a:p>
          <a:p>
            <a:pPr>
              <a:lnSpc>
                <a:spcPct val="150000"/>
              </a:lnSpc>
              <a:buFontTx/>
              <a:buChar char="•"/>
            </a:pPr>
            <a:r>
              <a:rPr lang="en-US" sz="1800" dirty="0"/>
              <a:t> Test for 1st order autocorrelation w/ Durbin Watson test.</a:t>
            </a:r>
          </a:p>
          <a:p>
            <a:pPr>
              <a:lnSpc>
                <a:spcPct val="150000"/>
              </a:lnSpc>
              <a:buFontTx/>
              <a:buChar char="•"/>
            </a:pPr>
            <a:r>
              <a:rPr lang="en-US" sz="1800" dirty="0"/>
              <a:t> If no evidence of autocorrelation, use Simple Regression results.</a:t>
            </a:r>
          </a:p>
          <a:p>
            <a:pPr>
              <a:lnSpc>
                <a:spcPct val="150000"/>
              </a:lnSpc>
              <a:buFontTx/>
              <a:buChar char="•"/>
            </a:pPr>
            <a:r>
              <a:rPr lang="en-US" sz="1800" dirty="0"/>
              <a:t> Otherwise:</a:t>
            </a:r>
          </a:p>
          <a:p>
            <a:pPr lvl="1">
              <a:lnSpc>
                <a:spcPct val="150000"/>
              </a:lnSpc>
              <a:buFontTx/>
              <a:buChar char="•"/>
            </a:pPr>
            <a:r>
              <a:rPr lang="en-US" sz="1800" dirty="0"/>
              <a:t> Use AR(1) model.</a:t>
            </a:r>
          </a:p>
          <a:p>
            <a:pPr lvl="1">
              <a:lnSpc>
                <a:spcPct val="150000"/>
              </a:lnSpc>
              <a:buFontTx/>
              <a:buChar char="•"/>
            </a:pPr>
            <a:r>
              <a:rPr lang="en-US" sz="1800" dirty="0"/>
              <a:t> See your biometrician!</a:t>
            </a:r>
          </a:p>
          <a:p>
            <a:pPr lvl="1">
              <a:lnSpc>
                <a:spcPct val="150000"/>
              </a:lnSpc>
              <a:buFontTx/>
              <a:buChar char="•"/>
            </a:pPr>
            <a:r>
              <a:rPr lang="en-US" sz="1800" dirty="0"/>
              <a:t> </a:t>
            </a:r>
            <a:r>
              <a:rPr lang="en-US" sz="1800" b="1" dirty="0"/>
              <a:t>Note that inference applies to overall time series; </a:t>
            </a:r>
            <a:r>
              <a:rPr lang="en-US" sz="1800" b="1" i="1" dirty="0"/>
              <a:t>recent past may differ</a:t>
            </a:r>
            <a:r>
              <a:rPr lang="en-US" sz="1800" b="1" dirty="0"/>
              <a:t>.</a:t>
            </a:r>
          </a:p>
        </p:txBody>
      </p:sp>
      <p:sp>
        <p:nvSpPr>
          <p:cNvPr id="7" name="Footer Placeholder 2">
            <a:extLst>
              <a:ext uri="{FF2B5EF4-FFF2-40B4-BE49-F238E27FC236}">
                <a16:creationId xmlns:a16="http://schemas.microsoft.com/office/drawing/2014/main" id="{839E3B66-8299-49D7-AB34-D569C7B13389}"/>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(6)</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E66B818-1063-49A0-9535-083CB90E16B4}" type="slidenum">
              <a:rPr lang="en-US" sz="1400"/>
              <a:pPr algn="r"/>
              <a:t>71</a:t>
            </a:fld>
            <a:endParaRPr lang="en-US" sz="1400"/>
          </a:p>
        </p:txBody>
      </p:sp>
      <p:sp>
        <p:nvSpPr>
          <p:cNvPr id="155652" name="Rectangle 2"/>
          <p:cNvSpPr>
            <a:spLocks noGrp="1" noChangeArrowheads="1"/>
          </p:cNvSpPr>
          <p:nvPr>
            <p:ph type="title" idx="4294967295"/>
          </p:nvPr>
        </p:nvSpPr>
        <p:spPr>
          <a:xfrm>
            <a:off x="685800" y="76200"/>
            <a:ext cx="7772400" cy="1143000"/>
          </a:xfrm>
        </p:spPr>
        <p:txBody>
          <a:bodyPr/>
          <a:lstStyle/>
          <a:p>
            <a:pPr eaLnBrk="1" hangingPunct="1"/>
            <a:r>
              <a:rPr lang="en-US" b="1" dirty="0"/>
              <a:t>Non-Stationary Residuals</a:t>
            </a:r>
          </a:p>
        </p:txBody>
      </p:sp>
      <p:pic>
        <p:nvPicPr>
          <p:cNvPr id="155653" name="Picture 3"/>
          <p:cNvPicPr>
            <a:picLocks noChangeAspect="1" noChangeArrowheads="1"/>
          </p:cNvPicPr>
          <p:nvPr/>
        </p:nvPicPr>
        <p:blipFill>
          <a:blip r:embed="rId3" cstate="print"/>
          <a:srcRect/>
          <a:stretch>
            <a:fillRect/>
          </a:stretch>
        </p:blipFill>
        <p:spPr bwMode="auto">
          <a:xfrm>
            <a:off x="152400" y="838200"/>
            <a:ext cx="8829675" cy="2438400"/>
          </a:xfrm>
          <a:prstGeom prst="rect">
            <a:avLst/>
          </a:prstGeom>
          <a:noFill/>
          <a:ln w="9525">
            <a:noFill/>
            <a:miter lim="800000"/>
            <a:headEnd/>
            <a:tailEnd/>
          </a:ln>
        </p:spPr>
      </p:pic>
      <p:sp>
        <p:nvSpPr>
          <p:cNvPr id="155654" name="Text Box 4"/>
          <p:cNvSpPr txBox="1">
            <a:spLocks noChangeArrowheads="1"/>
          </p:cNvSpPr>
          <p:nvPr/>
        </p:nvSpPr>
        <p:spPr bwMode="auto">
          <a:xfrm>
            <a:off x="1909699" y="3124200"/>
            <a:ext cx="5667514" cy="1138773"/>
          </a:xfrm>
          <a:prstGeom prst="rect">
            <a:avLst/>
          </a:prstGeom>
          <a:noFill/>
          <a:ln w="9525">
            <a:noFill/>
            <a:miter lim="800000"/>
            <a:headEnd/>
            <a:tailEnd/>
          </a:ln>
        </p:spPr>
        <p:txBody>
          <a:bodyPr wrap="none">
            <a:spAutoFit/>
          </a:bodyPr>
          <a:lstStyle/>
          <a:p>
            <a:pPr algn="ctr"/>
            <a:r>
              <a:rPr lang="en-US" sz="3600" b="1" dirty="0">
                <a:solidFill>
                  <a:srgbClr val="FF0000"/>
                </a:solidFill>
              </a:rPr>
              <a:t>STOP </a:t>
            </a:r>
          </a:p>
          <a:p>
            <a:pPr algn="ctr"/>
            <a:r>
              <a:rPr lang="en-US" sz="3200" b="1" dirty="0"/>
              <a:t>(and think … or call a meeting)</a:t>
            </a:r>
          </a:p>
        </p:txBody>
      </p:sp>
      <p:sp>
        <p:nvSpPr>
          <p:cNvPr id="155655" name="Text Box 5"/>
          <p:cNvSpPr txBox="1">
            <a:spLocks noChangeArrowheads="1"/>
          </p:cNvSpPr>
          <p:nvPr/>
        </p:nvSpPr>
        <p:spPr bwMode="auto">
          <a:xfrm>
            <a:off x="381001" y="4648200"/>
            <a:ext cx="8458200" cy="1569660"/>
          </a:xfrm>
          <a:prstGeom prst="rect">
            <a:avLst/>
          </a:prstGeom>
          <a:noFill/>
          <a:ln w="9525">
            <a:noFill/>
            <a:miter lim="800000"/>
            <a:headEnd/>
            <a:tailEnd/>
          </a:ln>
        </p:spPr>
        <p:txBody>
          <a:bodyPr wrap="square">
            <a:spAutoFit/>
          </a:bodyPr>
          <a:lstStyle/>
          <a:p>
            <a:pPr algn="ctr"/>
            <a:r>
              <a:rPr lang="en-US" dirty="0"/>
              <a:t>SRA may not be appropriate – </a:t>
            </a:r>
            <a:r>
              <a:rPr lang="en-US" b="1" dirty="0"/>
              <a:t>What was true at the beginning of the time series may not be true at the end!</a:t>
            </a:r>
          </a:p>
          <a:p>
            <a:pPr algn="ctr"/>
            <a:r>
              <a:rPr lang="en-US" dirty="0">
                <a:latin typeface="Symbol" pitchFamily="18" charset="2"/>
              </a:rPr>
              <a:t>a</a:t>
            </a:r>
            <a:r>
              <a:rPr lang="en-US" dirty="0"/>
              <a:t>, </a:t>
            </a:r>
            <a:r>
              <a:rPr lang="en-US" dirty="0">
                <a:latin typeface="Symbol" pitchFamily="18" charset="2"/>
              </a:rPr>
              <a:t>b</a:t>
            </a:r>
            <a:r>
              <a:rPr lang="en-US" dirty="0"/>
              <a:t>, S</a:t>
            </a:r>
            <a:r>
              <a:rPr lang="en-US" baseline="-25000" dirty="0"/>
              <a:t>EQ</a:t>
            </a:r>
            <a:r>
              <a:rPr lang="en-US" dirty="0"/>
              <a:t> may be changing</a:t>
            </a:r>
          </a:p>
          <a:p>
            <a:pPr algn="ctr"/>
            <a:r>
              <a:rPr lang="en-US" dirty="0"/>
              <a:t>Stock assessment accuracy may have changed</a:t>
            </a:r>
          </a:p>
        </p:txBody>
      </p:sp>
      <p:sp>
        <p:nvSpPr>
          <p:cNvPr id="8" name="Footer Placeholder 2">
            <a:extLst>
              <a:ext uri="{FF2B5EF4-FFF2-40B4-BE49-F238E27FC236}">
                <a16:creationId xmlns:a16="http://schemas.microsoft.com/office/drawing/2014/main" id="{94CC1D43-0E62-4873-818F-D5A4138CF7BB}"/>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(7)</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56675"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56676"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56677" name="Text Box 5"/>
          <p:cNvSpPr txBox="1">
            <a:spLocks noChangeArrowheads="1"/>
          </p:cNvSpPr>
          <p:nvPr/>
        </p:nvSpPr>
        <p:spPr bwMode="auto">
          <a:xfrm>
            <a:off x="990600" y="3276600"/>
            <a:ext cx="5194300" cy="2895600"/>
          </a:xfrm>
          <a:prstGeom prst="rect">
            <a:avLst/>
          </a:prstGeom>
          <a:noFill/>
          <a:ln w="9525">
            <a:noFill/>
            <a:miter lim="800000"/>
            <a:headEnd/>
            <a:tailEnd/>
          </a:ln>
        </p:spPr>
        <p:txBody>
          <a:bodyPr wrap="none">
            <a:spAutoFit/>
          </a:bodyPr>
          <a:lstStyle/>
          <a:p>
            <a:pPr>
              <a:buFontTx/>
              <a:buChar char="-"/>
            </a:pPr>
            <a:r>
              <a:rPr lang="en-US" sz="2800"/>
              <a:t>Ricker Stock-Recruit Relationship</a:t>
            </a:r>
          </a:p>
          <a:p>
            <a:pPr>
              <a:buFontTx/>
              <a:buChar char="-"/>
            </a:pPr>
            <a:r>
              <a:rPr lang="en-US" sz="2800"/>
              <a:t>Classic Ricker Estimation</a:t>
            </a:r>
          </a:p>
          <a:p>
            <a:pPr>
              <a:buFontTx/>
              <a:buChar char="-"/>
            </a:pPr>
            <a:r>
              <a:rPr lang="en-US" sz="2800"/>
              <a:t>Lab: Estimation and Uncertainty</a:t>
            </a:r>
          </a:p>
          <a:p>
            <a:pPr>
              <a:buFontTx/>
              <a:buChar char="-"/>
            </a:pPr>
            <a:r>
              <a:rPr lang="en-US" sz="2800">
                <a:solidFill>
                  <a:schemeClr val="accent2"/>
                </a:solidFill>
              </a:rPr>
              <a:t>Problems and Special Issues</a:t>
            </a:r>
          </a:p>
          <a:p>
            <a:pPr marL="742950" lvl="1" indent="-285750">
              <a:buFontTx/>
              <a:buChar char="-"/>
            </a:pPr>
            <a:r>
              <a:rPr lang="en-US" i="1">
                <a:solidFill>
                  <a:schemeClr val="bg2"/>
                </a:solidFill>
              </a:rPr>
              <a:t>Measurement Error</a:t>
            </a:r>
          </a:p>
          <a:p>
            <a:pPr marL="742950" lvl="1" indent="-285750">
              <a:buFontTx/>
              <a:buChar char="-"/>
            </a:pPr>
            <a:r>
              <a:rPr lang="en-US" i="1">
                <a:solidFill>
                  <a:schemeClr val="bg2"/>
                </a:solidFill>
              </a:rPr>
              <a:t>Serial Correlation</a:t>
            </a:r>
          </a:p>
          <a:p>
            <a:pPr marL="742950" lvl="1" indent="-285750">
              <a:buFontTx/>
              <a:buChar char="-"/>
            </a:pPr>
            <a:r>
              <a:rPr lang="en-US" i="1">
                <a:solidFill>
                  <a:schemeClr val="accent2"/>
                </a:solidFill>
              </a:rPr>
              <a:t>Age Structure Issues</a:t>
            </a:r>
          </a:p>
        </p:txBody>
      </p:sp>
      <p:sp>
        <p:nvSpPr>
          <p:cNvPr id="15667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A82693C-3A29-43C1-A3BD-4AAA70F4774B}" type="slidenum">
              <a:rPr lang="en-US" sz="1400"/>
              <a:pPr algn="r"/>
              <a:t>72</a:t>
            </a:fld>
            <a:endParaRPr lang="en-US" sz="1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566659F-2343-42A5-9D53-31A89F16D97A}" type="slidenum">
              <a:rPr lang="en-US" sz="1400"/>
              <a:pPr algn="r"/>
              <a:t>73</a:t>
            </a:fld>
            <a:endParaRPr lang="en-US" sz="1400"/>
          </a:p>
        </p:txBody>
      </p:sp>
      <p:sp>
        <p:nvSpPr>
          <p:cNvPr id="157700" name="Rectangle 2"/>
          <p:cNvSpPr>
            <a:spLocks noGrp="1" noChangeArrowheads="1"/>
          </p:cNvSpPr>
          <p:nvPr>
            <p:ph type="title" idx="4294967295"/>
          </p:nvPr>
        </p:nvSpPr>
        <p:spPr/>
        <p:txBody>
          <a:bodyPr/>
          <a:lstStyle/>
          <a:p>
            <a:pPr eaLnBrk="1" hangingPunct="1"/>
            <a:r>
              <a:rPr lang="en-US" b="1"/>
              <a:t>Age Composition in SRA</a:t>
            </a:r>
          </a:p>
        </p:txBody>
      </p:sp>
      <p:sp>
        <p:nvSpPr>
          <p:cNvPr id="157701" name="Text Box 3"/>
          <p:cNvSpPr txBox="1">
            <a:spLocks noChangeArrowheads="1"/>
          </p:cNvSpPr>
          <p:nvPr/>
        </p:nvSpPr>
        <p:spPr bwMode="auto">
          <a:xfrm>
            <a:off x="0" y="1981200"/>
            <a:ext cx="9144000" cy="3114675"/>
          </a:xfrm>
          <a:prstGeom prst="rect">
            <a:avLst/>
          </a:prstGeom>
          <a:noFill/>
          <a:ln w="9525">
            <a:noFill/>
            <a:miter lim="800000"/>
            <a:headEnd/>
            <a:tailEnd/>
          </a:ln>
        </p:spPr>
        <p:txBody>
          <a:bodyPr>
            <a:spAutoFit/>
          </a:bodyPr>
          <a:lstStyle/>
          <a:p>
            <a:pPr marL="457200" indent="-457200">
              <a:lnSpc>
                <a:spcPct val="130000"/>
              </a:lnSpc>
              <a:spcBef>
                <a:spcPct val="30000"/>
              </a:spcBef>
              <a:buFontTx/>
              <a:buAutoNum type="arabicPeriod"/>
            </a:pPr>
            <a:r>
              <a:rPr lang="en-US" sz="3600" u="sng"/>
              <a:t>Sample size</a:t>
            </a:r>
            <a:r>
              <a:rPr lang="en-US" sz="3600"/>
              <a:t>:  How many fish must be aged to estimate S</a:t>
            </a:r>
            <a:r>
              <a:rPr lang="en-US" sz="3600" baseline="-25000"/>
              <a:t>MSY</a:t>
            </a:r>
            <a:r>
              <a:rPr lang="en-US" sz="3600"/>
              <a:t> with SRA?</a:t>
            </a:r>
          </a:p>
          <a:p>
            <a:pPr marL="457200" indent="-457200">
              <a:lnSpc>
                <a:spcPct val="130000"/>
              </a:lnSpc>
              <a:spcBef>
                <a:spcPct val="30000"/>
              </a:spcBef>
              <a:buFontTx/>
              <a:buAutoNum type="arabicPeriod"/>
            </a:pPr>
            <a:r>
              <a:rPr lang="en-US" sz="3600" u="sng"/>
              <a:t>Missing Data</a:t>
            </a:r>
            <a:r>
              <a:rPr lang="en-US" sz="3600"/>
              <a:t>:  What to do when age composition information is missing?</a:t>
            </a:r>
          </a:p>
        </p:txBody>
      </p:sp>
      <p:sp>
        <p:nvSpPr>
          <p:cNvPr id="6" name="Footer Placeholder 2">
            <a:extLst>
              <a:ext uri="{FF2B5EF4-FFF2-40B4-BE49-F238E27FC236}">
                <a16:creationId xmlns:a16="http://schemas.microsoft.com/office/drawing/2014/main" id="{CA920CF1-7068-4EE3-9ED5-6B5D49B93216}"/>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(1)</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522C74BC-2E4D-4032-B020-FBD73E801CAF}" type="slidenum">
              <a:rPr lang="en-US" sz="1400"/>
              <a:pPr algn="r"/>
              <a:t>74</a:t>
            </a:fld>
            <a:endParaRPr lang="en-US" sz="1400"/>
          </a:p>
        </p:txBody>
      </p:sp>
      <p:sp>
        <p:nvSpPr>
          <p:cNvPr id="47111" name="Rectangle 2"/>
          <p:cNvSpPr>
            <a:spLocks noGrp="1" noChangeArrowheads="1"/>
          </p:cNvSpPr>
          <p:nvPr>
            <p:ph type="title" idx="4294967295"/>
          </p:nvPr>
        </p:nvSpPr>
        <p:spPr>
          <a:xfrm>
            <a:off x="685800" y="0"/>
            <a:ext cx="7772400" cy="838200"/>
          </a:xfrm>
        </p:spPr>
        <p:txBody>
          <a:bodyPr/>
          <a:lstStyle/>
          <a:p>
            <a:pPr eaLnBrk="1" hangingPunct="1"/>
            <a:r>
              <a:rPr lang="en-US" sz="4800"/>
              <a:t>Meta-Simulation</a:t>
            </a:r>
          </a:p>
        </p:txBody>
      </p:sp>
      <p:sp>
        <p:nvSpPr>
          <p:cNvPr id="47112" name="AutoShape 3"/>
          <p:cNvSpPr>
            <a:spLocks noChangeArrowheads="1"/>
          </p:cNvSpPr>
          <p:nvPr/>
        </p:nvSpPr>
        <p:spPr bwMode="auto">
          <a:xfrm>
            <a:off x="5181600" y="1219200"/>
            <a:ext cx="1905000" cy="1295400"/>
          </a:xfrm>
          <a:prstGeom prst="flowChartPunchedCard">
            <a:avLst/>
          </a:prstGeom>
          <a:solidFill>
            <a:schemeClr val="hlink"/>
          </a:solidFill>
          <a:ln w="38100">
            <a:solidFill>
              <a:schemeClr val="tx1"/>
            </a:solidFill>
            <a:miter lim="800000"/>
            <a:headEnd/>
            <a:tailEnd/>
          </a:ln>
        </p:spPr>
        <p:txBody>
          <a:bodyPr wrap="none" anchor="ctr"/>
          <a:lstStyle/>
          <a:p>
            <a:pPr algn="ctr"/>
            <a:endParaRPr lang="en-US" sz="3600"/>
          </a:p>
          <a:p>
            <a:pPr algn="ctr"/>
            <a:r>
              <a:rPr lang="en-US" sz="3600"/>
              <a:t>Data</a:t>
            </a:r>
          </a:p>
        </p:txBody>
      </p:sp>
      <p:sp>
        <p:nvSpPr>
          <p:cNvPr id="47113" name="Oval 4"/>
          <p:cNvSpPr>
            <a:spLocks noChangeArrowheads="1"/>
          </p:cNvSpPr>
          <p:nvPr/>
        </p:nvSpPr>
        <p:spPr bwMode="auto">
          <a:xfrm>
            <a:off x="6781800" y="3200400"/>
            <a:ext cx="2133600" cy="1143000"/>
          </a:xfrm>
          <a:prstGeom prst="ellipse">
            <a:avLst/>
          </a:prstGeom>
          <a:solidFill>
            <a:schemeClr val="bg1"/>
          </a:solidFill>
          <a:ln w="38100">
            <a:solidFill>
              <a:srgbClr val="FF0000"/>
            </a:solidFill>
            <a:round/>
            <a:headEnd/>
            <a:tailEnd/>
          </a:ln>
        </p:spPr>
        <p:txBody>
          <a:bodyPr wrap="none" anchor="ctr"/>
          <a:lstStyle/>
          <a:p>
            <a:pPr algn="ctr"/>
            <a:r>
              <a:rPr lang="en-US" sz="2800" b="1" dirty="0">
                <a:solidFill>
                  <a:srgbClr val="FF0000"/>
                </a:solidFill>
              </a:rPr>
              <a:t>Regression</a:t>
            </a:r>
          </a:p>
          <a:p>
            <a:pPr algn="ctr"/>
            <a:r>
              <a:rPr lang="en-US" sz="2800" b="1" dirty="0">
                <a:solidFill>
                  <a:srgbClr val="FF0000"/>
                </a:solidFill>
              </a:rPr>
              <a:t>Methods</a:t>
            </a:r>
          </a:p>
        </p:txBody>
      </p:sp>
      <p:sp>
        <p:nvSpPr>
          <p:cNvPr id="47114" name="AutoShape 5"/>
          <p:cNvSpPr>
            <a:spLocks noChangeArrowheads="1"/>
          </p:cNvSpPr>
          <p:nvPr/>
        </p:nvSpPr>
        <p:spPr bwMode="auto">
          <a:xfrm>
            <a:off x="5181600" y="5334000"/>
            <a:ext cx="3657600" cy="914400"/>
          </a:xfrm>
          <a:prstGeom prst="flowChartAlternateProcess">
            <a:avLst/>
          </a:prstGeom>
          <a:solidFill>
            <a:schemeClr val="bg1"/>
          </a:solidFill>
          <a:ln w="38100">
            <a:solidFill>
              <a:schemeClr val="tx1"/>
            </a:solidFill>
            <a:miter lim="800000"/>
            <a:headEnd/>
            <a:tailEnd/>
          </a:ln>
        </p:spPr>
        <p:txBody>
          <a:bodyPr wrap="none" anchor="ctr"/>
          <a:lstStyle/>
          <a:p>
            <a:pPr algn="ctr"/>
            <a:endParaRPr lang="en-US" sz="3600" baseline="-25000">
              <a:latin typeface="Arial" charset="0"/>
            </a:endParaRPr>
          </a:p>
        </p:txBody>
      </p:sp>
      <p:cxnSp>
        <p:nvCxnSpPr>
          <p:cNvPr id="47115" name="AutoShape 6"/>
          <p:cNvCxnSpPr>
            <a:cxnSpLocks noChangeShapeType="1"/>
            <a:stCxn id="47118" idx="0"/>
            <a:endCxn id="47125" idx="2"/>
          </p:cNvCxnSpPr>
          <p:nvPr/>
        </p:nvCxnSpPr>
        <p:spPr bwMode="auto">
          <a:xfrm flipH="1" flipV="1">
            <a:off x="3390900" y="4267200"/>
            <a:ext cx="342900" cy="838200"/>
          </a:xfrm>
          <a:prstGeom prst="straightConnector1">
            <a:avLst/>
          </a:prstGeom>
          <a:noFill/>
          <a:ln w="9525">
            <a:solidFill>
              <a:schemeClr val="tx1"/>
            </a:solidFill>
            <a:round/>
            <a:headEnd/>
            <a:tailEnd type="triangle" w="lg" len="lg"/>
          </a:ln>
        </p:spPr>
      </p:cxnSp>
      <p:cxnSp>
        <p:nvCxnSpPr>
          <p:cNvPr id="47116" name="AutoShape 7"/>
          <p:cNvCxnSpPr>
            <a:cxnSpLocks noChangeShapeType="1"/>
            <a:stCxn id="47113" idx="4"/>
            <a:endCxn id="47114" idx="0"/>
          </p:cNvCxnSpPr>
          <p:nvPr/>
        </p:nvCxnSpPr>
        <p:spPr bwMode="auto">
          <a:xfrm flipH="1">
            <a:off x="7010400" y="4362450"/>
            <a:ext cx="838200" cy="952500"/>
          </a:xfrm>
          <a:prstGeom prst="straightConnector1">
            <a:avLst/>
          </a:prstGeom>
          <a:noFill/>
          <a:ln w="9525">
            <a:solidFill>
              <a:schemeClr val="tx1"/>
            </a:solidFill>
            <a:round/>
            <a:headEnd/>
            <a:tailEnd type="triangle" w="lg" len="lg"/>
          </a:ln>
        </p:spPr>
      </p:cxnSp>
      <p:cxnSp>
        <p:nvCxnSpPr>
          <p:cNvPr id="47117" name="AutoShape 8"/>
          <p:cNvCxnSpPr>
            <a:cxnSpLocks noChangeShapeType="1"/>
            <a:stCxn id="47112" idx="3"/>
            <a:endCxn id="47113" idx="0"/>
          </p:cNvCxnSpPr>
          <p:nvPr/>
        </p:nvCxnSpPr>
        <p:spPr bwMode="auto">
          <a:xfrm>
            <a:off x="7105650" y="1866900"/>
            <a:ext cx="742950" cy="1314450"/>
          </a:xfrm>
          <a:prstGeom prst="straightConnector1">
            <a:avLst/>
          </a:prstGeom>
          <a:noFill/>
          <a:ln w="9525">
            <a:solidFill>
              <a:schemeClr val="tx1"/>
            </a:solidFill>
            <a:round/>
            <a:headEnd/>
            <a:tailEnd type="triangle" w="lg" len="lg"/>
          </a:ln>
        </p:spPr>
      </p:cxnSp>
      <p:sp>
        <p:nvSpPr>
          <p:cNvPr id="47118" name="Text Box 9"/>
          <p:cNvSpPr txBox="1">
            <a:spLocks noChangeArrowheads="1"/>
          </p:cNvSpPr>
          <p:nvPr/>
        </p:nvSpPr>
        <p:spPr bwMode="auto">
          <a:xfrm>
            <a:off x="2971800" y="5105400"/>
            <a:ext cx="1524000" cy="1066800"/>
          </a:xfrm>
          <a:prstGeom prst="rect">
            <a:avLst/>
          </a:prstGeom>
          <a:noFill/>
          <a:ln w="9525">
            <a:noFill/>
            <a:miter lim="800000"/>
            <a:headEnd/>
            <a:tailEnd/>
          </a:ln>
        </p:spPr>
        <p:txBody>
          <a:bodyPr>
            <a:spAutoFit/>
          </a:bodyPr>
          <a:lstStyle/>
          <a:p>
            <a:pPr algn="ctr"/>
            <a:r>
              <a:rPr lang="en-US" sz="3200" b="1"/>
              <a:t>Repeat</a:t>
            </a:r>
          </a:p>
          <a:p>
            <a:pPr algn="ctr"/>
            <a:r>
              <a:rPr lang="en-US" sz="3200" b="1"/>
              <a:t>300X</a:t>
            </a:r>
          </a:p>
        </p:txBody>
      </p:sp>
      <p:grpSp>
        <p:nvGrpSpPr>
          <p:cNvPr id="47119" name="Group 10"/>
          <p:cNvGrpSpPr>
            <a:grpSpLocks/>
          </p:cNvGrpSpPr>
          <p:nvPr/>
        </p:nvGrpSpPr>
        <p:grpSpPr bwMode="auto">
          <a:xfrm>
            <a:off x="2133600" y="2438400"/>
            <a:ext cx="2514600" cy="1828800"/>
            <a:chOff x="0" y="1008"/>
            <a:chExt cx="1584" cy="1152"/>
          </a:xfrm>
        </p:grpSpPr>
        <p:grpSp>
          <p:nvGrpSpPr>
            <p:cNvPr id="47124" name="Group 11"/>
            <p:cNvGrpSpPr>
              <a:grpSpLocks/>
            </p:cNvGrpSpPr>
            <p:nvPr/>
          </p:nvGrpSpPr>
          <p:grpSpPr bwMode="auto">
            <a:xfrm>
              <a:off x="192" y="1104"/>
              <a:ext cx="1344" cy="1048"/>
              <a:chOff x="0" y="528"/>
              <a:chExt cx="5296" cy="4376"/>
            </a:xfrm>
          </p:grpSpPr>
          <p:sp>
            <p:nvSpPr>
              <p:cNvPr id="47126" name="AutoShape 12"/>
              <p:cNvSpPr>
                <a:spLocks noChangeArrowheads="1"/>
              </p:cNvSpPr>
              <p:nvPr/>
            </p:nvSpPr>
            <p:spPr bwMode="auto">
              <a:xfrm>
                <a:off x="1728" y="163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sp>
            <p:nvSpPr>
              <p:cNvPr id="47127" name="AutoShape 13"/>
              <p:cNvSpPr>
                <a:spLocks noChangeArrowheads="1"/>
              </p:cNvSpPr>
              <p:nvPr/>
            </p:nvSpPr>
            <p:spPr bwMode="auto">
              <a:xfrm>
                <a:off x="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cxnSp>
            <p:nvCxnSpPr>
              <p:cNvPr id="47128" name="AutoShape 14"/>
              <p:cNvCxnSpPr>
                <a:cxnSpLocks noChangeShapeType="1"/>
                <a:stCxn id="47138" idx="5"/>
                <a:endCxn id="47133" idx="1"/>
              </p:cNvCxnSpPr>
              <p:nvPr/>
            </p:nvCxnSpPr>
            <p:spPr bwMode="auto">
              <a:xfrm>
                <a:off x="3118" y="1291"/>
                <a:ext cx="326" cy="173"/>
              </a:xfrm>
              <a:prstGeom prst="straightConnector1">
                <a:avLst/>
              </a:prstGeom>
              <a:noFill/>
              <a:ln w="9525">
                <a:solidFill>
                  <a:schemeClr val="tx1"/>
                </a:solidFill>
                <a:round/>
                <a:headEnd/>
                <a:tailEnd type="triangle" w="med" len="med"/>
              </a:ln>
            </p:spPr>
          </p:cxnSp>
          <p:sp>
            <p:nvSpPr>
              <p:cNvPr id="47129" name="AutoShape 15"/>
              <p:cNvSpPr>
                <a:spLocks noChangeArrowheads="1"/>
              </p:cNvSpPr>
              <p:nvPr/>
            </p:nvSpPr>
            <p:spPr bwMode="auto">
              <a:xfrm>
                <a:off x="1728" y="52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47130" name="AutoShape 16"/>
              <p:cNvCxnSpPr>
                <a:cxnSpLocks noChangeShapeType="1"/>
                <a:stCxn id="47129" idx="3"/>
                <a:endCxn id="47138" idx="1"/>
              </p:cNvCxnSpPr>
              <p:nvPr/>
            </p:nvCxnSpPr>
            <p:spPr bwMode="auto">
              <a:xfrm>
                <a:off x="2316" y="744"/>
                <a:ext cx="330" cy="298"/>
              </a:xfrm>
              <a:prstGeom prst="straightConnector1">
                <a:avLst/>
              </a:prstGeom>
              <a:noFill/>
              <a:ln w="9525">
                <a:solidFill>
                  <a:schemeClr val="tx1"/>
                </a:solidFill>
                <a:round/>
                <a:headEnd/>
                <a:tailEnd type="triangle" w="med" len="med"/>
              </a:ln>
            </p:spPr>
          </p:cxnSp>
          <p:sp>
            <p:nvSpPr>
              <p:cNvPr id="47131" name="AutoShape 17"/>
              <p:cNvSpPr>
                <a:spLocks noChangeArrowheads="1"/>
              </p:cNvSpPr>
              <p:nvPr/>
            </p:nvSpPr>
            <p:spPr bwMode="auto">
              <a:xfrm>
                <a:off x="472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2</a:t>
                </a:r>
                <a:endParaRPr lang="en-US" sz="900"/>
              </a:p>
            </p:txBody>
          </p:sp>
          <p:cxnSp>
            <p:nvCxnSpPr>
              <p:cNvPr id="47132" name="AutoShape 18"/>
              <p:cNvCxnSpPr>
                <a:cxnSpLocks noChangeShapeType="1"/>
                <a:stCxn id="47133" idx="3"/>
                <a:endCxn id="47140" idx="2"/>
              </p:cNvCxnSpPr>
              <p:nvPr/>
            </p:nvCxnSpPr>
            <p:spPr bwMode="auto">
              <a:xfrm flipV="1">
                <a:off x="4044" y="1200"/>
                <a:ext cx="168" cy="264"/>
              </a:xfrm>
              <a:prstGeom prst="straightConnector1">
                <a:avLst/>
              </a:prstGeom>
              <a:noFill/>
              <a:ln w="9525">
                <a:solidFill>
                  <a:schemeClr val="tx1"/>
                </a:solidFill>
                <a:round/>
                <a:headEnd/>
                <a:tailEnd type="triangle" w="med" len="med"/>
              </a:ln>
            </p:spPr>
          </p:cxnSp>
          <p:sp>
            <p:nvSpPr>
              <p:cNvPr id="47133" name="AutoShape 19"/>
              <p:cNvSpPr>
                <a:spLocks noChangeArrowheads="1"/>
              </p:cNvSpPr>
              <p:nvPr/>
            </p:nvSpPr>
            <p:spPr bwMode="auto">
              <a:xfrm>
                <a:off x="3456" y="124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2</a:t>
                </a:r>
                <a:endParaRPr lang="en-US" sz="900"/>
              </a:p>
            </p:txBody>
          </p:sp>
          <p:cxnSp>
            <p:nvCxnSpPr>
              <p:cNvPr id="47134" name="AutoShape 20"/>
              <p:cNvCxnSpPr>
                <a:cxnSpLocks noChangeShapeType="1"/>
                <a:stCxn id="47133" idx="1"/>
                <a:endCxn id="47126" idx="3"/>
              </p:cNvCxnSpPr>
              <p:nvPr/>
            </p:nvCxnSpPr>
            <p:spPr bwMode="auto">
              <a:xfrm flipH="1">
                <a:off x="2316" y="1464"/>
                <a:ext cx="1128" cy="384"/>
              </a:xfrm>
              <a:prstGeom prst="straightConnector1">
                <a:avLst/>
              </a:prstGeom>
              <a:noFill/>
              <a:ln w="9525">
                <a:solidFill>
                  <a:schemeClr val="tx1"/>
                </a:solidFill>
                <a:round/>
                <a:headEnd/>
                <a:tailEnd type="triangle" w="med" len="med"/>
              </a:ln>
            </p:spPr>
          </p:cxnSp>
          <p:cxnSp>
            <p:nvCxnSpPr>
              <p:cNvPr id="47135" name="AutoShape 21"/>
              <p:cNvCxnSpPr>
                <a:cxnSpLocks noChangeShapeType="1"/>
                <a:stCxn id="47131" idx="1"/>
                <a:endCxn id="47126" idx="3"/>
              </p:cNvCxnSpPr>
              <p:nvPr/>
            </p:nvCxnSpPr>
            <p:spPr bwMode="auto">
              <a:xfrm flipH="1">
                <a:off x="2316" y="1848"/>
                <a:ext cx="2392" cy="0"/>
              </a:xfrm>
              <a:prstGeom prst="straightConnector1">
                <a:avLst/>
              </a:prstGeom>
              <a:noFill/>
              <a:ln w="9525">
                <a:solidFill>
                  <a:schemeClr val="tx1"/>
                </a:solidFill>
                <a:round/>
                <a:headEnd/>
                <a:tailEnd type="triangle" w="med" len="med"/>
              </a:ln>
            </p:spPr>
          </p:cxnSp>
          <p:sp>
            <p:nvSpPr>
              <p:cNvPr id="47136" name="AutoShape 22"/>
              <p:cNvSpPr>
                <a:spLocks noChangeArrowheads="1"/>
              </p:cNvSpPr>
              <p:nvPr/>
            </p:nvSpPr>
            <p:spPr bwMode="auto">
              <a:xfrm>
                <a:off x="0" y="528"/>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47137" name="AutoShape 23"/>
              <p:cNvCxnSpPr>
                <a:cxnSpLocks noChangeShapeType="1"/>
                <a:stCxn id="47129" idx="1"/>
                <a:endCxn id="47154" idx="6"/>
              </p:cNvCxnSpPr>
              <p:nvPr/>
            </p:nvCxnSpPr>
            <p:spPr bwMode="auto">
              <a:xfrm flipH="1" flipV="1">
                <a:off x="1471" y="738"/>
                <a:ext cx="245" cy="6"/>
              </a:xfrm>
              <a:prstGeom prst="straightConnector1">
                <a:avLst/>
              </a:prstGeom>
              <a:noFill/>
              <a:ln w="9525">
                <a:solidFill>
                  <a:schemeClr val="tx1"/>
                </a:solidFill>
                <a:round/>
                <a:headEnd/>
                <a:tailEnd type="triangle" w="med" len="med"/>
              </a:ln>
            </p:spPr>
          </p:cxnSp>
          <p:sp>
            <p:nvSpPr>
              <p:cNvPr id="47138" name="Oval 24"/>
              <p:cNvSpPr>
                <a:spLocks noChangeAspect="1" noChangeArrowheads="1"/>
              </p:cNvSpPr>
              <p:nvPr/>
            </p:nvSpPr>
            <p:spPr bwMode="auto">
              <a:xfrm>
                <a:off x="2548" y="1008"/>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7139" name="Text Box 25"/>
              <p:cNvSpPr txBox="1">
                <a:spLocks noChangeArrowheads="1"/>
              </p:cNvSpPr>
              <p:nvPr/>
            </p:nvSpPr>
            <p:spPr bwMode="auto">
              <a:xfrm>
                <a:off x="3022" y="4419"/>
                <a:ext cx="1545" cy="485"/>
              </a:xfrm>
              <a:prstGeom prst="rect">
                <a:avLst/>
              </a:prstGeom>
              <a:noFill/>
              <a:ln w="9525">
                <a:noFill/>
                <a:miter lim="800000"/>
                <a:headEnd/>
                <a:tailEnd/>
              </a:ln>
            </p:spPr>
            <p:txBody>
              <a:bodyPr wrap="none">
                <a:spAutoFit/>
              </a:bodyPr>
              <a:lstStyle/>
              <a:p>
                <a:r>
                  <a:rPr lang="en-US" sz="600">
                    <a:solidFill>
                      <a:srgbClr val="FF0000"/>
                    </a:solidFill>
                  </a:rPr>
                  <a:t>repeat to y=20</a:t>
                </a:r>
              </a:p>
            </p:txBody>
          </p:sp>
          <p:sp>
            <p:nvSpPr>
              <p:cNvPr id="47140" name="Oval 26"/>
              <p:cNvSpPr>
                <a:spLocks noChangeArrowheads="1"/>
              </p:cNvSpPr>
              <p:nvPr/>
            </p:nvSpPr>
            <p:spPr bwMode="auto">
              <a:xfrm>
                <a:off x="4224" y="960"/>
                <a:ext cx="1008" cy="48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Harvest</a:t>
                </a:r>
              </a:p>
              <a:p>
                <a:pPr algn="ctr"/>
                <a:r>
                  <a:rPr lang="en-US" sz="600">
                    <a:solidFill>
                      <a:srgbClr val="FF0000"/>
                    </a:solidFill>
                  </a:rPr>
                  <a:t>Policy</a:t>
                </a:r>
              </a:p>
            </p:txBody>
          </p:sp>
          <p:cxnSp>
            <p:nvCxnSpPr>
              <p:cNvPr id="47141" name="AutoShape 27"/>
              <p:cNvCxnSpPr>
                <a:cxnSpLocks noChangeShapeType="1"/>
                <a:stCxn id="47140" idx="4"/>
                <a:endCxn id="47131" idx="0"/>
              </p:cNvCxnSpPr>
              <p:nvPr/>
            </p:nvCxnSpPr>
            <p:spPr bwMode="auto">
              <a:xfrm>
                <a:off x="4728" y="1452"/>
                <a:ext cx="280" cy="168"/>
              </a:xfrm>
              <a:prstGeom prst="straightConnector1">
                <a:avLst/>
              </a:prstGeom>
              <a:noFill/>
              <a:ln w="9525">
                <a:solidFill>
                  <a:schemeClr val="tx1"/>
                </a:solidFill>
                <a:round/>
                <a:headEnd/>
                <a:tailEnd type="triangle" w="med" len="med"/>
              </a:ln>
            </p:spPr>
          </p:cxnSp>
          <p:sp>
            <p:nvSpPr>
              <p:cNvPr id="47142" name="AutoShape 28"/>
              <p:cNvSpPr>
                <a:spLocks noChangeArrowheads="1"/>
              </p:cNvSpPr>
              <p:nvPr/>
            </p:nvSpPr>
            <p:spPr bwMode="auto">
              <a:xfrm>
                <a:off x="1728" y="273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sp>
            <p:nvSpPr>
              <p:cNvPr id="47143" name="AutoShape 29"/>
              <p:cNvSpPr>
                <a:spLocks noChangeArrowheads="1"/>
              </p:cNvSpPr>
              <p:nvPr/>
            </p:nvSpPr>
            <p:spPr bwMode="auto">
              <a:xfrm>
                <a:off x="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cxnSp>
            <p:nvCxnSpPr>
              <p:cNvPr id="47144" name="AutoShape 30"/>
              <p:cNvCxnSpPr>
                <a:cxnSpLocks noChangeShapeType="1"/>
                <a:stCxn id="47151" idx="5"/>
                <a:endCxn id="47148" idx="1"/>
              </p:cNvCxnSpPr>
              <p:nvPr/>
            </p:nvCxnSpPr>
            <p:spPr bwMode="auto">
              <a:xfrm>
                <a:off x="3118" y="2395"/>
                <a:ext cx="326" cy="173"/>
              </a:xfrm>
              <a:prstGeom prst="straightConnector1">
                <a:avLst/>
              </a:prstGeom>
              <a:noFill/>
              <a:ln w="9525">
                <a:solidFill>
                  <a:schemeClr val="tx1"/>
                </a:solidFill>
                <a:round/>
                <a:headEnd/>
                <a:tailEnd type="triangle" w="med" len="med"/>
              </a:ln>
            </p:spPr>
          </p:cxnSp>
          <p:cxnSp>
            <p:nvCxnSpPr>
              <p:cNvPr id="47145" name="AutoShape 31"/>
              <p:cNvCxnSpPr>
                <a:cxnSpLocks noChangeShapeType="1"/>
                <a:stCxn id="47126" idx="3"/>
                <a:endCxn id="47151" idx="1"/>
              </p:cNvCxnSpPr>
              <p:nvPr/>
            </p:nvCxnSpPr>
            <p:spPr bwMode="auto">
              <a:xfrm>
                <a:off x="2316" y="1848"/>
                <a:ext cx="330" cy="298"/>
              </a:xfrm>
              <a:prstGeom prst="straightConnector1">
                <a:avLst/>
              </a:prstGeom>
              <a:noFill/>
              <a:ln w="9525">
                <a:solidFill>
                  <a:schemeClr val="tx1"/>
                </a:solidFill>
                <a:round/>
                <a:headEnd/>
                <a:tailEnd type="triangle" w="med" len="med"/>
              </a:ln>
            </p:spPr>
          </p:cxnSp>
          <p:sp>
            <p:nvSpPr>
              <p:cNvPr id="47146" name="AutoShape 32"/>
              <p:cNvSpPr>
                <a:spLocks noChangeArrowheads="1"/>
              </p:cNvSpPr>
              <p:nvPr/>
            </p:nvSpPr>
            <p:spPr bwMode="auto">
              <a:xfrm>
                <a:off x="472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3</a:t>
                </a:r>
                <a:endParaRPr lang="en-US" sz="900"/>
              </a:p>
            </p:txBody>
          </p:sp>
          <p:cxnSp>
            <p:nvCxnSpPr>
              <p:cNvPr id="47147" name="AutoShape 33"/>
              <p:cNvCxnSpPr>
                <a:cxnSpLocks noChangeShapeType="1"/>
                <a:stCxn id="47148" idx="3"/>
                <a:endCxn id="47152" idx="2"/>
              </p:cNvCxnSpPr>
              <p:nvPr/>
            </p:nvCxnSpPr>
            <p:spPr bwMode="auto">
              <a:xfrm flipV="1">
                <a:off x="4044" y="2472"/>
                <a:ext cx="264" cy="96"/>
              </a:xfrm>
              <a:prstGeom prst="straightConnector1">
                <a:avLst/>
              </a:prstGeom>
              <a:noFill/>
              <a:ln w="9525">
                <a:solidFill>
                  <a:schemeClr val="tx1"/>
                </a:solidFill>
                <a:round/>
                <a:headEnd/>
                <a:tailEnd type="triangle" w="med" len="med"/>
              </a:ln>
            </p:spPr>
          </p:cxnSp>
          <p:sp>
            <p:nvSpPr>
              <p:cNvPr id="47148" name="AutoShape 34"/>
              <p:cNvSpPr>
                <a:spLocks noChangeArrowheads="1"/>
              </p:cNvSpPr>
              <p:nvPr/>
            </p:nvSpPr>
            <p:spPr bwMode="auto">
              <a:xfrm>
                <a:off x="3456" y="235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3</a:t>
                </a:r>
                <a:endParaRPr lang="en-US" sz="900"/>
              </a:p>
            </p:txBody>
          </p:sp>
          <p:cxnSp>
            <p:nvCxnSpPr>
              <p:cNvPr id="47149" name="AutoShape 35"/>
              <p:cNvCxnSpPr>
                <a:cxnSpLocks noChangeShapeType="1"/>
                <a:stCxn id="47148" idx="1"/>
                <a:endCxn id="47142" idx="3"/>
              </p:cNvCxnSpPr>
              <p:nvPr/>
            </p:nvCxnSpPr>
            <p:spPr bwMode="auto">
              <a:xfrm flipH="1">
                <a:off x="2316" y="2568"/>
                <a:ext cx="1128" cy="384"/>
              </a:xfrm>
              <a:prstGeom prst="straightConnector1">
                <a:avLst/>
              </a:prstGeom>
              <a:noFill/>
              <a:ln w="9525">
                <a:solidFill>
                  <a:schemeClr val="tx1"/>
                </a:solidFill>
                <a:round/>
                <a:headEnd/>
                <a:tailEnd type="triangle" w="med" len="med"/>
              </a:ln>
            </p:spPr>
          </p:cxnSp>
          <p:cxnSp>
            <p:nvCxnSpPr>
              <p:cNvPr id="47150" name="AutoShape 36"/>
              <p:cNvCxnSpPr>
                <a:cxnSpLocks noChangeShapeType="1"/>
                <a:stCxn id="47146" idx="1"/>
                <a:endCxn id="47142" idx="3"/>
              </p:cNvCxnSpPr>
              <p:nvPr/>
            </p:nvCxnSpPr>
            <p:spPr bwMode="auto">
              <a:xfrm flipH="1">
                <a:off x="2316" y="2952"/>
                <a:ext cx="2392" cy="0"/>
              </a:xfrm>
              <a:prstGeom prst="straightConnector1">
                <a:avLst/>
              </a:prstGeom>
              <a:noFill/>
              <a:ln w="9525">
                <a:solidFill>
                  <a:schemeClr val="tx1"/>
                </a:solidFill>
                <a:round/>
                <a:headEnd/>
                <a:tailEnd type="triangle" w="med" len="med"/>
              </a:ln>
            </p:spPr>
          </p:cxnSp>
          <p:sp>
            <p:nvSpPr>
              <p:cNvPr id="47151" name="Oval 37"/>
              <p:cNvSpPr>
                <a:spLocks noChangeAspect="1" noChangeArrowheads="1"/>
              </p:cNvSpPr>
              <p:nvPr/>
            </p:nvSpPr>
            <p:spPr bwMode="auto">
              <a:xfrm>
                <a:off x="2548" y="2112"/>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7152" name="Oval 38"/>
              <p:cNvSpPr>
                <a:spLocks noChangeArrowheads="1"/>
              </p:cNvSpPr>
              <p:nvPr/>
            </p:nvSpPr>
            <p:spPr bwMode="auto">
              <a:xfrm>
                <a:off x="4320" y="2352"/>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47153" name="AutoShape 39"/>
              <p:cNvCxnSpPr>
                <a:cxnSpLocks noChangeShapeType="1"/>
                <a:stCxn id="47152" idx="5"/>
                <a:endCxn id="47146" idx="0"/>
              </p:cNvCxnSpPr>
              <p:nvPr/>
            </p:nvCxnSpPr>
            <p:spPr bwMode="auto">
              <a:xfrm>
                <a:off x="4853" y="2569"/>
                <a:ext cx="155" cy="155"/>
              </a:xfrm>
              <a:prstGeom prst="straightConnector1">
                <a:avLst/>
              </a:prstGeom>
              <a:noFill/>
              <a:ln w="9525">
                <a:solidFill>
                  <a:schemeClr val="tx1"/>
                </a:solidFill>
                <a:round/>
                <a:headEnd/>
                <a:tailEnd type="triangle" w="med" len="med"/>
              </a:ln>
            </p:spPr>
          </p:cxnSp>
          <p:sp>
            <p:nvSpPr>
              <p:cNvPr id="47154" name="Oval 40"/>
              <p:cNvSpPr>
                <a:spLocks noChangeAspect="1" noChangeArrowheads="1"/>
              </p:cNvSpPr>
              <p:nvPr/>
            </p:nvSpPr>
            <p:spPr bwMode="auto">
              <a:xfrm>
                <a:off x="912" y="608"/>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55" name="AutoShape 41"/>
              <p:cNvCxnSpPr>
                <a:cxnSpLocks noChangeShapeType="1"/>
                <a:stCxn id="47154" idx="2"/>
                <a:endCxn id="47136" idx="3"/>
              </p:cNvCxnSpPr>
              <p:nvPr/>
            </p:nvCxnSpPr>
            <p:spPr bwMode="auto">
              <a:xfrm flipH="1">
                <a:off x="588" y="738"/>
                <a:ext cx="312" cy="6"/>
              </a:xfrm>
              <a:prstGeom prst="straightConnector1">
                <a:avLst/>
              </a:prstGeom>
              <a:noFill/>
              <a:ln w="9525">
                <a:solidFill>
                  <a:schemeClr val="tx1"/>
                </a:solidFill>
                <a:round/>
                <a:headEnd/>
                <a:tailEnd type="triangle" w="med" len="med"/>
              </a:ln>
            </p:spPr>
          </p:cxnSp>
          <p:cxnSp>
            <p:nvCxnSpPr>
              <p:cNvPr id="47156" name="AutoShape 42"/>
              <p:cNvCxnSpPr>
                <a:cxnSpLocks noChangeShapeType="1"/>
                <a:stCxn id="47126" idx="1"/>
                <a:endCxn id="47157" idx="6"/>
              </p:cNvCxnSpPr>
              <p:nvPr/>
            </p:nvCxnSpPr>
            <p:spPr bwMode="auto">
              <a:xfrm flipH="1" flipV="1">
                <a:off x="1459" y="1839"/>
                <a:ext cx="257" cy="9"/>
              </a:xfrm>
              <a:prstGeom prst="straightConnector1">
                <a:avLst/>
              </a:prstGeom>
              <a:noFill/>
              <a:ln w="9525">
                <a:solidFill>
                  <a:schemeClr val="tx1"/>
                </a:solidFill>
                <a:round/>
                <a:headEnd/>
                <a:tailEnd type="triangle" w="med" len="med"/>
              </a:ln>
            </p:spPr>
          </p:cxnSp>
          <p:sp>
            <p:nvSpPr>
              <p:cNvPr id="47157" name="Oval 43"/>
              <p:cNvSpPr>
                <a:spLocks noChangeAspect="1" noChangeArrowheads="1"/>
              </p:cNvSpPr>
              <p:nvPr/>
            </p:nvSpPr>
            <p:spPr bwMode="auto">
              <a:xfrm>
                <a:off x="900" y="1709"/>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58" name="AutoShape 44"/>
              <p:cNvCxnSpPr>
                <a:cxnSpLocks noChangeShapeType="1"/>
                <a:stCxn id="47157" idx="2"/>
                <a:endCxn id="47127" idx="3"/>
              </p:cNvCxnSpPr>
              <p:nvPr/>
            </p:nvCxnSpPr>
            <p:spPr bwMode="auto">
              <a:xfrm flipH="1">
                <a:off x="588" y="1839"/>
                <a:ext cx="300" cy="9"/>
              </a:xfrm>
              <a:prstGeom prst="straightConnector1">
                <a:avLst/>
              </a:prstGeom>
              <a:noFill/>
              <a:ln w="9525">
                <a:solidFill>
                  <a:schemeClr val="tx1"/>
                </a:solidFill>
                <a:round/>
                <a:headEnd/>
                <a:tailEnd type="triangle" w="med" len="med"/>
              </a:ln>
            </p:spPr>
          </p:cxnSp>
          <p:cxnSp>
            <p:nvCxnSpPr>
              <p:cNvPr id="47159" name="AutoShape 45"/>
              <p:cNvCxnSpPr>
                <a:cxnSpLocks noChangeShapeType="1"/>
                <a:stCxn id="47142" idx="1"/>
                <a:endCxn id="47160" idx="6"/>
              </p:cNvCxnSpPr>
              <p:nvPr/>
            </p:nvCxnSpPr>
            <p:spPr bwMode="auto">
              <a:xfrm flipH="1" flipV="1">
                <a:off x="1452" y="2946"/>
                <a:ext cx="264" cy="6"/>
              </a:xfrm>
              <a:prstGeom prst="straightConnector1">
                <a:avLst/>
              </a:prstGeom>
              <a:noFill/>
              <a:ln w="9525">
                <a:solidFill>
                  <a:schemeClr val="tx1"/>
                </a:solidFill>
                <a:round/>
                <a:headEnd/>
                <a:tailEnd type="triangle" w="med" len="med"/>
              </a:ln>
            </p:spPr>
          </p:cxnSp>
          <p:sp>
            <p:nvSpPr>
              <p:cNvPr id="47160" name="Oval 46"/>
              <p:cNvSpPr>
                <a:spLocks noChangeAspect="1" noChangeArrowheads="1"/>
              </p:cNvSpPr>
              <p:nvPr/>
            </p:nvSpPr>
            <p:spPr bwMode="auto">
              <a:xfrm>
                <a:off x="893" y="2816"/>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61" name="AutoShape 47"/>
              <p:cNvCxnSpPr>
                <a:cxnSpLocks noChangeShapeType="1"/>
                <a:stCxn id="47160" idx="2"/>
                <a:endCxn id="47143" idx="3"/>
              </p:cNvCxnSpPr>
              <p:nvPr/>
            </p:nvCxnSpPr>
            <p:spPr bwMode="auto">
              <a:xfrm flipH="1">
                <a:off x="588" y="2946"/>
                <a:ext cx="293" cy="6"/>
              </a:xfrm>
              <a:prstGeom prst="straightConnector1">
                <a:avLst/>
              </a:prstGeom>
              <a:noFill/>
              <a:ln w="9525">
                <a:solidFill>
                  <a:schemeClr val="tx1"/>
                </a:solidFill>
                <a:round/>
                <a:headEnd/>
                <a:tailEnd type="triangle" w="med" len="med"/>
              </a:ln>
            </p:spPr>
          </p:cxnSp>
          <p:sp>
            <p:nvSpPr>
              <p:cNvPr id="47162" name="AutoShape 48"/>
              <p:cNvSpPr>
                <a:spLocks noChangeArrowheads="1"/>
              </p:cNvSpPr>
              <p:nvPr/>
            </p:nvSpPr>
            <p:spPr bwMode="auto">
              <a:xfrm>
                <a:off x="1728" y="3840"/>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sp>
            <p:nvSpPr>
              <p:cNvPr id="47163" name="AutoShape 49"/>
              <p:cNvSpPr>
                <a:spLocks noChangeArrowheads="1"/>
              </p:cNvSpPr>
              <p:nvPr/>
            </p:nvSpPr>
            <p:spPr bwMode="auto">
              <a:xfrm>
                <a:off x="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cxnSp>
            <p:nvCxnSpPr>
              <p:cNvPr id="47164" name="AutoShape 50"/>
              <p:cNvCxnSpPr>
                <a:cxnSpLocks noChangeShapeType="1"/>
                <a:stCxn id="47170" idx="5"/>
                <a:endCxn id="47167" idx="1"/>
              </p:cNvCxnSpPr>
              <p:nvPr/>
            </p:nvCxnSpPr>
            <p:spPr bwMode="auto">
              <a:xfrm>
                <a:off x="3118" y="3499"/>
                <a:ext cx="326" cy="173"/>
              </a:xfrm>
              <a:prstGeom prst="straightConnector1">
                <a:avLst/>
              </a:prstGeom>
              <a:noFill/>
              <a:ln w="9525">
                <a:solidFill>
                  <a:schemeClr val="tx1"/>
                </a:solidFill>
                <a:round/>
                <a:headEnd/>
                <a:tailEnd type="triangle" w="med" len="med"/>
              </a:ln>
            </p:spPr>
          </p:cxnSp>
          <p:sp>
            <p:nvSpPr>
              <p:cNvPr id="47165" name="AutoShape 51"/>
              <p:cNvSpPr>
                <a:spLocks noChangeArrowheads="1"/>
              </p:cNvSpPr>
              <p:nvPr/>
            </p:nvSpPr>
            <p:spPr bwMode="auto">
              <a:xfrm>
                <a:off x="472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4</a:t>
                </a:r>
                <a:endParaRPr lang="en-US" sz="900"/>
              </a:p>
            </p:txBody>
          </p:sp>
          <p:cxnSp>
            <p:nvCxnSpPr>
              <p:cNvPr id="47166" name="AutoShape 52"/>
              <p:cNvCxnSpPr>
                <a:cxnSpLocks noChangeShapeType="1"/>
                <a:stCxn id="47167" idx="3"/>
                <a:endCxn id="47171" idx="2"/>
              </p:cNvCxnSpPr>
              <p:nvPr/>
            </p:nvCxnSpPr>
            <p:spPr bwMode="auto">
              <a:xfrm flipV="1">
                <a:off x="4044" y="3576"/>
                <a:ext cx="264" cy="96"/>
              </a:xfrm>
              <a:prstGeom prst="straightConnector1">
                <a:avLst/>
              </a:prstGeom>
              <a:noFill/>
              <a:ln w="9525">
                <a:solidFill>
                  <a:schemeClr val="tx1"/>
                </a:solidFill>
                <a:round/>
                <a:headEnd/>
                <a:tailEnd type="triangle" w="med" len="med"/>
              </a:ln>
            </p:spPr>
          </p:cxnSp>
          <p:sp>
            <p:nvSpPr>
              <p:cNvPr id="47167" name="AutoShape 53"/>
              <p:cNvSpPr>
                <a:spLocks noChangeArrowheads="1"/>
              </p:cNvSpPr>
              <p:nvPr/>
            </p:nvSpPr>
            <p:spPr bwMode="auto">
              <a:xfrm>
                <a:off x="3456" y="345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4</a:t>
                </a:r>
                <a:endParaRPr lang="en-US" sz="900"/>
              </a:p>
            </p:txBody>
          </p:sp>
          <p:cxnSp>
            <p:nvCxnSpPr>
              <p:cNvPr id="47168" name="AutoShape 54"/>
              <p:cNvCxnSpPr>
                <a:cxnSpLocks noChangeShapeType="1"/>
                <a:stCxn id="47167" idx="1"/>
                <a:endCxn id="47162" idx="3"/>
              </p:cNvCxnSpPr>
              <p:nvPr/>
            </p:nvCxnSpPr>
            <p:spPr bwMode="auto">
              <a:xfrm flipH="1">
                <a:off x="2316" y="3672"/>
                <a:ext cx="1128" cy="384"/>
              </a:xfrm>
              <a:prstGeom prst="straightConnector1">
                <a:avLst/>
              </a:prstGeom>
              <a:noFill/>
              <a:ln w="9525">
                <a:solidFill>
                  <a:schemeClr val="tx1"/>
                </a:solidFill>
                <a:round/>
                <a:headEnd/>
                <a:tailEnd type="triangle" w="med" len="med"/>
              </a:ln>
            </p:spPr>
          </p:cxnSp>
          <p:cxnSp>
            <p:nvCxnSpPr>
              <p:cNvPr id="47169" name="AutoShape 55"/>
              <p:cNvCxnSpPr>
                <a:cxnSpLocks noChangeShapeType="1"/>
                <a:stCxn id="47165" idx="1"/>
                <a:endCxn id="47162" idx="3"/>
              </p:cNvCxnSpPr>
              <p:nvPr/>
            </p:nvCxnSpPr>
            <p:spPr bwMode="auto">
              <a:xfrm flipH="1">
                <a:off x="2316" y="4056"/>
                <a:ext cx="2392" cy="0"/>
              </a:xfrm>
              <a:prstGeom prst="straightConnector1">
                <a:avLst/>
              </a:prstGeom>
              <a:noFill/>
              <a:ln w="9525">
                <a:solidFill>
                  <a:schemeClr val="tx1"/>
                </a:solidFill>
                <a:round/>
                <a:headEnd/>
                <a:tailEnd type="triangle" w="med" len="med"/>
              </a:ln>
            </p:spPr>
          </p:cxnSp>
          <p:sp>
            <p:nvSpPr>
              <p:cNvPr id="47170" name="Oval 56"/>
              <p:cNvSpPr>
                <a:spLocks noChangeAspect="1" noChangeArrowheads="1"/>
              </p:cNvSpPr>
              <p:nvPr/>
            </p:nvSpPr>
            <p:spPr bwMode="auto">
              <a:xfrm>
                <a:off x="2548" y="3216"/>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7171" name="Oval 57"/>
              <p:cNvSpPr>
                <a:spLocks noChangeArrowheads="1"/>
              </p:cNvSpPr>
              <p:nvPr/>
            </p:nvSpPr>
            <p:spPr bwMode="auto">
              <a:xfrm>
                <a:off x="4320" y="3456"/>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47172" name="AutoShape 58"/>
              <p:cNvCxnSpPr>
                <a:cxnSpLocks noChangeShapeType="1"/>
                <a:stCxn id="47171" idx="5"/>
                <a:endCxn id="47165" idx="0"/>
              </p:cNvCxnSpPr>
              <p:nvPr/>
            </p:nvCxnSpPr>
            <p:spPr bwMode="auto">
              <a:xfrm>
                <a:off x="4853" y="3673"/>
                <a:ext cx="155" cy="155"/>
              </a:xfrm>
              <a:prstGeom prst="straightConnector1">
                <a:avLst/>
              </a:prstGeom>
              <a:noFill/>
              <a:ln w="9525">
                <a:solidFill>
                  <a:schemeClr val="tx1"/>
                </a:solidFill>
                <a:round/>
                <a:headEnd/>
                <a:tailEnd type="triangle" w="med" len="med"/>
              </a:ln>
            </p:spPr>
          </p:cxnSp>
          <p:cxnSp>
            <p:nvCxnSpPr>
              <p:cNvPr id="47173" name="AutoShape 59"/>
              <p:cNvCxnSpPr>
                <a:cxnSpLocks noChangeShapeType="1"/>
                <a:stCxn id="47162" idx="1"/>
                <a:endCxn id="47174" idx="6"/>
              </p:cNvCxnSpPr>
              <p:nvPr/>
            </p:nvCxnSpPr>
            <p:spPr bwMode="auto">
              <a:xfrm flipH="1" flipV="1">
                <a:off x="1452" y="4050"/>
                <a:ext cx="264" cy="6"/>
              </a:xfrm>
              <a:prstGeom prst="straightConnector1">
                <a:avLst/>
              </a:prstGeom>
              <a:noFill/>
              <a:ln w="9525">
                <a:solidFill>
                  <a:schemeClr val="tx1"/>
                </a:solidFill>
                <a:round/>
                <a:headEnd/>
                <a:tailEnd type="triangle" w="med" len="med"/>
              </a:ln>
            </p:spPr>
          </p:cxnSp>
          <p:sp>
            <p:nvSpPr>
              <p:cNvPr id="47174" name="Oval 60"/>
              <p:cNvSpPr>
                <a:spLocks noChangeAspect="1" noChangeArrowheads="1"/>
              </p:cNvSpPr>
              <p:nvPr/>
            </p:nvSpPr>
            <p:spPr bwMode="auto">
              <a:xfrm>
                <a:off x="893" y="3920"/>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75" name="AutoShape 61"/>
              <p:cNvCxnSpPr>
                <a:cxnSpLocks noChangeShapeType="1"/>
                <a:stCxn id="47174" idx="2"/>
                <a:endCxn id="47163" idx="3"/>
              </p:cNvCxnSpPr>
              <p:nvPr/>
            </p:nvCxnSpPr>
            <p:spPr bwMode="auto">
              <a:xfrm flipH="1">
                <a:off x="588" y="4050"/>
                <a:ext cx="293" cy="6"/>
              </a:xfrm>
              <a:prstGeom prst="straightConnector1">
                <a:avLst/>
              </a:prstGeom>
              <a:noFill/>
              <a:ln w="9525">
                <a:solidFill>
                  <a:schemeClr val="tx1"/>
                </a:solidFill>
                <a:round/>
                <a:headEnd/>
                <a:tailEnd type="triangle" w="med" len="med"/>
              </a:ln>
            </p:spPr>
          </p:cxnSp>
          <p:cxnSp>
            <p:nvCxnSpPr>
              <p:cNvPr id="47176" name="AutoShape 62"/>
              <p:cNvCxnSpPr>
                <a:cxnSpLocks noChangeShapeType="1"/>
                <a:stCxn id="47142" idx="3"/>
                <a:endCxn id="47170" idx="1"/>
              </p:cNvCxnSpPr>
              <p:nvPr/>
            </p:nvCxnSpPr>
            <p:spPr bwMode="auto">
              <a:xfrm>
                <a:off x="2316" y="2952"/>
                <a:ext cx="330" cy="298"/>
              </a:xfrm>
              <a:prstGeom prst="straightConnector1">
                <a:avLst/>
              </a:prstGeom>
              <a:noFill/>
              <a:ln w="9525">
                <a:solidFill>
                  <a:schemeClr val="tx1"/>
                </a:solidFill>
                <a:round/>
                <a:headEnd/>
                <a:tailEnd type="triangle" w="med" len="med"/>
              </a:ln>
            </p:spPr>
          </p:cxnSp>
          <p:cxnSp>
            <p:nvCxnSpPr>
              <p:cNvPr id="47177" name="AutoShape 63"/>
              <p:cNvCxnSpPr>
                <a:cxnSpLocks noChangeShapeType="1"/>
                <a:stCxn id="47162" idx="3"/>
                <a:endCxn id="47139" idx="1"/>
              </p:cNvCxnSpPr>
              <p:nvPr/>
            </p:nvCxnSpPr>
            <p:spPr bwMode="auto">
              <a:xfrm>
                <a:off x="2316" y="4056"/>
                <a:ext cx="708" cy="168"/>
              </a:xfrm>
              <a:prstGeom prst="straightConnector1">
                <a:avLst/>
              </a:prstGeom>
              <a:noFill/>
              <a:ln w="9525">
                <a:solidFill>
                  <a:schemeClr val="tx1"/>
                </a:solidFill>
                <a:round/>
                <a:headEnd/>
                <a:tailEnd type="triangle" w="med" len="med"/>
              </a:ln>
            </p:spPr>
          </p:cxnSp>
        </p:grpSp>
        <p:sp>
          <p:nvSpPr>
            <p:cNvPr id="47125" name="Rectangle 64"/>
            <p:cNvSpPr>
              <a:spLocks noChangeArrowheads="1"/>
            </p:cNvSpPr>
            <p:nvPr/>
          </p:nvSpPr>
          <p:spPr bwMode="auto">
            <a:xfrm>
              <a:off x="0" y="1008"/>
              <a:ext cx="1584" cy="1152"/>
            </a:xfrm>
            <a:prstGeom prst="rect">
              <a:avLst/>
            </a:prstGeom>
            <a:noFill/>
            <a:ln w="9525">
              <a:solidFill>
                <a:schemeClr val="tx1"/>
              </a:solidFill>
              <a:miter lim="800000"/>
              <a:headEnd/>
              <a:tailEnd/>
            </a:ln>
          </p:spPr>
          <p:txBody>
            <a:bodyPr wrap="none" anchor="ctr"/>
            <a:lstStyle/>
            <a:p>
              <a:endParaRPr lang="en-US"/>
            </a:p>
          </p:txBody>
        </p:sp>
      </p:grpSp>
      <p:sp>
        <p:nvSpPr>
          <p:cNvPr id="47120" name="AutoShape 65"/>
          <p:cNvSpPr>
            <a:spLocks noChangeArrowheads="1"/>
          </p:cNvSpPr>
          <p:nvPr/>
        </p:nvSpPr>
        <p:spPr bwMode="auto">
          <a:xfrm>
            <a:off x="76200" y="838200"/>
            <a:ext cx="2971800" cy="914400"/>
          </a:xfrm>
          <a:prstGeom prst="flowChartAlternateProcess">
            <a:avLst/>
          </a:prstGeom>
          <a:solidFill>
            <a:schemeClr val="bg1"/>
          </a:solidFill>
          <a:ln w="57150">
            <a:solidFill>
              <a:srgbClr val="008000"/>
            </a:solidFill>
            <a:miter lim="800000"/>
            <a:headEnd/>
            <a:tailEnd/>
          </a:ln>
        </p:spPr>
        <p:txBody>
          <a:bodyPr wrap="none" anchor="ctr"/>
          <a:lstStyle/>
          <a:p>
            <a:pPr algn="ctr"/>
            <a:r>
              <a:rPr lang="en-US" sz="3600" b="1">
                <a:latin typeface="Symbol" pitchFamily="18" charset="2"/>
              </a:rPr>
              <a:t>a</a:t>
            </a:r>
            <a:r>
              <a:rPr lang="en-US" sz="3600" b="1">
                <a:latin typeface="Arial" charset="0"/>
              </a:rPr>
              <a:t>, </a:t>
            </a:r>
            <a:r>
              <a:rPr lang="en-US" sz="3600" b="1">
                <a:latin typeface="Symbol" pitchFamily="18" charset="2"/>
              </a:rPr>
              <a:t>b</a:t>
            </a:r>
            <a:r>
              <a:rPr lang="en-US" sz="3600" b="1">
                <a:latin typeface="Arial" charset="0"/>
              </a:rPr>
              <a:t>, </a:t>
            </a:r>
            <a:r>
              <a:rPr lang="en-US" sz="3600" b="1">
                <a:latin typeface="Symbol" pitchFamily="18" charset="2"/>
              </a:rPr>
              <a:t>s</a:t>
            </a:r>
            <a:r>
              <a:rPr lang="en-US" sz="3600" b="1">
                <a:latin typeface="Arial" charset="0"/>
              </a:rPr>
              <a:t>, . . .</a:t>
            </a:r>
            <a:endParaRPr lang="en-US" sz="3600" b="1" baseline="-25000">
              <a:latin typeface="Arial" charset="0"/>
            </a:endParaRPr>
          </a:p>
        </p:txBody>
      </p:sp>
      <p:cxnSp>
        <p:nvCxnSpPr>
          <p:cNvPr id="47121" name="AutoShape 66"/>
          <p:cNvCxnSpPr>
            <a:cxnSpLocks noChangeShapeType="1"/>
            <a:stCxn id="47125" idx="0"/>
            <a:endCxn id="47112" idx="1"/>
          </p:cNvCxnSpPr>
          <p:nvPr/>
        </p:nvCxnSpPr>
        <p:spPr bwMode="auto">
          <a:xfrm flipV="1">
            <a:off x="3390900" y="1866900"/>
            <a:ext cx="1771650" cy="571500"/>
          </a:xfrm>
          <a:prstGeom prst="straightConnector1">
            <a:avLst/>
          </a:prstGeom>
          <a:noFill/>
          <a:ln w="9525">
            <a:solidFill>
              <a:schemeClr val="tx1"/>
            </a:solidFill>
            <a:round/>
            <a:headEnd/>
            <a:tailEnd type="triangle" w="lg" len="lg"/>
          </a:ln>
        </p:spPr>
      </p:cxnSp>
      <p:sp>
        <p:nvSpPr>
          <p:cNvPr id="47122" name="Line 67"/>
          <p:cNvSpPr>
            <a:spLocks noChangeShapeType="1"/>
          </p:cNvSpPr>
          <p:nvPr/>
        </p:nvSpPr>
        <p:spPr bwMode="auto">
          <a:xfrm>
            <a:off x="1447800" y="1828800"/>
            <a:ext cx="457200" cy="533400"/>
          </a:xfrm>
          <a:prstGeom prst="line">
            <a:avLst/>
          </a:prstGeom>
          <a:noFill/>
          <a:ln w="9525">
            <a:solidFill>
              <a:schemeClr val="tx1"/>
            </a:solidFill>
            <a:round/>
            <a:headEnd/>
            <a:tailEnd type="triangle" w="med" len="med"/>
          </a:ln>
        </p:spPr>
        <p:txBody>
          <a:bodyPr/>
          <a:lstStyle/>
          <a:p>
            <a:endParaRPr lang="en-US"/>
          </a:p>
        </p:txBody>
      </p:sp>
      <p:cxnSp>
        <p:nvCxnSpPr>
          <p:cNvPr id="47123" name="AutoShape 68"/>
          <p:cNvCxnSpPr>
            <a:cxnSpLocks noChangeShapeType="1"/>
            <a:stCxn id="47114" idx="1"/>
            <a:endCxn id="47118" idx="3"/>
          </p:cNvCxnSpPr>
          <p:nvPr/>
        </p:nvCxnSpPr>
        <p:spPr bwMode="auto">
          <a:xfrm flipH="1" flipV="1">
            <a:off x="4495800" y="5638800"/>
            <a:ext cx="666750" cy="152400"/>
          </a:xfrm>
          <a:prstGeom prst="straightConnector1">
            <a:avLst/>
          </a:prstGeom>
          <a:noFill/>
          <a:ln w="9525">
            <a:solidFill>
              <a:schemeClr val="tx1"/>
            </a:solidFill>
            <a:round/>
            <a:headEnd/>
            <a:tailEnd type="triangle" w="lg" len="lg"/>
          </a:ln>
        </p:spPr>
      </p:cxnSp>
      <p:graphicFrame>
        <p:nvGraphicFramePr>
          <p:cNvPr id="47106" name="Object 69"/>
          <p:cNvGraphicFramePr>
            <a:graphicFrameLocks noChangeAspect="1"/>
          </p:cNvGraphicFramePr>
          <p:nvPr/>
        </p:nvGraphicFramePr>
        <p:xfrm>
          <a:off x="5737225" y="5362575"/>
          <a:ext cx="2930525" cy="876300"/>
        </p:xfrm>
        <a:graphic>
          <a:graphicData uri="http://schemas.openxmlformats.org/presentationml/2006/ole">
            <mc:AlternateContent xmlns:mc="http://schemas.openxmlformats.org/markup-compatibility/2006">
              <mc:Choice xmlns:v="urn:schemas-microsoft-com:vml" Requires="v">
                <p:oleObj spid="_x0000_s47928" name="Equation" r:id="rId4" imgW="850680" imgH="253800" progId="Equation.3">
                  <p:embed/>
                </p:oleObj>
              </mc:Choice>
              <mc:Fallback>
                <p:oleObj name="Equation" r:id="rId4" imgW="850680" imgH="253800" progId="Equation.3">
                  <p:embed/>
                  <p:pic>
                    <p:nvPicPr>
                      <p:cNvPr id="0"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225" y="5362575"/>
                        <a:ext cx="2930525" cy="876300"/>
                      </a:xfrm>
                      <a:prstGeom prst="rect">
                        <a:avLst/>
                      </a:prstGeom>
                      <a:solidFill>
                        <a:schemeClr val="bg1"/>
                      </a:solidFill>
                    </p:spPr>
                  </p:pic>
                </p:oleObj>
              </mc:Fallback>
            </mc:AlternateContent>
          </a:graphicData>
        </a:graphic>
      </p:graphicFrame>
      <p:graphicFrame>
        <p:nvGraphicFramePr>
          <p:cNvPr id="47107" name="Object 70"/>
          <p:cNvGraphicFramePr>
            <a:graphicFrameLocks noChangeAspect="1"/>
          </p:cNvGraphicFramePr>
          <p:nvPr/>
        </p:nvGraphicFramePr>
        <p:xfrm>
          <a:off x="5410200" y="1327150"/>
          <a:ext cx="1447800" cy="798513"/>
        </p:xfrm>
        <a:graphic>
          <a:graphicData uri="http://schemas.openxmlformats.org/presentationml/2006/ole">
            <mc:AlternateContent xmlns:mc="http://schemas.openxmlformats.org/markup-compatibility/2006">
              <mc:Choice xmlns:v="urn:schemas-microsoft-com:vml" Requires="v">
                <p:oleObj spid="_x0000_s47929" name="Equation" r:id="rId6" imgW="368280" imgH="241200" progId="Equation.3">
                  <p:embed/>
                </p:oleObj>
              </mc:Choice>
              <mc:Fallback>
                <p:oleObj name="Equation" r:id="rId6" imgW="368280" imgH="241200" progId="Equation.3">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327150"/>
                        <a:ext cx="14478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0327" name="Object 71"/>
          <p:cNvGraphicFramePr>
            <a:graphicFrameLocks noChangeAspect="1"/>
          </p:cNvGraphicFramePr>
          <p:nvPr/>
        </p:nvGraphicFramePr>
        <p:xfrm>
          <a:off x="7535863" y="76200"/>
          <a:ext cx="1531937" cy="1439863"/>
        </p:xfrm>
        <a:graphic>
          <a:graphicData uri="http://schemas.openxmlformats.org/presentationml/2006/ole">
            <mc:AlternateContent xmlns:mc="http://schemas.openxmlformats.org/markup-compatibility/2006">
              <mc:Choice xmlns:v="urn:schemas-microsoft-com:vml" Requires="v">
                <p:oleObj spid="_x0000_s47930" name="Document" r:id="rId8" imgW="6301080" imgH="4229280" progId="Word.Document.8">
                  <p:embed/>
                </p:oleObj>
              </mc:Choice>
              <mc:Fallback>
                <p:oleObj name="Document" r:id="rId8" imgW="6301080" imgH="4229280" progId="Word.Document.8">
                  <p:embed/>
                  <p:pic>
                    <p:nvPicPr>
                      <p:cNvPr id="0" name="Object 71"/>
                      <p:cNvPicPr>
                        <a:picLocks noChangeAspect="1" noChangeArrowheads="1"/>
                      </p:cNvPicPr>
                      <p:nvPr/>
                    </p:nvPicPr>
                    <p:blipFill>
                      <a:blip r:embed="rId9">
                        <a:extLst>
                          <a:ext uri="{28A0092B-C50C-407E-A947-70E740481C1C}">
                            <a14:useLocalDpi xmlns:a14="http://schemas.microsoft.com/office/drawing/2010/main" val="0"/>
                          </a:ext>
                        </a:extLst>
                      </a:blip>
                      <a:srcRect b="10550"/>
                      <a:stretch>
                        <a:fillRect/>
                      </a:stretch>
                    </p:blipFill>
                    <p:spPr bwMode="auto">
                      <a:xfrm>
                        <a:off x="7535863" y="76200"/>
                        <a:ext cx="153193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Footer Placeholder 2">
            <a:extLst>
              <a:ext uri="{FF2B5EF4-FFF2-40B4-BE49-F238E27FC236}">
                <a16:creationId xmlns:a16="http://schemas.microsoft.com/office/drawing/2014/main" id="{6A720939-436F-4881-ADBA-D0B8E7EE937C}"/>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(2)</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0B73A09E-F981-4B62-A3B2-03867F618C0E}" type="slidenum">
              <a:rPr lang="en-US" sz="1400"/>
              <a:pPr algn="r"/>
              <a:t>75</a:t>
            </a:fld>
            <a:endParaRPr lang="en-US" sz="1400"/>
          </a:p>
        </p:txBody>
      </p:sp>
      <p:sp>
        <p:nvSpPr>
          <p:cNvPr id="158724" name="Rectangle 2"/>
          <p:cNvSpPr>
            <a:spLocks noGrp="1" noChangeArrowheads="1"/>
          </p:cNvSpPr>
          <p:nvPr>
            <p:ph type="title" idx="4294967295"/>
          </p:nvPr>
        </p:nvSpPr>
        <p:spPr>
          <a:xfrm>
            <a:off x="609600" y="152400"/>
            <a:ext cx="7772400" cy="1143000"/>
          </a:xfrm>
        </p:spPr>
        <p:txBody>
          <a:bodyPr/>
          <a:lstStyle/>
          <a:p>
            <a:pPr eaLnBrk="1" hangingPunct="1"/>
            <a:r>
              <a:rPr lang="en-US" sz="4000"/>
              <a:t>Sample Size</a:t>
            </a:r>
            <a:br>
              <a:rPr lang="en-US" sz="4000"/>
            </a:br>
            <a:r>
              <a:rPr lang="en-US" sz="3600"/>
              <a:t>Larger is not necessarily better</a:t>
            </a:r>
          </a:p>
        </p:txBody>
      </p:sp>
      <p:pic>
        <p:nvPicPr>
          <p:cNvPr id="158725" name="Picture 3" descr="Age Precision 1"/>
          <p:cNvPicPr>
            <a:picLocks noChangeAspect="1" noChangeArrowheads="1"/>
          </p:cNvPicPr>
          <p:nvPr/>
        </p:nvPicPr>
        <p:blipFill>
          <a:blip r:embed="rId3" cstate="print"/>
          <a:srcRect l="5714"/>
          <a:stretch>
            <a:fillRect/>
          </a:stretch>
        </p:blipFill>
        <p:spPr bwMode="auto">
          <a:xfrm>
            <a:off x="1295400" y="1371600"/>
            <a:ext cx="6286500" cy="4914900"/>
          </a:xfrm>
          <a:prstGeom prst="rect">
            <a:avLst/>
          </a:prstGeom>
          <a:noFill/>
          <a:ln w="9525">
            <a:noFill/>
            <a:miter lim="800000"/>
            <a:headEnd/>
            <a:tailEnd/>
          </a:ln>
        </p:spPr>
      </p:pic>
      <p:sp>
        <p:nvSpPr>
          <p:cNvPr id="158726" name="Text Box 4"/>
          <p:cNvSpPr txBox="1">
            <a:spLocks noChangeArrowheads="1"/>
          </p:cNvSpPr>
          <p:nvPr/>
        </p:nvSpPr>
        <p:spPr bwMode="auto">
          <a:xfrm rot="-5400000">
            <a:off x="615157" y="3586956"/>
            <a:ext cx="1238250" cy="579437"/>
          </a:xfrm>
          <a:prstGeom prst="rect">
            <a:avLst/>
          </a:prstGeom>
          <a:noFill/>
          <a:ln w="9525">
            <a:noFill/>
            <a:miter lim="800000"/>
            <a:headEnd/>
            <a:tailEnd/>
          </a:ln>
        </p:spPr>
        <p:txBody>
          <a:bodyPr wrap="none">
            <a:spAutoFit/>
          </a:bodyPr>
          <a:lstStyle/>
          <a:p>
            <a:r>
              <a:rPr lang="en-US" sz="3200" b="1"/>
              <a:t>S^</a:t>
            </a:r>
            <a:r>
              <a:rPr lang="en-US" sz="3200" b="1" baseline="-25000"/>
              <a:t>MSY</a:t>
            </a:r>
          </a:p>
        </p:txBody>
      </p:sp>
      <p:sp>
        <p:nvSpPr>
          <p:cNvPr id="8" name="Footer Placeholder 2">
            <a:extLst>
              <a:ext uri="{FF2B5EF4-FFF2-40B4-BE49-F238E27FC236}">
                <a16:creationId xmlns:a16="http://schemas.microsoft.com/office/drawing/2014/main" id="{96DC58AF-7326-428D-8381-1709FF6D9A88}"/>
              </a:ext>
            </a:extLst>
          </p:cNvPr>
          <p:cNvSpPr txBox="1">
            <a:spLocks noGrp="1"/>
          </p:cNvSpPr>
          <p:nvPr/>
        </p:nvSpPr>
        <p:spPr bwMode="auto">
          <a:xfrm>
            <a:off x="2438400" y="6477000"/>
            <a:ext cx="4348163" cy="328537"/>
          </a:xfrm>
          <a:prstGeom prst="rect">
            <a:avLst/>
          </a:prstGeom>
          <a:noFill/>
          <a:ln w="9525">
            <a:noFill/>
            <a:miter lim="800000"/>
            <a:headEnd/>
            <a:tailEnd/>
          </a:ln>
        </p:spPr>
        <p:txBody>
          <a:bodyPr/>
          <a:lstStyle/>
          <a:p>
            <a:pPr algn="ctr"/>
            <a:r>
              <a:rPr lang="en-US" sz="1400" dirty="0"/>
              <a:t>Problems &amp; Special issues:  Age Structure (3)</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286E662-D6DB-448C-A6D1-6A9CFB5F65D1}" type="slidenum">
              <a:rPr lang="en-US" sz="1400"/>
              <a:pPr algn="r"/>
              <a:t>76</a:t>
            </a:fld>
            <a:endParaRPr lang="en-US" sz="1400"/>
          </a:p>
        </p:txBody>
      </p:sp>
      <p:pic>
        <p:nvPicPr>
          <p:cNvPr id="159748" name="Picture 2"/>
          <p:cNvPicPr>
            <a:picLocks noChangeAspect="1" noChangeArrowheads="1"/>
          </p:cNvPicPr>
          <p:nvPr/>
        </p:nvPicPr>
        <p:blipFill>
          <a:blip r:embed="rId3" cstate="print"/>
          <a:srcRect/>
          <a:stretch>
            <a:fillRect/>
          </a:stretch>
        </p:blipFill>
        <p:spPr bwMode="auto">
          <a:xfrm>
            <a:off x="304800" y="609600"/>
            <a:ext cx="8153400" cy="4498975"/>
          </a:xfrm>
          <a:prstGeom prst="rect">
            <a:avLst/>
          </a:prstGeom>
          <a:noFill/>
          <a:ln w="9525">
            <a:noFill/>
            <a:miter lim="800000"/>
            <a:headEnd/>
            <a:tailEnd/>
          </a:ln>
        </p:spPr>
      </p:pic>
      <p:sp>
        <p:nvSpPr>
          <p:cNvPr id="159749" name="Rectangle 3"/>
          <p:cNvSpPr>
            <a:spLocks noGrp="1" noChangeArrowheads="1"/>
          </p:cNvSpPr>
          <p:nvPr>
            <p:ph type="title" idx="4294967295"/>
          </p:nvPr>
        </p:nvSpPr>
        <p:spPr>
          <a:xfrm>
            <a:off x="685800" y="228600"/>
            <a:ext cx="7772400" cy="1143000"/>
          </a:xfrm>
          <a:solidFill>
            <a:schemeClr val="bg1"/>
          </a:solidFill>
        </p:spPr>
        <p:txBody>
          <a:bodyPr/>
          <a:lstStyle/>
          <a:p>
            <a:pPr eaLnBrk="1" hangingPunct="1"/>
            <a:r>
              <a:rPr lang="en-US"/>
              <a:t>S</a:t>
            </a:r>
            <a:r>
              <a:rPr lang="en-US" baseline="-25000"/>
              <a:t>MSY</a:t>
            </a:r>
            <a:r>
              <a:rPr lang="en-US"/>
              <a:t> Sampling Error</a:t>
            </a:r>
          </a:p>
        </p:txBody>
      </p:sp>
      <p:sp>
        <p:nvSpPr>
          <p:cNvPr id="159750" name="Text Box 4"/>
          <p:cNvSpPr txBox="1">
            <a:spLocks noChangeArrowheads="1"/>
          </p:cNvSpPr>
          <p:nvPr/>
        </p:nvSpPr>
        <p:spPr bwMode="auto">
          <a:xfrm>
            <a:off x="1081088" y="5486400"/>
            <a:ext cx="6632575" cy="579438"/>
          </a:xfrm>
          <a:prstGeom prst="rect">
            <a:avLst/>
          </a:prstGeom>
          <a:noFill/>
          <a:ln w="9525">
            <a:noFill/>
            <a:miter lim="800000"/>
            <a:headEnd/>
            <a:tailEnd/>
          </a:ln>
        </p:spPr>
        <p:txBody>
          <a:bodyPr wrap="none">
            <a:spAutoFit/>
          </a:bodyPr>
          <a:lstStyle/>
          <a:p>
            <a:r>
              <a:rPr lang="en-US" sz="3200" b="1">
                <a:solidFill>
                  <a:srgbClr val="FF0000"/>
                </a:solidFill>
              </a:rPr>
              <a:t>CONCLUDE:  100 scales is sufficient</a:t>
            </a:r>
          </a:p>
        </p:txBody>
      </p:sp>
      <p:sp>
        <p:nvSpPr>
          <p:cNvPr id="7" name="Footer Placeholder 2">
            <a:extLst>
              <a:ext uri="{FF2B5EF4-FFF2-40B4-BE49-F238E27FC236}">
                <a16:creationId xmlns:a16="http://schemas.microsoft.com/office/drawing/2014/main" id="{EAFED4C7-5A0B-4C30-B04C-0228BFDE23E6}"/>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(4)</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9824CD9-5CAC-4B7C-BF7C-7F82E3FCCCD7}" type="slidenum">
              <a:rPr lang="en-US" sz="1400"/>
              <a:pPr algn="r"/>
              <a:t>77</a:t>
            </a:fld>
            <a:endParaRPr lang="en-US" sz="1400"/>
          </a:p>
        </p:txBody>
      </p:sp>
      <p:grpSp>
        <p:nvGrpSpPr>
          <p:cNvPr id="48133" name="Group 2"/>
          <p:cNvGrpSpPr>
            <a:grpSpLocks/>
          </p:cNvGrpSpPr>
          <p:nvPr/>
        </p:nvGrpSpPr>
        <p:grpSpPr bwMode="auto">
          <a:xfrm>
            <a:off x="381000" y="76200"/>
            <a:ext cx="4794250" cy="3733800"/>
            <a:chOff x="192" y="490"/>
            <a:chExt cx="5534" cy="3446"/>
          </a:xfrm>
        </p:grpSpPr>
        <p:graphicFrame>
          <p:nvGraphicFramePr>
            <p:cNvPr id="48130" name="Object 3"/>
            <p:cNvGraphicFramePr>
              <a:graphicFrameLocks noChangeAspect="1"/>
            </p:cNvGraphicFramePr>
            <p:nvPr/>
          </p:nvGraphicFramePr>
          <p:xfrm>
            <a:off x="192" y="680"/>
            <a:ext cx="5424" cy="3256"/>
          </p:xfrm>
          <a:graphic>
            <a:graphicData uri="http://schemas.openxmlformats.org/presentationml/2006/ole">
              <mc:AlternateContent xmlns:mc="http://schemas.openxmlformats.org/markup-compatibility/2006">
                <mc:Choice xmlns:v="urn:schemas-microsoft-com:vml" Requires="v">
                  <p:oleObj spid="_x0000_s48404" name="Document" r:id="rId4" imgW="6301080" imgH="4229280" progId="Word.Document.8">
                    <p:embed/>
                  </p:oleObj>
                </mc:Choice>
                <mc:Fallback>
                  <p:oleObj name="Document" r:id="rId4" imgW="6301080" imgH="4229280"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b="10550"/>
                        <a:stretch>
                          <a:fillRect/>
                        </a:stretch>
                      </p:blipFill>
                      <p:spPr bwMode="auto">
                        <a:xfrm>
                          <a:off x="192" y="680"/>
                          <a:ext cx="5424" cy="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49" name="Text Box 4"/>
            <p:cNvSpPr txBox="1">
              <a:spLocks noChangeArrowheads="1"/>
            </p:cNvSpPr>
            <p:nvPr/>
          </p:nvSpPr>
          <p:spPr bwMode="auto">
            <a:xfrm>
              <a:off x="4993" y="490"/>
              <a:ext cx="733" cy="648"/>
            </a:xfrm>
            <a:prstGeom prst="rect">
              <a:avLst/>
            </a:prstGeom>
            <a:solidFill>
              <a:schemeClr val="bg1"/>
            </a:solidFill>
            <a:ln w="9525">
              <a:noFill/>
              <a:miter lim="800000"/>
              <a:headEnd/>
              <a:tailEnd/>
            </a:ln>
          </p:spPr>
          <p:txBody>
            <a:bodyPr wrap="none">
              <a:spAutoFit/>
            </a:bodyPr>
            <a:lstStyle/>
            <a:p>
              <a:endParaRPr lang="en-US" b="1">
                <a:latin typeface="Arial" charset="0"/>
              </a:endParaRPr>
            </a:p>
            <a:p>
              <a:r>
                <a:rPr lang="en-US" sz="1600">
                  <a:latin typeface="Arial" charset="0"/>
                </a:rPr>
                <a:t>Total</a:t>
              </a:r>
            </a:p>
          </p:txBody>
        </p:sp>
      </p:grpSp>
      <p:sp>
        <p:nvSpPr>
          <p:cNvPr id="48134" name="Rectangle 5"/>
          <p:cNvSpPr>
            <a:spLocks noChangeArrowheads="1"/>
          </p:cNvSpPr>
          <p:nvPr/>
        </p:nvSpPr>
        <p:spPr bwMode="auto">
          <a:xfrm>
            <a:off x="1981200" y="3429000"/>
            <a:ext cx="2438400" cy="304800"/>
          </a:xfrm>
          <a:prstGeom prst="rect">
            <a:avLst/>
          </a:prstGeom>
          <a:noFill/>
          <a:ln w="9525">
            <a:solidFill>
              <a:schemeClr val="tx1"/>
            </a:solidFill>
            <a:miter lim="800000"/>
            <a:headEnd/>
            <a:tailEnd/>
          </a:ln>
        </p:spPr>
        <p:txBody>
          <a:bodyPr wrap="none" anchor="ctr"/>
          <a:lstStyle/>
          <a:p>
            <a:endParaRPr lang="en-US"/>
          </a:p>
        </p:txBody>
      </p:sp>
      <p:grpSp>
        <p:nvGrpSpPr>
          <p:cNvPr id="48135" name="Group 6"/>
          <p:cNvGrpSpPr>
            <a:grpSpLocks/>
          </p:cNvGrpSpPr>
          <p:nvPr/>
        </p:nvGrpSpPr>
        <p:grpSpPr bwMode="auto">
          <a:xfrm>
            <a:off x="228600" y="3810000"/>
            <a:ext cx="4876800" cy="2590800"/>
            <a:chOff x="48" y="240"/>
            <a:chExt cx="3072" cy="1632"/>
          </a:xfrm>
        </p:grpSpPr>
        <p:grpSp>
          <p:nvGrpSpPr>
            <p:cNvPr id="48140" name="Group 7"/>
            <p:cNvGrpSpPr>
              <a:grpSpLocks/>
            </p:cNvGrpSpPr>
            <p:nvPr/>
          </p:nvGrpSpPr>
          <p:grpSpPr bwMode="auto">
            <a:xfrm>
              <a:off x="240" y="240"/>
              <a:ext cx="2784" cy="1104"/>
              <a:chOff x="240" y="240"/>
              <a:chExt cx="2784" cy="1344"/>
            </a:xfrm>
          </p:grpSpPr>
          <p:pic>
            <p:nvPicPr>
              <p:cNvPr id="48146" name="Picture 8" descr="Age Impute Effect on Rhat"/>
              <p:cNvPicPr>
                <a:picLocks noChangeAspect="1" noChangeArrowheads="1"/>
              </p:cNvPicPr>
              <p:nvPr/>
            </p:nvPicPr>
            <p:blipFill>
              <a:blip r:embed="rId6" cstate="print"/>
              <a:srcRect l="3745" t="15547" r="1631" b="33658"/>
              <a:stretch>
                <a:fillRect/>
              </a:stretch>
            </p:blipFill>
            <p:spPr bwMode="auto">
              <a:xfrm>
                <a:off x="240" y="240"/>
                <a:ext cx="2784" cy="1200"/>
              </a:xfrm>
              <a:prstGeom prst="rect">
                <a:avLst/>
              </a:prstGeom>
              <a:noFill/>
              <a:ln w="9525">
                <a:noFill/>
                <a:miter lim="800000"/>
                <a:headEnd/>
                <a:tailEnd/>
              </a:ln>
            </p:spPr>
          </p:pic>
          <p:sp>
            <p:nvSpPr>
              <p:cNvPr id="48147" name="Oval 9"/>
              <p:cNvSpPr>
                <a:spLocks noChangeArrowheads="1"/>
              </p:cNvSpPr>
              <p:nvPr/>
            </p:nvSpPr>
            <p:spPr bwMode="auto">
              <a:xfrm>
                <a:off x="2400" y="1344"/>
                <a:ext cx="144" cy="240"/>
              </a:xfrm>
              <a:prstGeom prst="ellipse">
                <a:avLst/>
              </a:prstGeom>
              <a:solidFill>
                <a:schemeClr val="bg1"/>
              </a:solidFill>
              <a:ln w="9525">
                <a:noFill/>
                <a:round/>
                <a:headEnd/>
                <a:tailEnd/>
              </a:ln>
            </p:spPr>
            <p:txBody>
              <a:bodyPr wrap="none" anchor="ctr"/>
              <a:lstStyle/>
              <a:p>
                <a:endParaRPr lang="en-US"/>
              </a:p>
            </p:txBody>
          </p:sp>
          <p:sp>
            <p:nvSpPr>
              <p:cNvPr id="48148" name="Oval 10"/>
              <p:cNvSpPr>
                <a:spLocks noChangeArrowheads="1"/>
              </p:cNvSpPr>
              <p:nvPr/>
            </p:nvSpPr>
            <p:spPr bwMode="auto">
              <a:xfrm>
                <a:off x="912" y="1344"/>
                <a:ext cx="144" cy="240"/>
              </a:xfrm>
              <a:prstGeom prst="ellipse">
                <a:avLst/>
              </a:prstGeom>
              <a:solidFill>
                <a:schemeClr val="bg1"/>
              </a:solidFill>
              <a:ln w="9525">
                <a:noFill/>
                <a:round/>
                <a:headEnd/>
                <a:tailEnd/>
              </a:ln>
            </p:spPr>
            <p:txBody>
              <a:bodyPr wrap="none" anchor="ctr"/>
              <a:lstStyle/>
              <a:p>
                <a:endParaRPr lang="en-US"/>
              </a:p>
            </p:txBody>
          </p:sp>
        </p:grpSp>
        <p:sp>
          <p:nvSpPr>
            <p:cNvPr id="48141" name="Text Box 11"/>
            <p:cNvSpPr txBox="1">
              <a:spLocks noChangeArrowheads="1"/>
            </p:cNvSpPr>
            <p:nvPr/>
          </p:nvSpPr>
          <p:spPr bwMode="auto">
            <a:xfrm>
              <a:off x="48" y="624"/>
              <a:ext cx="301" cy="365"/>
            </a:xfrm>
            <a:prstGeom prst="rect">
              <a:avLst/>
            </a:prstGeom>
            <a:noFill/>
            <a:ln w="9525">
              <a:noFill/>
              <a:miter lim="800000"/>
              <a:headEnd/>
              <a:tailEnd/>
            </a:ln>
          </p:spPr>
          <p:txBody>
            <a:bodyPr wrap="none">
              <a:spAutoFit/>
            </a:bodyPr>
            <a:lstStyle/>
            <a:p>
              <a:r>
                <a:rPr lang="en-US" sz="3200" b="1"/>
                <a:t>R</a:t>
              </a:r>
            </a:p>
          </p:txBody>
        </p:sp>
        <p:sp>
          <p:nvSpPr>
            <p:cNvPr id="48142" name="Line 12"/>
            <p:cNvSpPr>
              <a:spLocks noChangeShapeType="1"/>
            </p:cNvSpPr>
            <p:nvPr/>
          </p:nvSpPr>
          <p:spPr bwMode="auto">
            <a:xfrm>
              <a:off x="480" y="1440"/>
              <a:ext cx="2640" cy="0"/>
            </a:xfrm>
            <a:prstGeom prst="line">
              <a:avLst/>
            </a:prstGeom>
            <a:noFill/>
            <a:ln w="9525">
              <a:solidFill>
                <a:schemeClr val="tx1"/>
              </a:solidFill>
              <a:round/>
              <a:headEnd/>
              <a:tailEnd/>
            </a:ln>
          </p:spPr>
          <p:txBody>
            <a:bodyPr/>
            <a:lstStyle/>
            <a:p>
              <a:endParaRPr lang="en-US"/>
            </a:p>
          </p:txBody>
        </p:sp>
        <p:sp>
          <p:nvSpPr>
            <p:cNvPr id="48143" name="Text Box 13"/>
            <p:cNvSpPr txBox="1">
              <a:spLocks noChangeArrowheads="1"/>
            </p:cNvSpPr>
            <p:nvPr/>
          </p:nvSpPr>
          <p:spPr bwMode="auto">
            <a:xfrm>
              <a:off x="1382" y="1584"/>
              <a:ext cx="1017" cy="288"/>
            </a:xfrm>
            <a:prstGeom prst="rect">
              <a:avLst/>
            </a:prstGeom>
            <a:noFill/>
            <a:ln w="9525">
              <a:noFill/>
              <a:miter lim="800000"/>
              <a:headEnd/>
              <a:tailEnd/>
            </a:ln>
          </p:spPr>
          <p:txBody>
            <a:bodyPr wrap="none">
              <a:spAutoFit/>
            </a:bodyPr>
            <a:lstStyle/>
            <a:p>
              <a:r>
                <a:rPr lang="en-US" b="1"/>
                <a:t>brood year</a:t>
              </a:r>
            </a:p>
          </p:txBody>
        </p:sp>
        <p:sp>
          <p:nvSpPr>
            <p:cNvPr id="48144" name="Text Box 14"/>
            <p:cNvSpPr txBox="1">
              <a:spLocks noChangeArrowheads="1"/>
            </p:cNvSpPr>
            <p:nvPr/>
          </p:nvSpPr>
          <p:spPr bwMode="auto">
            <a:xfrm>
              <a:off x="563" y="1440"/>
              <a:ext cx="2394" cy="192"/>
            </a:xfrm>
            <a:prstGeom prst="rect">
              <a:avLst/>
            </a:prstGeom>
            <a:noFill/>
            <a:ln w="9525">
              <a:noFill/>
              <a:miter lim="800000"/>
              <a:headEnd/>
              <a:tailEnd/>
            </a:ln>
          </p:spPr>
          <p:txBody>
            <a:bodyPr wrap="none">
              <a:spAutoFit/>
            </a:bodyPr>
            <a:lstStyle/>
            <a:p>
              <a:r>
                <a:rPr lang="en-US" sz="1400">
                  <a:latin typeface="Courier New" pitchFamily="49" charset="0"/>
                </a:rPr>
                <a:t>1981  1984  1987  1990  1993  1996</a:t>
              </a:r>
            </a:p>
          </p:txBody>
        </p:sp>
        <p:sp>
          <p:nvSpPr>
            <p:cNvPr id="48145" name="Line 15"/>
            <p:cNvSpPr>
              <a:spLocks noChangeShapeType="1"/>
            </p:cNvSpPr>
            <p:nvPr/>
          </p:nvSpPr>
          <p:spPr bwMode="auto">
            <a:xfrm flipV="1">
              <a:off x="445" y="1056"/>
              <a:ext cx="0" cy="384"/>
            </a:xfrm>
            <a:prstGeom prst="line">
              <a:avLst/>
            </a:prstGeom>
            <a:noFill/>
            <a:ln w="9525">
              <a:solidFill>
                <a:schemeClr val="tx1"/>
              </a:solidFill>
              <a:round/>
              <a:headEnd/>
              <a:tailEnd/>
            </a:ln>
          </p:spPr>
          <p:txBody>
            <a:bodyPr/>
            <a:lstStyle/>
            <a:p>
              <a:endParaRPr lang="en-US"/>
            </a:p>
          </p:txBody>
        </p:sp>
      </p:grpSp>
      <p:sp>
        <p:nvSpPr>
          <p:cNvPr id="48136" name="Text Box 16"/>
          <p:cNvSpPr txBox="1">
            <a:spLocks noChangeArrowheads="1"/>
          </p:cNvSpPr>
          <p:nvPr/>
        </p:nvSpPr>
        <p:spPr bwMode="auto">
          <a:xfrm>
            <a:off x="5851525" y="3886200"/>
            <a:ext cx="2682875" cy="1739900"/>
          </a:xfrm>
          <a:prstGeom prst="rect">
            <a:avLst/>
          </a:prstGeom>
          <a:noFill/>
          <a:ln w="9525">
            <a:noFill/>
            <a:miter lim="800000"/>
            <a:headEnd/>
            <a:tailEnd/>
          </a:ln>
        </p:spPr>
        <p:txBody>
          <a:bodyPr>
            <a:spAutoFit/>
          </a:bodyPr>
          <a:lstStyle/>
          <a:p>
            <a:pPr algn="ctr"/>
            <a:r>
              <a:rPr lang="en-US" sz="3600"/>
              <a:t>R fluctuations dampened</a:t>
            </a:r>
          </a:p>
        </p:txBody>
      </p:sp>
      <p:sp>
        <p:nvSpPr>
          <p:cNvPr id="48137" name="Rectangle 17"/>
          <p:cNvSpPr>
            <a:spLocks noChangeArrowheads="1"/>
          </p:cNvSpPr>
          <p:nvPr/>
        </p:nvSpPr>
        <p:spPr bwMode="auto">
          <a:xfrm>
            <a:off x="1981200" y="914400"/>
            <a:ext cx="2438400" cy="2514600"/>
          </a:xfrm>
          <a:prstGeom prst="rect">
            <a:avLst/>
          </a:prstGeom>
          <a:solidFill>
            <a:srgbClr val="C0C0C0">
              <a:alpha val="50195"/>
            </a:srgbClr>
          </a:solidFill>
          <a:ln w="9525">
            <a:solidFill>
              <a:srgbClr val="C0C0C0"/>
            </a:solidFill>
            <a:miter lim="800000"/>
            <a:headEnd/>
            <a:tailEnd/>
          </a:ln>
        </p:spPr>
        <p:txBody>
          <a:bodyPr wrap="none" anchor="ctr"/>
          <a:lstStyle/>
          <a:p>
            <a:endParaRPr lang="en-US"/>
          </a:p>
        </p:txBody>
      </p:sp>
      <p:sp>
        <p:nvSpPr>
          <p:cNvPr id="48138" name="Rectangle 18"/>
          <p:cNvSpPr>
            <a:spLocks noGrp="1" noChangeArrowheads="1"/>
          </p:cNvSpPr>
          <p:nvPr>
            <p:ph type="title" idx="4294967295"/>
          </p:nvPr>
        </p:nvSpPr>
        <p:spPr>
          <a:xfrm>
            <a:off x="5486400" y="457200"/>
            <a:ext cx="3200400" cy="2057400"/>
          </a:xfrm>
        </p:spPr>
        <p:txBody>
          <a:bodyPr/>
          <a:lstStyle/>
          <a:p>
            <a:pPr eaLnBrk="1" hangingPunct="1"/>
            <a:r>
              <a:rPr lang="en-US" sz="3600"/>
              <a:t>Age Composition Imputation</a:t>
            </a:r>
          </a:p>
        </p:txBody>
      </p:sp>
      <p:sp>
        <p:nvSpPr>
          <p:cNvPr id="48139" name="Text Box 19"/>
          <p:cNvSpPr txBox="1">
            <a:spLocks noChangeArrowheads="1"/>
          </p:cNvSpPr>
          <p:nvPr/>
        </p:nvSpPr>
        <p:spPr bwMode="auto">
          <a:xfrm>
            <a:off x="5486400" y="2438400"/>
            <a:ext cx="3287713" cy="822325"/>
          </a:xfrm>
          <a:prstGeom prst="rect">
            <a:avLst/>
          </a:prstGeom>
          <a:noFill/>
          <a:ln w="9525">
            <a:noFill/>
            <a:miter lim="800000"/>
            <a:headEnd/>
            <a:tailEnd/>
          </a:ln>
        </p:spPr>
        <p:txBody>
          <a:bodyPr wrap="none">
            <a:spAutoFit/>
          </a:bodyPr>
          <a:lstStyle/>
          <a:p>
            <a:pPr algn="ctr"/>
            <a:r>
              <a:rPr lang="en-US"/>
              <a:t>of many years</a:t>
            </a:r>
          </a:p>
          <a:p>
            <a:pPr algn="ctr"/>
            <a:r>
              <a:rPr lang="en-US"/>
              <a:t>based on one year of data</a:t>
            </a:r>
          </a:p>
        </p:txBody>
      </p:sp>
      <p:sp>
        <p:nvSpPr>
          <p:cNvPr id="22" name="Footer Placeholder 2">
            <a:extLst>
              <a:ext uri="{FF2B5EF4-FFF2-40B4-BE49-F238E27FC236}">
                <a16:creationId xmlns:a16="http://schemas.microsoft.com/office/drawing/2014/main" id="{A28A00BF-B6FB-4DBF-9BA3-F4431242F4A0}"/>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(5)</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F1D1BE9-E779-43C3-9399-11FEFFAFD60B}" type="slidenum">
              <a:rPr lang="en-US" sz="1400"/>
              <a:pPr algn="r"/>
              <a:t>78</a:t>
            </a:fld>
            <a:endParaRPr lang="en-US" sz="1400"/>
          </a:p>
        </p:txBody>
      </p:sp>
      <p:sp>
        <p:nvSpPr>
          <p:cNvPr id="162820" name="Rectangle 2"/>
          <p:cNvSpPr>
            <a:spLocks noGrp="1" noChangeArrowheads="1"/>
          </p:cNvSpPr>
          <p:nvPr>
            <p:ph type="title" idx="4294967295"/>
          </p:nvPr>
        </p:nvSpPr>
        <p:spPr/>
        <p:txBody>
          <a:bodyPr/>
          <a:lstStyle/>
          <a:p>
            <a:pPr eaLnBrk="1" hangingPunct="1"/>
            <a:r>
              <a:rPr lang="en-US" b="1"/>
              <a:t>Age Composition:  Summary</a:t>
            </a:r>
          </a:p>
        </p:txBody>
      </p:sp>
      <p:sp>
        <p:nvSpPr>
          <p:cNvPr id="162821" name="Text Box 3"/>
          <p:cNvSpPr txBox="1">
            <a:spLocks noChangeArrowheads="1"/>
          </p:cNvSpPr>
          <p:nvPr/>
        </p:nvSpPr>
        <p:spPr bwMode="auto">
          <a:xfrm>
            <a:off x="0" y="1981200"/>
            <a:ext cx="9144000" cy="3524811"/>
          </a:xfrm>
          <a:prstGeom prst="rect">
            <a:avLst/>
          </a:prstGeom>
          <a:noFill/>
          <a:ln w="9525">
            <a:noFill/>
            <a:miter lim="800000"/>
            <a:headEnd/>
            <a:tailEnd/>
          </a:ln>
        </p:spPr>
        <p:txBody>
          <a:bodyPr>
            <a:spAutoFit/>
          </a:bodyPr>
          <a:lstStyle/>
          <a:p>
            <a:pPr marL="457200" indent="-457200">
              <a:lnSpc>
                <a:spcPct val="130000"/>
              </a:lnSpc>
              <a:spcBef>
                <a:spcPct val="30000"/>
              </a:spcBef>
              <a:buFontTx/>
              <a:buAutoNum type="arabicPeriod"/>
            </a:pPr>
            <a:r>
              <a:rPr lang="en-US" sz="3200" dirty="0"/>
              <a:t>Sample size:  </a:t>
            </a:r>
            <a:r>
              <a:rPr lang="en-US" sz="3200" i="1" dirty="0">
                <a:solidFill>
                  <a:srgbClr val="0000FF"/>
                </a:solidFill>
              </a:rPr>
              <a:t>100 valid ages is sufficient.</a:t>
            </a:r>
          </a:p>
          <a:p>
            <a:pPr marL="457200" indent="-457200">
              <a:lnSpc>
                <a:spcPct val="130000"/>
              </a:lnSpc>
              <a:spcBef>
                <a:spcPct val="30000"/>
              </a:spcBef>
              <a:buFontTx/>
              <a:buAutoNum type="arabicPeriod"/>
            </a:pPr>
            <a:r>
              <a:rPr lang="en-US" sz="3200" dirty="0"/>
              <a:t>Missing data:  </a:t>
            </a:r>
            <a:r>
              <a:rPr lang="en-US" sz="3200" i="1" dirty="0">
                <a:solidFill>
                  <a:srgbClr val="0000FF"/>
                </a:solidFill>
              </a:rPr>
              <a:t>Lack of age composition estimates need not prevent stock-recruit analysis.  Impute from existing data or other stocks.</a:t>
            </a:r>
          </a:p>
          <a:p>
            <a:pPr>
              <a:lnSpc>
                <a:spcPct val="130000"/>
              </a:lnSpc>
              <a:spcBef>
                <a:spcPct val="30000"/>
              </a:spcBef>
            </a:pPr>
            <a:r>
              <a:rPr lang="en-US" sz="3200" i="1" dirty="0">
                <a:solidFill>
                  <a:srgbClr val="0000FF"/>
                </a:solidFill>
              </a:rPr>
              <a:t>    State-Space models may be helpful</a:t>
            </a:r>
          </a:p>
        </p:txBody>
      </p:sp>
      <p:sp>
        <p:nvSpPr>
          <p:cNvPr id="6" name="Footer Placeholder 2">
            <a:extLst>
              <a:ext uri="{FF2B5EF4-FFF2-40B4-BE49-F238E27FC236}">
                <a16:creationId xmlns:a16="http://schemas.microsoft.com/office/drawing/2014/main" id="{2767F09C-9393-4BD7-BA16-5024BF83DBD8}"/>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 Summary</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9561055-0D43-4392-B373-1B110ABCA7CA}" type="slidenum">
              <a:rPr lang="en-US" sz="1400"/>
              <a:pPr algn="r"/>
              <a:t>79</a:t>
            </a:fld>
            <a:endParaRPr lang="en-US" sz="1400"/>
          </a:p>
        </p:txBody>
      </p:sp>
      <p:sp>
        <p:nvSpPr>
          <p:cNvPr id="163843"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63844"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63845"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63846" name="Text Box 5"/>
          <p:cNvSpPr txBox="1">
            <a:spLocks noChangeArrowheads="1"/>
          </p:cNvSpPr>
          <p:nvPr/>
        </p:nvSpPr>
        <p:spPr bwMode="auto">
          <a:xfrm>
            <a:off x="990600" y="3395663"/>
            <a:ext cx="5789613" cy="3081337"/>
          </a:xfrm>
          <a:prstGeom prst="rect">
            <a:avLst/>
          </a:prstGeom>
          <a:noFill/>
          <a:ln w="9525">
            <a:noFill/>
            <a:miter lim="800000"/>
            <a:headEnd/>
            <a:tailEnd/>
          </a:ln>
        </p:spPr>
        <p:txBody>
          <a:bodyPr wrap="none">
            <a:spAutoFit/>
          </a:bodyPr>
          <a:lstStyle/>
          <a:p>
            <a:pPr>
              <a:buFontTx/>
              <a:buChar char="-"/>
            </a:pPr>
            <a:r>
              <a:rPr lang="en-US" sz="2800" dirty="0"/>
              <a:t>Ricker Stock-Recruit Relationship</a:t>
            </a:r>
          </a:p>
          <a:p>
            <a:pPr>
              <a:buFontTx/>
              <a:buChar char="-"/>
            </a:pPr>
            <a:r>
              <a:rPr lang="en-US" sz="2800" dirty="0"/>
              <a:t>Classic Ricker Estimation</a:t>
            </a:r>
          </a:p>
          <a:p>
            <a:pPr>
              <a:buFontTx/>
              <a:buChar char="-"/>
            </a:pPr>
            <a:r>
              <a:rPr lang="en-US" sz="2800" dirty="0"/>
              <a:t>Lab: Estimation and Uncertainty</a:t>
            </a:r>
          </a:p>
          <a:p>
            <a:pPr>
              <a:buFontTx/>
              <a:buChar char="-"/>
            </a:pPr>
            <a:r>
              <a:rPr lang="en-US" sz="2800" dirty="0"/>
              <a:t>Measurement Error, Serial Correlation</a:t>
            </a:r>
          </a:p>
          <a:p>
            <a:pPr>
              <a:buFontTx/>
              <a:buChar char="-"/>
            </a:pPr>
            <a:r>
              <a:rPr lang="en-US" sz="2800" dirty="0"/>
              <a:t>Age Structure Issues</a:t>
            </a:r>
          </a:p>
          <a:p>
            <a:pPr>
              <a:buFontTx/>
              <a:buChar char="-"/>
            </a:pPr>
            <a:r>
              <a:rPr lang="en-US" sz="2800" dirty="0">
                <a:solidFill>
                  <a:srgbClr val="0000FF"/>
                </a:solidFill>
              </a:rPr>
              <a:t>State-Space (Full Probability) Models</a:t>
            </a:r>
          </a:p>
          <a:p>
            <a:pPr>
              <a:buFontTx/>
              <a:buChar char="-"/>
            </a:pPr>
            <a:endParaRPr lang="en-US" sz="2800" dirty="0">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8</a:t>
            </a:fld>
            <a:endParaRPr lang="en-US" sz="1400"/>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pic>
        <p:nvPicPr>
          <p:cNvPr id="17" name="Picture 16">
            <a:extLst>
              <a:ext uri="{FF2B5EF4-FFF2-40B4-BE49-F238E27FC236}">
                <a16:creationId xmlns:a16="http://schemas.microsoft.com/office/drawing/2014/main" id="{F368AD08-EFA0-4207-9534-6CFF99ACE1FD}"/>
              </a:ext>
            </a:extLst>
          </p:cNvPr>
          <p:cNvPicPr>
            <a:picLocks noChangeAspect="1"/>
          </p:cNvPicPr>
          <p:nvPr/>
        </p:nvPicPr>
        <p:blipFill>
          <a:blip r:embed="rId4"/>
          <a:stretch>
            <a:fillRect/>
          </a:stretch>
        </p:blipFill>
        <p:spPr>
          <a:xfrm>
            <a:off x="4190604" y="2209694"/>
            <a:ext cx="4572396" cy="2438611"/>
          </a:xfrm>
          <a:prstGeom prst="rect">
            <a:avLst/>
          </a:prstGeom>
        </p:spPr>
      </p:pic>
      <p:pic>
        <p:nvPicPr>
          <p:cNvPr id="18" name="Picture 17">
            <a:extLst>
              <a:ext uri="{FF2B5EF4-FFF2-40B4-BE49-F238E27FC236}">
                <a16:creationId xmlns:a16="http://schemas.microsoft.com/office/drawing/2014/main" id="{52C887DD-B654-4C18-A3E9-BAC8A9443992}"/>
              </a:ext>
            </a:extLst>
          </p:cNvPr>
          <p:cNvPicPr>
            <a:picLocks noChangeAspect="1"/>
          </p:cNvPicPr>
          <p:nvPr/>
        </p:nvPicPr>
        <p:blipFill>
          <a:blip r:embed="rId5"/>
          <a:stretch>
            <a:fillRect/>
          </a:stretch>
        </p:blipFill>
        <p:spPr>
          <a:xfrm>
            <a:off x="4190604" y="4381447"/>
            <a:ext cx="4572396" cy="2438611"/>
          </a:xfrm>
          <a:prstGeom prst="rect">
            <a:avLst/>
          </a:prstGeom>
        </p:spPr>
      </p:pic>
      <p:sp>
        <p:nvSpPr>
          <p:cNvPr id="29699" name="Footer Placeholder 2"/>
          <p:cNvSpPr txBox="1">
            <a:spLocks noGrp="1"/>
          </p:cNvSpPr>
          <p:nvPr/>
        </p:nvSpPr>
        <p:spPr bwMode="auto">
          <a:xfrm>
            <a:off x="2667000" y="6553200"/>
            <a:ext cx="3657600" cy="304800"/>
          </a:xfrm>
          <a:prstGeom prst="rect">
            <a:avLst/>
          </a:prstGeom>
          <a:noFill/>
          <a:ln w="9525">
            <a:noFill/>
            <a:miter lim="800000"/>
            <a:headEnd/>
            <a:tailEnd/>
          </a:ln>
        </p:spPr>
        <p:txBody>
          <a:bodyPr/>
          <a:lstStyle/>
          <a:p>
            <a:pPr algn="ctr"/>
            <a:r>
              <a:rPr lang="en-US" sz="1400" dirty="0"/>
              <a:t>SRA - Ricker S-R Relationship - parameters (7)</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6"/>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7"/>
                <a:stretch>
                  <a:fillRect l="-13738" t="-110667" b="-16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1341965" y="45720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1341965" y="4572000"/>
                <a:ext cx="2637760" cy="457200"/>
              </a:xfrm>
              <a:prstGeom prst="rect">
                <a:avLst/>
              </a:prstGeom>
              <a:blipFill>
                <a:blip r:embed="rId8"/>
                <a:stretch>
                  <a:fillRect l="-1386" t="-92000" b="-98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7">
                <a:extLst>
                  <a:ext uri="{FF2B5EF4-FFF2-40B4-BE49-F238E27FC236}">
                    <a16:creationId xmlns:a16="http://schemas.microsoft.com/office/drawing/2014/main" id="{D3981A09-26EE-4FA6-B17C-487869073713}"/>
                  </a:ext>
                </a:extLst>
              </p:cNvPr>
              <p:cNvSpPr txBox="1"/>
              <p:nvPr/>
            </p:nvSpPr>
            <p:spPr bwMode="auto">
              <a:xfrm>
                <a:off x="1477040" y="5257800"/>
                <a:ext cx="2637760" cy="457200"/>
              </a:xfrm>
              <a:prstGeom prst="rect">
                <a:avLst/>
              </a:prstGeom>
              <a:solidFill>
                <a:srgbClr val="FFFFFF"/>
              </a:solidFill>
              <a:ln>
                <a:noFill/>
              </a:ln>
            </p:spPr>
            <p:txBody>
              <a:bodyPr>
                <a:normAutofit/>
              </a:bodyPr>
              <a:lstStyle/>
              <a:p>
                <a:r>
                  <a:rPr lang="en-US" dirty="0">
                    <a:solidFill>
                      <a:schemeClr val="tx1"/>
                    </a:solidFill>
                  </a:rPr>
                  <a:t>Y</a:t>
                </a:r>
                <a14:m>
                  <m:oMath xmlns:m="http://schemas.openxmlformats.org/officeDocument/2006/math">
                    <m:r>
                      <a:rPr lang="en-US"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𝑋</m:t>
                    </m:r>
                    <m:r>
                      <a:rPr lang="en-US" b="0" i="1" smtClean="0">
                        <a:solidFill>
                          <a:schemeClr val="bg2">
                            <a:lumMod val="60000"/>
                            <a:lumOff val="40000"/>
                          </a:schemeClr>
                        </a:solidFill>
                        <a:latin typeface="Cambria Math" panose="02040503050406030204" pitchFamily="18" charset="0"/>
                      </a:rPr>
                      <m:t>+</m:t>
                    </m:r>
                    <m:r>
                      <a:rPr lang="en-US" b="0" i="1" smtClean="0">
                        <a:solidFill>
                          <a:schemeClr val="bg2">
                            <a:lumMod val="60000"/>
                            <a:lumOff val="4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9" name="Object 7">
                <a:extLst>
                  <a:ext uri="{FF2B5EF4-FFF2-40B4-BE49-F238E27FC236}">
                    <a16:creationId xmlns:a16="http://schemas.microsoft.com/office/drawing/2014/main" id="{D3981A09-26EE-4FA6-B17C-487869073713}"/>
                  </a:ext>
                </a:extLst>
              </p:cNvPr>
              <p:cNvSpPr txBox="1">
                <a:spLocks noRot="1" noChangeAspect="1" noMove="1" noResize="1" noEditPoints="1" noAdjustHandles="1" noChangeArrowheads="1" noChangeShapeType="1" noTextEdit="1"/>
              </p:cNvSpPr>
              <p:nvPr/>
            </p:nvSpPr>
            <p:spPr bwMode="auto">
              <a:xfrm>
                <a:off x="1477040" y="5257800"/>
                <a:ext cx="2637760" cy="457200"/>
              </a:xfrm>
              <a:prstGeom prst="rect">
                <a:avLst/>
              </a:prstGeom>
              <a:blipFill>
                <a:blip r:embed="rId9"/>
                <a:stretch>
                  <a:fillRect l="-3464" t="-10667" b="-29333"/>
                </a:stretch>
              </a:blipFill>
              <a:ln>
                <a:no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B2242A1-AA82-487E-9CD0-7FF437E9DBB4}"/>
              </a:ext>
            </a:extLst>
          </p:cNvPr>
          <p:cNvCxnSpPr>
            <a:cxnSpLocks/>
          </p:cNvCxnSpPr>
          <p:nvPr/>
        </p:nvCxnSpPr>
        <p:spPr>
          <a:xfrm flipH="1">
            <a:off x="1676400" y="4953000"/>
            <a:ext cx="76200" cy="285724"/>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926069-DB82-4F2C-B3AD-02960A0F0DEE}"/>
              </a:ext>
            </a:extLst>
          </p:cNvPr>
          <p:cNvCxnSpPr>
            <a:cxnSpLocks/>
          </p:cNvCxnSpPr>
          <p:nvPr/>
        </p:nvCxnSpPr>
        <p:spPr>
          <a:xfrm flipH="1">
            <a:off x="2282060" y="4953000"/>
            <a:ext cx="156340" cy="285724"/>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E85307-824E-4335-A88D-6A15AC276CDF}"/>
              </a:ext>
            </a:extLst>
          </p:cNvPr>
          <p:cNvCxnSpPr>
            <a:cxnSpLocks/>
          </p:cNvCxnSpPr>
          <p:nvPr/>
        </p:nvCxnSpPr>
        <p:spPr>
          <a:xfrm flipH="1">
            <a:off x="2895600" y="4953000"/>
            <a:ext cx="155944" cy="285724"/>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C596E5-B1E2-4CBC-996F-507F5A86A2AE}"/>
              </a:ext>
            </a:extLst>
          </p:cNvPr>
          <p:cNvCxnSpPr>
            <a:cxnSpLocks/>
          </p:cNvCxnSpPr>
          <p:nvPr/>
        </p:nvCxnSpPr>
        <p:spPr>
          <a:xfrm>
            <a:off x="3200400" y="4953000"/>
            <a:ext cx="0" cy="325779"/>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BBF03-6C81-47E3-9F52-B3C8BFC6B922}"/>
              </a:ext>
            </a:extLst>
          </p:cNvPr>
          <p:cNvCxnSpPr>
            <a:cxnSpLocks/>
          </p:cNvCxnSpPr>
          <p:nvPr/>
        </p:nvCxnSpPr>
        <p:spPr>
          <a:xfrm>
            <a:off x="3612902" y="4953000"/>
            <a:ext cx="0" cy="325779"/>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705" name="TextBox 29704">
            <a:extLst>
              <a:ext uri="{FF2B5EF4-FFF2-40B4-BE49-F238E27FC236}">
                <a16:creationId xmlns:a16="http://schemas.microsoft.com/office/drawing/2014/main" id="{67E78CD0-C880-4F38-A652-F620549929C4}"/>
              </a:ext>
            </a:extLst>
          </p:cNvPr>
          <p:cNvSpPr txBox="1"/>
          <p:nvPr/>
        </p:nvSpPr>
        <p:spPr>
          <a:xfrm>
            <a:off x="410733" y="5848290"/>
            <a:ext cx="3499420" cy="400110"/>
          </a:xfrm>
          <a:prstGeom prst="rect">
            <a:avLst/>
          </a:prstGeom>
          <a:noFill/>
        </p:spPr>
        <p:txBody>
          <a:bodyPr wrap="none" rtlCol="0">
            <a:spAutoFit/>
          </a:bodyPr>
          <a:lstStyle/>
          <a:p>
            <a:r>
              <a:rPr lang="en-US" sz="2000" dirty="0"/>
              <a:t>“Typical” linear regression form</a:t>
            </a:r>
          </a:p>
        </p:txBody>
      </p:sp>
      <p:sp>
        <p:nvSpPr>
          <p:cNvPr id="21" name="Rectangle 2">
            <a:extLst>
              <a:ext uri="{FF2B5EF4-FFF2-40B4-BE49-F238E27FC236}">
                <a16:creationId xmlns:a16="http://schemas.microsoft.com/office/drawing/2014/main" id="{3FB2FAE8-6545-4194-B48C-0CBC1DBC46D6}"/>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23" name="TextBox 22">
            <a:extLst>
              <a:ext uri="{FF2B5EF4-FFF2-40B4-BE49-F238E27FC236}">
                <a16:creationId xmlns:a16="http://schemas.microsoft.com/office/drawing/2014/main" id="{261D2CC6-1A33-4D17-B30C-A05F921C5098}"/>
              </a:ext>
            </a:extLst>
          </p:cNvPr>
          <p:cNvSpPr txBox="1"/>
          <p:nvPr/>
        </p:nvSpPr>
        <p:spPr>
          <a:xfrm>
            <a:off x="6311268" y="6477000"/>
            <a:ext cx="904415" cy="400110"/>
          </a:xfrm>
          <a:prstGeom prst="rect">
            <a:avLst/>
          </a:prstGeom>
          <a:solidFill>
            <a:schemeClr val="bg1"/>
          </a:solidFill>
        </p:spPr>
        <p:txBody>
          <a:bodyPr wrap="none" rtlCol="0">
            <a:spAutoFit/>
          </a:bodyPr>
          <a:lstStyle/>
          <a:p>
            <a:r>
              <a:rPr lang="en-US" sz="2000" b="1" dirty="0"/>
              <a:t>     S    </a:t>
            </a:r>
          </a:p>
        </p:txBody>
      </p:sp>
      <p:sp>
        <p:nvSpPr>
          <p:cNvPr id="24" name="TextBox 23">
            <a:extLst>
              <a:ext uri="{FF2B5EF4-FFF2-40B4-BE49-F238E27FC236}">
                <a16:creationId xmlns:a16="http://schemas.microsoft.com/office/drawing/2014/main" id="{86C7FE18-2D6B-4D88-A3A4-A86660F4FF4A}"/>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25" name="TextBox 24">
            <a:extLst>
              <a:ext uri="{FF2B5EF4-FFF2-40B4-BE49-F238E27FC236}">
                <a16:creationId xmlns:a16="http://schemas.microsoft.com/office/drawing/2014/main" id="{CE07A988-CCAA-455B-A32C-1618E9884622}"/>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
        <p:nvSpPr>
          <p:cNvPr id="26" name="TextBox 25">
            <a:extLst>
              <a:ext uri="{FF2B5EF4-FFF2-40B4-BE49-F238E27FC236}">
                <a16:creationId xmlns:a16="http://schemas.microsoft.com/office/drawing/2014/main" id="{9D34D716-A1C4-4CEC-94DB-ECB7DB53A5B8}"/>
              </a:ext>
            </a:extLst>
          </p:cNvPr>
          <p:cNvSpPr txBox="1"/>
          <p:nvPr/>
        </p:nvSpPr>
        <p:spPr>
          <a:xfrm rot="16200000">
            <a:off x="3347371" y="5191043"/>
            <a:ext cx="1818126" cy="461665"/>
          </a:xfrm>
          <a:prstGeom prst="rect">
            <a:avLst/>
          </a:prstGeom>
          <a:solidFill>
            <a:schemeClr val="bg1"/>
          </a:solidFill>
        </p:spPr>
        <p:txBody>
          <a:bodyPr wrap="none" rtlCol="0">
            <a:spAutoFit/>
          </a:bodyPr>
          <a:lstStyle/>
          <a:p>
            <a:r>
              <a:rPr lang="en-US" b="1" dirty="0"/>
              <a:t>     ln(R/S)    </a:t>
            </a:r>
          </a:p>
        </p:txBody>
      </p:sp>
      <p:sp>
        <p:nvSpPr>
          <p:cNvPr id="30" name="Slide Number Placeholder 3">
            <a:extLst>
              <a:ext uri="{FF2B5EF4-FFF2-40B4-BE49-F238E27FC236}">
                <a16:creationId xmlns:a16="http://schemas.microsoft.com/office/drawing/2014/main" id="{F8A41B78-2A6E-4D74-990D-C4CB9931B87E}"/>
              </a:ext>
            </a:extLst>
          </p:cNvPr>
          <p:cNvSpPr txBox="1">
            <a:spLocks noGrp="1"/>
          </p:cNvSpPr>
          <p:nvPr/>
        </p:nvSpPr>
        <p:spPr bwMode="auto">
          <a:xfrm>
            <a:off x="7162800" y="6477000"/>
            <a:ext cx="1905000" cy="457200"/>
          </a:xfrm>
          <a:prstGeom prst="rect">
            <a:avLst/>
          </a:prstGeom>
          <a:noFill/>
          <a:ln w="9525">
            <a:noFill/>
            <a:miter lim="800000"/>
            <a:headEnd/>
            <a:tailEnd/>
          </a:ln>
        </p:spPr>
        <p:txBody>
          <a:bodyPr/>
          <a:lstStyle/>
          <a:p>
            <a:pPr algn="r"/>
            <a:fld id="{C4557F82-0C6D-4A69-ACF6-F371570B5EF1}" type="slidenum">
              <a:rPr lang="en-US" sz="1400"/>
              <a:pPr algn="r"/>
              <a:t>8</a:t>
            </a:fld>
            <a:endParaRPr lang="en-US" sz="1400"/>
          </a:p>
        </p:txBody>
      </p:sp>
    </p:spTree>
    <p:extLst>
      <p:ext uri="{BB962C8B-B14F-4D97-AF65-F5344CB8AC3E}">
        <p14:creationId xmlns:p14="http://schemas.microsoft.com/office/powerpoint/2010/main" val="702772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ooter Placeholder 2"/>
          <p:cNvSpPr txBox="1">
            <a:spLocks noGrp="1"/>
          </p:cNvSpPr>
          <p:nvPr/>
        </p:nvSpPr>
        <p:spPr bwMode="auto">
          <a:xfrm>
            <a:off x="3124200" y="6523348"/>
            <a:ext cx="2895600" cy="334652"/>
          </a:xfrm>
          <a:prstGeom prst="rect">
            <a:avLst/>
          </a:prstGeom>
          <a:noFill/>
          <a:ln w="9525">
            <a:noFill/>
            <a:miter lim="800000"/>
            <a:headEnd/>
            <a:tailEnd/>
          </a:ln>
        </p:spPr>
        <p:txBody>
          <a:bodyPr/>
          <a:lstStyle/>
          <a:p>
            <a:pPr algn="ctr"/>
            <a:r>
              <a:rPr lang="en-US" sz="1400" dirty="0"/>
              <a:t>SRA – State-Space Models (1)</a:t>
            </a:r>
          </a:p>
        </p:txBody>
      </p:sp>
      <p:sp>
        <p:nvSpPr>
          <p:cNvPr id="16281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F1D1BE9-E779-43C3-9399-11FEFFAFD60B}" type="slidenum">
              <a:rPr lang="en-US" sz="1400"/>
              <a:pPr algn="r"/>
              <a:t>80</a:t>
            </a:fld>
            <a:endParaRPr lang="en-US" sz="1400"/>
          </a:p>
        </p:txBody>
      </p:sp>
      <p:sp>
        <p:nvSpPr>
          <p:cNvPr id="162820" name="Rectangle 2"/>
          <p:cNvSpPr>
            <a:spLocks noGrp="1" noChangeArrowheads="1"/>
          </p:cNvSpPr>
          <p:nvPr>
            <p:ph type="title" idx="4294967295"/>
          </p:nvPr>
        </p:nvSpPr>
        <p:spPr>
          <a:xfrm>
            <a:off x="152400" y="152400"/>
            <a:ext cx="8915400" cy="838200"/>
          </a:xfrm>
        </p:spPr>
        <p:txBody>
          <a:bodyPr/>
          <a:lstStyle/>
          <a:p>
            <a:pPr eaLnBrk="1" hangingPunct="1"/>
            <a:r>
              <a:rPr lang="en-US" sz="2800" b="1" dirty="0"/>
              <a:t>Things classical regression methods cannot handle</a:t>
            </a:r>
          </a:p>
        </p:txBody>
      </p:sp>
      <p:sp>
        <p:nvSpPr>
          <p:cNvPr id="162821" name="Text Box 3"/>
          <p:cNvSpPr txBox="1">
            <a:spLocks noChangeArrowheads="1"/>
          </p:cNvSpPr>
          <p:nvPr/>
        </p:nvSpPr>
        <p:spPr bwMode="auto">
          <a:xfrm>
            <a:off x="1524000" y="914400"/>
            <a:ext cx="6705600" cy="4661084"/>
          </a:xfrm>
          <a:prstGeom prst="rect">
            <a:avLst/>
          </a:prstGeom>
          <a:noFill/>
          <a:ln w="9525">
            <a:noFill/>
            <a:miter lim="800000"/>
            <a:headEnd/>
            <a:tailEnd/>
          </a:ln>
        </p:spPr>
        <p:txBody>
          <a:bodyPr wrap="square">
            <a:spAutoFit/>
          </a:bodyPr>
          <a:lstStyle/>
          <a:p>
            <a:pPr marL="571500" indent="-571500">
              <a:lnSpc>
                <a:spcPct val="130000"/>
              </a:lnSpc>
              <a:spcBef>
                <a:spcPct val="30000"/>
              </a:spcBef>
              <a:buFont typeface="Arial" panose="020B0604020202020204" pitchFamily="34" charset="0"/>
              <a:buChar char="•"/>
            </a:pPr>
            <a:r>
              <a:rPr lang="en-US" dirty="0">
                <a:solidFill>
                  <a:srgbClr val="0000FF"/>
                </a:solidFill>
              </a:rPr>
              <a:t>Measurement error in S</a:t>
            </a:r>
          </a:p>
          <a:p>
            <a:pPr marL="571500" indent="-571500">
              <a:lnSpc>
                <a:spcPct val="130000"/>
              </a:lnSpc>
              <a:spcBef>
                <a:spcPct val="30000"/>
              </a:spcBef>
              <a:buFont typeface="Arial" panose="020B0604020202020204" pitchFamily="34" charset="0"/>
              <a:buChar char="•"/>
            </a:pPr>
            <a:r>
              <a:rPr lang="en-US" dirty="0">
                <a:solidFill>
                  <a:srgbClr val="0000FF"/>
                </a:solidFill>
              </a:rPr>
              <a:t>Measurement error in anything else</a:t>
            </a:r>
          </a:p>
          <a:p>
            <a:pPr marL="571500" indent="-571500">
              <a:lnSpc>
                <a:spcPct val="130000"/>
              </a:lnSpc>
              <a:spcBef>
                <a:spcPct val="30000"/>
              </a:spcBef>
              <a:buFont typeface="Arial" panose="020B0604020202020204" pitchFamily="34" charset="0"/>
              <a:buChar char="•"/>
            </a:pPr>
            <a:r>
              <a:rPr lang="en-US" dirty="0">
                <a:solidFill>
                  <a:srgbClr val="0000FF"/>
                </a:solidFill>
              </a:rPr>
              <a:t>(Serial autocorrelation)</a:t>
            </a:r>
          </a:p>
          <a:p>
            <a:pPr marL="571500" indent="-571500">
              <a:lnSpc>
                <a:spcPct val="130000"/>
              </a:lnSpc>
              <a:spcBef>
                <a:spcPct val="30000"/>
              </a:spcBef>
              <a:buFont typeface="Arial" panose="020B0604020202020204" pitchFamily="34" charset="0"/>
              <a:buChar char="•"/>
            </a:pPr>
            <a:r>
              <a:rPr lang="en-US" dirty="0">
                <a:solidFill>
                  <a:srgbClr val="0000FF"/>
                </a:solidFill>
              </a:rPr>
              <a:t>Missing escapement or return data</a:t>
            </a:r>
          </a:p>
          <a:p>
            <a:pPr marL="571500" indent="-571500">
              <a:lnSpc>
                <a:spcPct val="130000"/>
              </a:lnSpc>
              <a:spcBef>
                <a:spcPct val="30000"/>
              </a:spcBef>
              <a:buFont typeface="Arial" panose="020B0604020202020204" pitchFamily="34" charset="0"/>
              <a:buChar char="•"/>
            </a:pPr>
            <a:r>
              <a:rPr lang="en-US" dirty="0">
                <a:solidFill>
                  <a:srgbClr val="0000FF"/>
                </a:solidFill>
              </a:rPr>
              <a:t>Additional information or model complexity</a:t>
            </a:r>
          </a:p>
          <a:p>
            <a:pPr marL="914400" lvl="1" indent="-457200">
              <a:lnSpc>
                <a:spcPct val="130000"/>
              </a:lnSpc>
              <a:spcBef>
                <a:spcPct val="30000"/>
              </a:spcBef>
              <a:buFontTx/>
              <a:buChar char="-"/>
            </a:pPr>
            <a:r>
              <a:rPr lang="en-US" dirty="0">
                <a:solidFill>
                  <a:srgbClr val="0000FF"/>
                </a:solidFill>
              </a:rPr>
              <a:t>Trending productivity or age at maturity</a:t>
            </a:r>
          </a:p>
          <a:p>
            <a:pPr marL="914400" lvl="1" indent="-457200">
              <a:lnSpc>
                <a:spcPct val="130000"/>
              </a:lnSpc>
              <a:spcBef>
                <a:spcPct val="30000"/>
              </a:spcBef>
              <a:buFontTx/>
              <a:buChar char="-"/>
            </a:pPr>
            <a:r>
              <a:rPr lang="en-US" dirty="0">
                <a:solidFill>
                  <a:srgbClr val="0000FF"/>
                </a:solidFill>
              </a:rPr>
              <a:t>Multiple indicators of run size</a:t>
            </a:r>
          </a:p>
          <a:p>
            <a:pPr marL="914400" lvl="1" indent="-457200">
              <a:lnSpc>
                <a:spcPct val="130000"/>
              </a:lnSpc>
              <a:spcBef>
                <a:spcPct val="30000"/>
              </a:spcBef>
              <a:buFontTx/>
              <a:buChar char="-"/>
            </a:pPr>
            <a:r>
              <a:rPr lang="en-US" dirty="0" err="1">
                <a:solidFill>
                  <a:srgbClr val="0000FF"/>
                </a:solidFill>
              </a:rPr>
              <a:t>etc</a:t>
            </a:r>
            <a:r>
              <a:rPr lang="en-US" dirty="0">
                <a:solidFill>
                  <a:srgbClr val="0000FF"/>
                </a:solidFill>
              </a:rPr>
              <a:t>…</a:t>
            </a:r>
          </a:p>
        </p:txBody>
      </p:sp>
    </p:spTree>
    <p:extLst>
      <p:ext uri="{BB962C8B-B14F-4D97-AF65-F5344CB8AC3E}">
        <p14:creationId xmlns:p14="http://schemas.microsoft.com/office/powerpoint/2010/main" val="20427100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4C5B-B0A2-404E-8C91-9E5DB9ADD470}"/>
              </a:ext>
            </a:extLst>
          </p:cNvPr>
          <p:cNvSpPr>
            <a:spLocks noGrp="1"/>
          </p:cNvSpPr>
          <p:nvPr>
            <p:ph type="title"/>
          </p:nvPr>
        </p:nvSpPr>
        <p:spPr>
          <a:xfrm>
            <a:off x="1144467" y="245418"/>
            <a:ext cx="7559918" cy="723419"/>
          </a:xfrm>
        </p:spPr>
        <p:txBody>
          <a:bodyPr>
            <a:normAutofit/>
          </a:bodyPr>
          <a:lstStyle/>
          <a:p>
            <a:r>
              <a:rPr lang="en-US" sz="3200" dirty="0">
                <a:latin typeface="Cambria" panose="02040503050406030204" pitchFamily="18" charset="0"/>
              </a:rPr>
              <a:t>Bayesian State-Space models</a:t>
            </a:r>
          </a:p>
        </p:txBody>
      </p:sp>
      <p:sp>
        <p:nvSpPr>
          <p:cNvPr id="3" name="Content Placeholder 2">
            <a:extLst>
              <a:ext uri="{FF2B5EF4-FFF2-40B4-BE49-F238E27FC236}">
                <a16:creationId xmlns:a16="http://schemas.microsoft.com/office/drawing/2014/main" id="{A07CD094-2996-435B-976B-91029E4303F9}"/>
              </a:ext>
            </a:extLst>
          </p:cNvPr>
          <p:cNvSpPr>
            <a:spLocks noGrp="1"/>
          </p:cNvSpPr>
          <p:nvPr>
            <p:ph idx="1"/>
          </p:nvPr>
        </p:nvSpPr>
        <p:spPr>
          <a:xfrm>
            <a:off x="1572358" y="1266444"/>
            <a:ext cx="7132027" cy="1781556"/>
          </a:xfrm>
        </p:spPr>
        <p:txBody>
          <a:bodyPr>
            <a:normAutofit/>
          </a:bodyPr>
          <a:lstStyle/>
          <a:p>
            <a:r>
              <a:rPr lang="en-US" sz="2400" b="1" dirty="0">
                <a:latin typeface="Cambria" panose="02040503050406030204" pitchFamily="18" charset="0"/>
              </a:rPr>
              <a:t>Stochastic state process (unobserved)</a:t>
            </a:r>
          </a:p>
          <a:p>
            <a:pPr marL="457200" lvl="1" indent="0">
              <a:buNone/>
            </a:pPr>
            <a:r>
              <a:rPr lang="en-US" sz="2000" i="1" dirty="0">
                <a:latin typeface="Cambria" panose="02040503050406030204" pitchFamily="18" charset="0"/>
              </a:rPr>
              <a:t> </a:t>
            </a:r>
          </a:p>
          <a:p>
            <a:r>
              <a:rPr lang="en-US" sz="2400" b="1" dirty="0">
                <a:latin typeface="Cambria" panose="02040503050406030204" pitchFamily="18" charset="0"/>
              </a:rPr>
              <a:t>Stochastic observation process</a:t>
            </a:r>
          </a:p>
        </p:txBody>
      </p:sp>
      <p:sp>
        <p:nvSpPr>
          <p:cNvPr id="4" name="Oval 3">
            <a:extLst>
              <a:ext uri="{FF2B5EF4-FFF2-40B4-BE49-F238E27FC236}">
                <a16:creationId xmlns:a16="http://schemas.microsoft.com/office/drawing/2014/main" id="{1EDDF41B-6E0F-4F57-8835-AAC13EA402C1}"/>
              </a:ext>
            </a:extLst>
          </p:cNvPr>
          <p:cNvSpPr/>
          <p:nvPr/>
        </p:nvSpPr>
        <p:spPr>
          <a:xfrm>
            <a:off x="3300045" y="3876435"/>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FD2AA466-4147-4817-B99C-3080D37805FC}"/>
              </a:ext>
            </a:extLst>
          </p:cNvPr>
          <p:cNvSpPr/>
          <p:nvPr/>
        </p:nvSpPr>
        <p:spPr>
          <a:xfrm>
            <a:off x="3300045" y="4749804"/>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C68C0EF-C68A-4A2D-BDDA-F8F9EAF171BA}"/>
              </a:ext>
            </a:extLst>
          </p:cNvPr>
          <p:cNvSpPr/>
          <p:nvPr/>
        </p:nvSpPr>
        <p:spPr>
          <a:xfrm>
            <a:off x="3300045" y="5623173"/>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C3D233F0-AA01-4C8B-A67C-0BED2AD17F01}"/>
              </a:ext>
            </a:extLst>
          </p:cNvPr>
          <p:cNvCxnSpPr>
            <a:stCxn id="4" idx="4"/>
          </p:cNvCxnSpPr>
          <p:nvPr/>
        </p:nvCxnSpPr>
        <p:spPr>
          <a:xfrm>
            <a:off x="3405553" y="4100639"/>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0B2400-E8F7-4CCA-B048-0D9D49FB5001}"/>
              </a:ext>
            </a:extLst>
          </p:cNvPr>
          <p:cNvCxnSpPr/>
          <p:nvPr/>
        </p:nvCxnSpPr>
        <p:spPr>
          <a:xfrm>
            <a:off x="3405553" y="4974008"/>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15168EA-E224-4F08-A8FB-E806564B9518}"/>
              </a:ext>
            </a:extLst>
          </p:cNvPr>
          <p:cNvSpPr/>
          <p:nvPr/>
        </p:nvSpPr>
        <p:spPr>
          <a:xfrm>
            <a:off x="4505325" y="332397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0E134C4-E319-4131-B201-8A574156C52B}"/>
              </a:ext>
            </a:extLst>
          </p:cNvPr>
          <p:cNvSpPr/>
          <p:nvPr/>
        </p:nvSpPr>
        <p:spPr>
          <a:xfrm>
            <a:off x="4505325" y="3629510"/>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736D2A58-559B-4789-9C15-CEBD14D574A3}"/>
              </a:ext>
            </a:extLst>
          </p:cNvPr>
          <p:cNvSpPr/>
          <p:nvPr/>
        </p:nvSpPr>
        <p:spPr>
          <a:xfrm>
            <a:off x="4505325" y="3941025"/>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5DDC5BB-78BD-44F4-A179-AACF6BA7DE69}"/>
              </a:ext>
            </a:extLst>
          </p:cNvPr>
          <p:cNvSpPr/>
          <p:nvPr/>
        </p:nvSpPr>
        <p:spPr>
          <a:xfrm>
            <a:off x="4505325" y="4479380"/>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9F37D9D-0954-42AF-8DE6-18730B87796E}"/>
              </a:ext>
            </a:extLst>
          </p:cNvPr>
          <p:cNvSpPr/>
          <p:nvPr/>
        </p:nvSpPr>
        <p:spPr>
          <a:xfrm>
            <a:off x="4505325" y="4820875"/>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4FCE048D-D791-4036-ACC4-E9D994F80607}"/>
              </a:ext>
            </a:extLst>
          </p:cNvPr>
          <p:cNvSpPr/>
          <p:nvPr/>
        </p:nvSpPr>
        <p:spPr>
          <a:xfrm>
            <a:off x="4505325" y="5150525"/>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0562E154-6092-46C0-BBE9-642A6EC90AAE}"/>
              </a:ext>
            </a:extLst>
          </p:cNvPr>
          <p:cNvSpPr/>
          <p:nvPr/>
        </p:nvSpPr>
        <p:spPr>
          <a:xfrm>
            <a:off x="4505325" y="6250474"/>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589F370-2A4D-4348-9431-78FB97E4B8AC}"/>
              </a:ext>
            </a:extLst>
          </p:cNvPr>
          <p:cNvSpPr/>
          <p:nvPr/>
        </p:nvSpPr>
        <p:spPr>
          <a:xfrm>
            <a:off x="4505325" y="5949704"/>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2B3BC983-BC06-46B6-8172-A5676C182B23}"/>
              </a:ext>
            </a:extLst>
          </p:cNvPr>
          <p:cNvSpPr/>
          <p:nvPr/>
        </p:nvSpPr>
        <p:spPr>
          <a:xfrm>
            <a:off x="4505325" y="5648934"/>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D684E933-75D6-4678-A24C-6F8575251959}"/>
              </a:ext>
            </a:extLst>
          </p:cNvPr>
          <p:cNvCxnSpPr>
            <a:cxnSpLocks/>
            <a:stCxn id="4" idx="6"/>
            <a:endCxn id="30" idx="2"/>
          </p:cNvCxnSpPr>
          <p:nvPr/>
        </p:nvCxnSpPr>
        <p:spPr>
          <a:xfrm flipV="1">
            <a:off x="3511061" y="3400545"/>
            <a:ext cx="994264" cy="587992"/>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36A72C-B3AB-49A6-B983-9CBC40EF32B4}"/>
              </a:ext>
            </a:extLst>
          </p:cNvPr>
          <p:cNvCxnSpPr>
            <a:cxnSpLocks/>
            <a:stCxn id="4" idx="6"/>
            <a:endCxn id="31" idx="2"/>
          </p:cNvCxnSpPr>
          <p:nvPr/>
        </p:nvCxnSpPr>
        <p:spPr>
          <a:xfrm flipV="1">
            <a:off x="3511061" y="3706077"/>
            <a:ext cx="994264" cy="282460"/>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4AED9B-59F4-4ACB-AFE0-41B4A039DAC7}"/>
              </a:ext>
            </a:extLst>
          </p:cNvPr>
          <p:cNvCxnSpPr>
            <a:cxnSpLocks/>
            <a:stCxn id="4" idx="6"/>
            <a:endCxn id="32" idx="2"/>
          </p:cNvCxnSpPr>
          <p:nvPr/>
        </p:nvCxnSpPr>
        <p:spPr>
          <a:xfrm>
            <a:off x="3511061" y="3988537"/>
            <a:ext cx="994264" cy="29055"/>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D56971-7C6B-41AF-9FAB-132D70435D76}"/>
              </a:ext>
            </a:extLst>
          </p:cNvPr>
          <p:cNvCxnSpPr>
            <a:cxnSpLocks/>
            <a:stCxn id="5" idx="6"/>
            <a:endCxn id="33" idx="2"/>
          </p:cNvCxnSpPr>
          <p:nvPr/>
        </p:nvCxnSpPr>
        <p:spPr>
          <a:xfrm flipV="1">
            <a:off x="3511061" y="4555947"/>
            <a:ext cx="994264" cy="305959"/>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6C1947-6049-4A88-858B-E27695F92E1D}"/>
              </a:ext>
            </a:extLst>
          </p:cNvPr>
          <p:cNvCxnSpPr>
            <a:cxnSpLocks/>
            <a:stCxn id="5" idx="6"/>
            <a:endCxn id="35" idx="2"/>
          </p:cNvCxnSpPr>
          <p:nvPr/>
        </p:nvCxnSpPr>
        <p:spPr>
          <a:xfrm>
            <a:off x="3511061" y="4861906"/>
            <a:ext cx="994264" cy="36518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CB9C4E-ABBC-4758-BCA6-062B7F8E9066}"/>
              </a:ext>
            </a:extLst>
          </p:cNvPr>
          <p:cNvCxnSpPr>
            <a:cxnSpLocks/>
            <a:stCxn id="5" idx="6"/>
            <a:endCxn id="34" idx="2"/>
          </p:cNvCxnSpPr>
          <p:nvPr/>
        </p:nvCxnSpPr>
        <p:spPr>
          <a:xfrm>
            <a:off x="3511061" y="4861906"/>
            <a:ext cx="994264" cy="3553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6649F3-4CD1-489A-BBFC-F3269DEE14E6}"/>
              </a:ext>
            </a:extLst>
          </p:cNvPr>
          <p:cNvCxnSpPr>
            <a:cxnSpLocks/>
            <a:stCxn id="6" idx="6"/>
            <a:endCxn id="38" idx="2"/>
          </p:cNvCxnSpPr>
          <p:nvPr/>
        </p:nvCxnSpPr>
        <p:spPr>
          <a:xfrm flipV="1">
            <a:off x="3511061" y="5725501"/>
            <a:ext cx="994264" cy="9774"/>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18D711C-581C-4AEF-BCFF-943C60204939}"/>
              </a:ext>
            </a:extLst>
          </p:cNvPr>
          <p:cNvCxnSpPr>
            <a:cxnSpLocks/>
            <a:stCxn id="6" idx="6"/>
            <a:endCxn id="37" idx="2"/>
          </p:cNvCxnSpPr>
          <p:nvPr/>
        </p:nvCxnSpPr>
        <p:spPr>
          <a:xfrm>
            <a:off x="3511061" y="5735275"/>
            <a:ext cx="994264" cy="29099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0C5E352-0F38-49B1-9158-F72F7DFC305F}"/>
              </a:ext>
            </a:extLst>
          </p:cNvPr>
          <p:cNvCxnSpPr>
            <a:cxnSpLocks/>
            <a:stCxn id="6" idx="6"/>
            <a:endCxn id="36" idx="2"/>
          </p:cNvCxnSpPr>
          <p:nvPr/>
        </p:nvCxnSpPr>
        <p:spPr>
          <a:xfrm>
            <a:off x="3511061" y="5735275"/>
            <a:ext cx="994264" cy="59176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5D7A0EE-EA7C-42D2-BE43-E72F83C43D87}"/>
              </a:ext>
            </a:extLst>
          </p:cNvPr>
          <p:cNvSpPr txBox="1"/>
          <p:nvPr/>
        </p:nvSpPr>
        <p:spPr>
          <a:xfrm>
            <a:off x="609600" y="3018199"/>
            <a:ext cx="323659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State variables (unobserved)</a:t>
            </a:r>
          </a:p>
        </p:txBody>
      </p:sp>
      <p:sp>
        <p:nvSpPr>
          <p:cNvPr id="40" name="TextBox 39">
            <a:extLst>
              <a:ext uri="{FF2B5EF4-FFF2-40B4-BE49-F238E27FC236}">
                <a16:creationId xmlns:a16="http://schemas.microsoft.com/office/drawing/2014/main" id="{7D9678F4-2E02-4643-9C4A-A5A20CFDB5C7}"/>
              </a:ext>
            </a:extLst>
          </p:cNvPr>
          <p:cNvSpPr txBox="1"/>
          <p:nvPr/>
        </p:nvSpPr>
        <p:spPr>
          <a:xfrm>
            <a:off x="4874600" y="3018199"/>
            <a:ext cx="22170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Observed variables</a:t>
            </a:r>
          </a:p>
        </p:txBody>
      </p:sp>
      <p:sp>
        <p:nvSpPr>
          <p:cNvPr id="41" name="TextBox 40">
            <a:extLst>
              <a:ext uri="{FF2B5EF4-FFF2-40B4-BE49-F238E27FC236}">
                <a16:creationId xmlns:a16="http://schemas.microsoft.com/office/drawing/2014/main" id="{037F07C8-7454-4115-8E8B-9F6EAA6F1A83}"/>
              </a:ext>
            </a:extLst>
          </p:cNvPr>
          <p:cNvSpPr txBox="1"/>
          <p:nvPr/>
        </p:nvSpPr>
        <p:spPr>
          <a:xfrm>
            <a:off x="1905000" y="3810000"/>
            <a:ext cx="8174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a:t>
            </a:r>
            <a:r>
              <a:rPr lang="en-US" sz="1800" b="1" i="1" dirty="0">
                <a:solidFill>
                  <a:prstClr val="black"/>
                </a:solidFill>
                <a:latin typeface="Cambria" panose="02040503050406030204" pitchFamily="18" charset="0"/>
                <a:ea typeface="Cambria Math" panose="02040503050406030204" pitchFamily="18" charset="0"/>
              </a:rPr>
              <a:t>y</a:t>
            </a:r>
            <a:endPar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endParaRPr>
          </a:p>
        </p:txBody>
      </p:sp>
      <p:sp>
        <p:nvSpPr>
          <p:cNvPr id="43" name="TextBox 42">
            <a:extLst>
              <a:ext uri="{FF2B5EF4-FFF2-40B4-BE49-F238E27FC236}">
                <a16:creationId xmlns:a16="http://schemas.microsoft.com/office/drawing/2014/main" id="{A24B4C4D-923F-4F78-A4C3-3335C543D750}"/>
              </a:ext>
            </a:extLst>
          </p:cNvPr>
          <p:cNvSpPr txBox="1"/>
          <p:nvPr/>
        </p:nvSpPr>
        <p:spPr>
          <a:xfrm>
            <a:off x="1905000" y="4701137"/>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y+1</a:t>
            </a:r>
          </a:p>
        </p:txBody>
      </p:sp>
      <p:sp>
        <p:nvSpPr>
          <p:cNvPr id="44" name="TextBox 43">
            <a:extLst>
              <a:ext uri="{FF2B5EF4-FFF2-40B4-BE49-F238E27FC236}">
                <a16:creationId xmlns:a16="http://schemas.microsoft.com/office/drawing/2014/main" id="{DE84B768-4A9A-4AE7-8E38-2A623E784C94}"/>
              </a:ext>
            </a:extLst>
          </p:cNvPr>
          <p:cNvSpPr txBox="1"/>
          <p:nvPr/>
        </p:nvSpPr>
        <p:spPr>
          <a:xfrm>
            <a:off x="1905943" y="5556738"/>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y+2</a:t>
            </a:r>
          </a:p>
        </p:txBody>
      </p:sp>
      <p:cxnSp>
        <p:nvCxnSpPr>
          <p:cNvPr id="46" name="Straight Arrow Connector 45">
            <a:extLst>
              <a:ext uri="{FF2B5EF4-FFF2-40B4-BE49-F238E27FC236}">
                <a16:creationId xmlns:a16="http://schemas.microsoft.com/office/drawing/2014/main" id="{5D1E315D-DA3A-43BF-ACAA-CD0C6A2B0F9F}"/>
              </a:ext>
            </a:extLst>
          </p:cNvPr>
          <p:cNvCxnSpPr>
            <a:cxnSpLocks/>
          </p:cNvCxnSpPr>
          <p:nvPr/>
        </p:nvCxnSpPr>
        <p:spPr>
          <a:xfrm>
            <a:off x="3405553" y="3544629"/>
            <a:ext cx="1" cy="331806"/>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6ED536E-B6C6-473C-9B8A-99B7708AB08C}"/>
              </a:ext>
            </a:extLst>
          </p:cNvPr>
          <p:cNvCxnSpPr>
            <a:cxnSpLocks/>
          </p:cNvCxnSpPr>
          <p:nvPr/>
        </p:nvCxnSpPr>
        <p:spPr>
          <a:xfrm>
            <a:off x="3405553" y="5855912"/>
            <a:ext cx="0" cy="310431"/>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5758A3-4ECD-4A92-A880-F8CE8639024E}"/>
              </a:ext>
            </a:extLst>
          </p:cNvPr>
          <p:cNvSpPr txBox="1"/>
          <p:nvPr/>
        </p:nvSpPr>
        <p:spPr>
          <a:xfrm>
            <a:off x="293079" y="1453460"/>
            <a:ext cx="1141533" cy="830997"/>
          </a:xfrm>
          <a:prstGeom prst="rect">
            <a:avLst/>
          </a:prstGeom>
          <a:noFill/>
        </p:spPr>
        <p:txBody>
          <a:bodyPr wrap="square" rtlCol="0">
            <a:spAutoFit/>
          </a:bodyPr>
          <a:lstStyle/>
          <a:p>
            <a:r>
              <a:rPr lang="en-US" dirty="0"/>
              <a:t>Two pieces:</a:t>
            </a:r>
          </a:p>
        </p:txBody>
      </p:sp>
      <p:sp>
        <p:nvSpPr>
          <p:cNvPr id="9" name="Left Brace 8">
            <a:extLst>
              <a:ext uri="{FF2B5EF4-FFF2-40B4-BE49-F238E27FC236}">
                <a16:creationId xmlns:a16="http://schemas.microsoft.com/office/drawing/2014/main" id="{819BE2F2-EB50-4B86-AC0C-085F008B083F}"/>
              </a:ext>
            </a:extLst>
          </p:cNvPr>
          <p:cNvSpPr/>
          <p:nvPr/>
        </p:nvSpPr>
        <p:spPr>
          <a:xfrm>
            <a:off x="1296867" y="1071166"/>
            <a:ext cx="303333" cy="16284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Slide Number Placeholder 3">
            <a:extLst>
              <a:ext uri="{FF2B5EF4-FFF2-40B4-BE49-F238E27FC236}">
                <a16:creationId xmlns:a16="http://schemas.microsoft.com/office/drawing/2014/main" id="{02A84F73-69A1-47D2-B1AF-DA4CB0F5D271}"/>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81</a:t>
            </a:fld>
            <a:endParaRPr lang="en-US" sz="1400" dirty="0"/>
          </a:p>
        </p:txBody>
      </p:sp>
      <p:sp>
        <p:nvSpPr>
          <p:cNvPr id="52" name="Footer Placeholder 2">
            <a:extLst>
              <a:ext uri="{FF2B5EF4-FFF2-40B4-BE49-F238E27FC236}">
                <a16:creationId xmlns:a16="http://schemas.microsoft.com/office/drawing/2014/main" id="{22992DE8-8EDE-41FD-8F9B-0F7D87BFB4CA}"/>
              </a:ext>
            </a:extLst>
          </p:cNvPr>
          <p:cNvSpPr txBox="1">
            <a:spLocks noGrp="1"/>
          </p:cNvSpPr>
          <p:nvPr/>
        </p:nvSpPr>
        <p:spPr bwMode="auto">
          <a:xfrm>
            <a:off x="3124200" y="6523348"/>
            <a:ext cx="2895600" cy="334652"/>
          </a:xfrm>
          <a:prstGeom prst="rect">
            <a:avLst/>
          </a:prstGeom>
          <a:noFill/>
          <a:ln w="9525">
            <a:noFill/>
            <a:miter lim="800000"/>
            <a:headEnd/>
            <a:tailEnd/>
          </a:ln>
        </p:spPr>
        <p:txBody>
          <a:bodyPr/>
          <a:lstStyle/>
          <a:p>
            <a:pPr algn="ctr"/>
            <a:r>
              <a:rPr lang="en-US" sz="1400" dirty="0"/>
              <a:t>SRA – State-Space Models (2)</a:t>
            </a:r>
          </a:p>
        </p:txBody>
      </p:sp>
    </p:spTree>
    <p:extLst>
      <p:ext uri="{BB962C8B-B14F-4D97-AF65-F5344CB8AC3E}">
        <p14:creationId xmlns:p14="http://schemas.microsoft.com/office/powerpoint/2010/main" val="29583079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4C5B-B0A2-404E-8C91-9E5DB9ADD470}"/>
              </a:ext>
            </a:extLst>
          </p:cNvPr>
          <p:cNvSpPr>
            <a:spLocks noGrp="1"/>
          </p:cNvSpPr>
          <p:nvPr>
            <p:ph type="title"/>
          </p:nvPr>
        </p:nvSpPr>
        <p:spPr>
          <a:xfrm>
            <a:off x="1144467" y="245418"/>
            <a:ext cx="7559918" cy="723419"/>
          </a:xfrm>
        </p:spPr>
        <p:txBody>
          <a:bodyPr>
            <a:normAutofit/>
          </a:bodyPr>
          <a:lstStyle/>
          <a:p>
            <a:r>
              <a:rPr lang="en-US" sz="3200" u="sng" dirty="0">
                <a:latin typeface="Cambria" panose="02040503050406030204" pitchFamily="18" charset="0"/>
              </a:rPr>
              <a:t>Bayesian State-Space models in context…</a:t>
            </a:r>
          </a:p>
        </p:txBody>
      </p:sp>
      <p:sp>
        <p:nvSpPr>
          <p:cNvPr id="4" name="Oval 3">
            <a:extLst>
              <a:ext uri="{FF2B5EF4-FFF2-40B4-BE49-F238E27FC236}">
                <a16:creationId xmlns:a16="http://schemas.microsoft.com/office/drawing/2014/main" id="{1EDDF41B-6E0F-4F57-8835-AAC13EA402C1}"/>
              </a:ext>
            </a:extLst>
          </p:cNvPr>
          <p:cNvSpPr/>
          <p:nvPr/>
        </p:nvSpPr>
        <p:spPr>
          <a:xfrm>
            <a:off x="4218840" y="2121028"/>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FD2AA466-4147-4817-B99C-3080D37805FC}"/>
              </a:ext>
            </a:extLst>
          </p:cNvPr>
          <p:cNvSpPr/>
          <p:nvPr/>
        </p:nvSpPr>
        <p:spPr>
          <a:xfrm>
            <a:off x="4218840" y="2994397"/>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C68C0EF-C68A-4A2D-BDDA-F8F9EAF171BA}"/>
              </a:ext>
            </a:extLst>
          </p:cNvPr>
          <p:cNvSpPr/>
          <p:nvPr/>
        </p:nvSpPr>
        <p:spPr>
          <a:xfrm>
            <a:off x="4218840" y="3867766"/>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C3D233F0-AA01-4C8B-A67C-0BED2AD17F01}"/>
              </a:ext>
            </a:extLst>
          </p:cNvPr>
          <p:cNvCxnSpPr>
            <a:stCxn id="4" idx="4"/>
          </p:cNvCxnSpPr>
          <p:nvPr/>
        </p:nvCxnSpPr>
        <p:spPr>
          <a:xfrm>
            <a:off x="4324348" y="2345232"/>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0B2400-E8F7-4CCA-B048-0D9D49FB5001}"/>
              </a:ext>
            </a:extLst>
          </p:cNvPr>
          <p:cNvCxnSpPr>
            <a:cxnSpLocks/>
          </p:cNvCxnSpPr>
          <p:nvPr/>
        </p:nvCxnSpPr>
        <p:spPr>
          <a:xfrm>
            <a:off x="4324348" y="3218601"/>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15168EA-E224-4F08-A8FB-E806564B9518}"/>
              </a:ext>
            </a:extLst>
          </p:cNvPr>
          <p:cNvSpPr/>
          <p:nvPr/>
        </p:nvSpPr>
        <p:spPr>
          <a:xfrm>
            <a:off x="5424120" y="1568571"/>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0E134C4-E319-4131-B201-8A574156C52B}"/>
              </a:ext>
            </a:extLst>
          </p:cNvPr>
          <p:cNvSpPr/>
          <p:nvPr/>
        </p:nvSpPr>
        <p:spPr>
          <a:xfrm>
            <a:off x="5424120" y="1874103"/>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736D2A58-559B-4789-9C15-CEBD14D574A3}"/>
              </a:ext>
            </a:extLst>
          </p:cNvPr>
          <p:cNvSpPr/>
          <p:nvPr/>
        </p:nvSpPr>
        <p:spPr>
          <a:xfrm>
            <a:off x="5424120" y="218561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5DDC5BB-78BD-44F4-A179-AACF6BA7DE69}"/>
              </a:ext>
            </a:extLst>
          </p:cNvPr>
          <p:cNvSpPr/>
          <p:nvPr/>
        </p:nvSpPr>
        <p:spPr>
          <a:xfrm>
            <a:off x="5424120" y="2723973"/>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9F37D9D-0954-42AF-8DE6-18730B87796E}"/>
              </a:ext>
            </a:extLst>
          </p:cNvPr>
          <p:cNvSpPr/>
          <p:nvPr/>
        </p:nvSpPr>
        <p:spPr>
          <a:xfrm>
            <a:off x="5424120" y="306546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4FCE048D-D791-4036-ACC4-E9D994F80607}"/>
              </a:ext>
            </a:extLst>
          </p:cNvPr>
          <p:cNvSpPr/>
          <p:nvPr/>
        </p:nvSpPr>
        <p:spPr>
          <a:xfrm>
            <a:off x="5424120" y="339511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0562E154-6092-46C0-BBE9-642A6EC90AAE}"/>
              </a:ext>
            </a:extLst>
          </p:cNvPr>
          <p:cNvSpPr/>
          <p:nvPr/>
        </p:nvSpPr>
        <p:spPr>
          <a:xfrm>
            <a:off x="5424120" y="4495067"/>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589F370-2A4D-4348-9431-78FB97E4B8AC}"/>
              </a:ext>
            </a:extLst>
          </p:cNvPr>
          <p:cNvSpPr/>
          <p:nvPr/>
        </p:nvSpPr>
        <p:spPr>
          <a:xfrm>
            <a:off x="5424120" y="4194297"/>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2B3BC983-BC06-46B6-8172-A5676C182B23}"/>
              </a:ext>
            </a:extLst>
          </p:cNvPr>
          <p:cNvSpPr/>
          <p:nvPr/>
        </p:nvSpPr>
        <p:spPr>
          <a:xfrm>
            <a:off x="5424120" y="3893527"/>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D684E933-75D6-4678-A24C-6F8575251959}"/>
              </a:ext>
            </a:extLst>
          </p:cNvPr>
          <p:cNvCxnSpPr>
            <a:cxnSpLocks/>
            <a:stCxn id="4" idx="6"/>
            <a:endCxn id="30" idx="2"/>
          </p:cNvCxnSpPr>
          <p:nvPr/>
        </p:nvCxnSpPr>
        <p:spPr>
          <a:xfrm flipV="1">
            <a:off x="4429856" y="1645138"/>
            <a:ext cx="994264" cy="587992"/>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36A72C-B3AB-49A6-B983-9CBC40EF32B4}"/>
              </a:ext>
            </a:extLst>
          </p:cNvPr>
          <p:cNvCxnSpPr>
            <a:cxnSpLocks/>
            <a:stCxn id="4" idx="6"/>
            <a:endCxn id="31" idx="2"/>
          </p:cNvCxnSpPr>
          <p:nvPr/>
        </p:nvCxnSpPr>
        <p:spPr>
          <a:xfrm flipV="1">
            <a:off x="4429856" y="1950670"/>
            <a:ext cx="994264" cy="282460"/>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4AED9B-59F4-4ACB-AFE0-41B4A039DAC7}"/>
              </a:ext>
            </a:extLst>
          </p:cNvPr>
          <p:cNvCxnSpPr>
            <a:cxnSpLocks/>
            <a:stCxn id="4" idx="6"/>
            <a:endCxn id="32" idx="2"/>
          </p:cNvCxnSpPr>
          <p:nvPr/>
        </p:nvCxnSpPr>
        <p:spPr>
          <a:xfrm>
            <a:off x="4429856" y="2233130"/>
            <a:ext cx="994264" cy="29055"/>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D56971-7C6B-41AF-9FAB-132D70435D76}"/>
              </a:ext>
            </a:extLst>
          </p:cNvPr>
          <p:cNvCxnSpPr>
            <a:cxnSpLocks/>
            <a:stCxn id="5" idx="6"/>
            <a:endCxn id="33" idx="2"/>
          </p:cNvCxnSpPr>
          <p:nvPr/>
        </p:nvCxnSpPr>
        <p:spPr>
          <a:xfrm flipV="1">
            <a:off x="4429856" y="2800540"/>
            <a:ext cx="994264" cy="305959"/>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6C1947-6049-4A88-858B-E27695F92E1D}"/>
              </a:ext>
            </a:extLst>
          </p:cNvPr>
          <p:cNvCxnSpPr>
            <a:cxnSpLocks/>
            <a:stCxn id="5" idx="6"/>
            <a:endCxn id="35" idx="2"/>
          </p:cNvCxnSpPr>
          <p:nvPr/>
        </p:nvCxnSpPr>
        <p:spPr>
          <a:xfrm>
            <a:off x="4429856" y="3106499"/>
            <a:ext cx="994264" cy="36518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CB9C4E-ABBC-4758-BCA6-062B7F8E9066}"/>
              </a:ext>
            </a:extLst>
          </p:cNvPr>
          <p:cNvCxnSpPr>
            <a:cxnSpLocks/>
            <a:stCxn id="5" idx="6"/>
            <a:endCxn id="34" idx="2"/>
          </p:cNvCxnSpPr>
          <p:nvPr/>
        </p:nvCxnSpPr>
        <p:spPr>
          <a:xfrm>
            <a:off x="4429856" y="3106499"/>
            <a:ext cx="994264" cy="3553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6649F3-4CD1-489A-BBFC-F3269DEE14E6}"/>
              </a:ext>
            </a:extLst>
          </p:cNvPr>
          <p:cNvCxnSpPr>
            <a:cxnSpLocks/>
            <a:stCxn id="6" idx="6"/>
            <a:endCxn id="38" idx="2"/>
          </p:cNvCxnSpPr>
          <p:nvPr/>
        </p:nvCxnSpPr>
        <p:spPr>
          <a:xfrm flipV="1">
            <a:off x="4429856" y="3970094"/>
            <a:ext cx="994264" cy="9774"/>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18D711C-581C-4AEF-BCFF-943C60204939}"/>
              </a:ext>
            </a:extLst>
          </p:cNvPr>
          <p:cNvCxnSpPr>
            <a:cxnSpLocks/>
            <a:stCxn id="6" idx="6"/>
            <a:endCxn id="37" idx="2"/>
          </p:cNvCxnSpPr>
          <p:nvPr/>
        </p:nvCxnSpPr>
        <p:spPr>
          <a:xfrm>
            <a:off x="4429856" y="3979868"/>
            <a:ext cx="994264" cy="29099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0C5E352-0F38-49B1-9158-F72F7DFC305F}"/>
              </a:ext>
            </a:extLst>
          </p:cNvPr>
          <p:cNvCxnSpPr>
            <a:cxnSpLocks/>
            <a:stCxn id="6" idx="6"/>
            <a:endCxn id="36" idx="2"/>
          </p:cNvCxnSpPr>
          <p:nvPr/>
        </p:nvCxnSpPr>
        <p:spPr>
          <a:xfrm>
            <a:off x="4429856" y="3979868"/>
            <a:ext cx="994264" cy="59176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37F07C8-7454-4115-8E8B-9F6EAA6F1A83}"/>
              </a:ext>
            </a:extLst>
          </p:cNvPr>
          <p:cNvSpPr txBox="1"/>
          <p:nvPr/>
        </p:nvSpPr>
        <p:spPr>
          <a:xfrm>
            <a:off x="3363975" y="1855320"/>
            <a:ext cx="8174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a:t>
            </a:r>
            <a:r>
              <a:rPr lang="en-US" sz="1800" b="1" i="1" dirty="0">
                <a:solidFill>
                  <a:prstClr val="black"/>
                </a:solidFill>
                <a:latin typeface="Cambria" panose="02040503050406030204" pitchFamily="18" charset="0"/>
                <a:ea typeface="Cambria Math" panose="02040503050406030204" pitchFamily="18" charset="0"/>
              </a:rPr>
              <a:t>y</a:t>
            </a:r>
            <a:endPar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endParaRPr>
          </a:p>
        </p:txBody>
      </p:sp>
      <p:sp>
        <p:nvSpPr>
          <p:cNvPr id="43" name="TextBox 42">
            <a:extLst>
              <a:ext uri="{FF2B5EF4-FFF2-40B4-BE49-F238E27FC236}">
                <a16:creationId xmlns:a16="http://schemas.microsoft.com/office/drawing/2014/main" id="{A24B4C4D-923F-4F78-A4C3-3335C543D750}"/>
              </a:ext>
            </a:extLst>
          </p:cNvPr>
          <p:cNvSpPr txBox="1"/>
          <p:nvPr/>
        </p:nvSpPr>
        <p:spPr>
          <a:xfrm>
            <a:off x="3134817" y="2656622"/>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y+1</a:t>
            </a:r>
          </a:p>
        </p:txBody>
      </p:sp>
      <p:sp>
        <p:nvSpPr>
          <p:cNvPr id="44" name="TextBox 43">
            <a:extLst>
              <a:ext uri="{FF2B5EF4-FFF2-40B4-BE49-F238E27FC236}">
                <a16:creationId xmlns:a16="http://schemas.microsoft.com/office/drawing/2014/main" id="{DE84B768-4A9A-4AE7-8E38-2A623E784C94}"/>
              </a:ext>
            </a:extLst>
          </p:cNvPr>
          <p:cNvSpPr txBox="1"/>
          <p:nvPr/>
        </p:nvSpPr>
        <p:spPr>
          <a:xfrm>
            <a:off x="3134817" y="3547777"/>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y+2</a:t>
            </a:r>
          </a:p>
        </p:txBody>
      </p:sp>
      <p:cxnSp>
        <p:nvCxnSpPr>
          <p:cNvPr id="46" name="Straight Arrow Connector 45">
            <a:extLst>
              <a:ext uri="{FF2B5EF4-FFF2-40B4-BE49-F238E27FC236}">
                <a16:creationId xmlns:a16="http://schemas.microsoft.com/office/drawing/2014/main" id="{5D1E315D-DA3A-43BF-ACAA-CD0C6A2B0F9F}"/>
              </a:ext>
            </a:extLst>
          </p:cNvPr>
          <p:cNvCxnSpPr>
            <a:cxnSpLocks/>
          </p:cNvCxnSpPr>
          <p:nvPr/>
        </p:nvCxnSpPr>
        <p:spPr>
          <a:xfrm>
            <a:off x="4324348" y="1789222"/>
            <a:ext cx="1" cy="331806"/>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6ED536E-B6C6-473C-9B8A-99B7708AB08C}"/>
              </a:ext>
            </a:extLst>
          </p:cNvPr>
          <p:cNvCxnSpPr>
            <a:cxnSpLocks/>
          </p:cNvCxnSpPr>
          <p:nvPr/>
        </p:nvCxnSpPr>
        <p:spPr>
          <a:xfrm>
            <a:off x="4324348" y="4100505"/>
            <a:ext cx="0" cy="310431"/>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5758A3-4ECD-4A92-A880-F8CE8639024E}"/>
              </a:ext>
            </a:extLst>
          </p:cNvPr>
          <p:cNvSpPr txBox="1"/>
          <p:nvPr/>
        </p:nvSpPr>
        <p:spPr>
          <a:xfrm>
            <a:off x="428559" y="1187379"/>
            <a:ext cx="2472438" cy="1631216"/>
          </a:xfrm>
          <a:prstGeom prst="rect">
            <a:avLst/>
          </a:prstGeom>
          <a:noFill/>
        </p:spPr>
        <p:txBody>
          <a:bodyPr wrap="square" rtlCol="0">
            <a:spAutoFit/>
          </a:bodyPr>
          <a:lstStyle/>
          <a:p>
            <a:r>
              <a:rPr lang="en-US" sz="2000" dirty="0"/>
              <a:t>Unobserved values:</a:t>
            </a:r>
          </a:p>
          <a:p>
            <a:pPr marL="342900" indent="-342900">
              <a:buFont typeface="Arial" panose="020B0604020202020204" pitchFamily="34" charset="0"/>
              <a:buChar char="•"/>
            </a:pPr>
            <a:r>
              <a:rPr lang="en-US" sz="2000" dirty="0"/>
              <a:t>True S, R, H </a:t>
            </a:r>
          </a:p>
          <a:p>
            <a:r>
              <a:rPr lang="en-US" sz="2000" dirty="0"/>
              <a:t>      - By brood year</a:t>
            </a:r>
          </a:p>
          <a:p>
            <a:r>
              <a:rPr lang="en-US" sz="2000" dirty="0"/>
              <a:t>      - By calendar year</a:t>
            </a:r>
          </a:p>
          <a:p>
            <a:pPr marL="342900" indent="-342900">
              <a:buFont typeface="Arial" panose="020B0604020202020204" pitchFamily="34" charset="0"/>
              <a:buChar char="•"/>
            </a:pPr>
            <a:endParaRPr lang="en-US" sz="2000" dirty="0"/>
          </a:p>
        </p:txBody>
      </p:sp>
      <p:sp>
        <p:nvSpPr>
          <p:cNvPr id="49" name="Slide Number Placeholder 3">
            <a:extLst>
              <a:ext uri="{FF2B5EF4-FFF2-40B4-BE49-F238E27FC236}">
                <a16:creationId xmlns:a16="http://schemas.microsoft.com/office/drawing/2014/main" id="{02A84F73-69A1-47D2-B1AF-DA4CB0F5D271}"/>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82</a:t>
            </a:fld>
            <a:endParaRPr lang="en-US" sz="1400" dirty="0"/>
          </a:p>
        </p:txBody>
      </p:sp>
      <p:sp>
        <p:nvSpPr>
          <p:cNvPr id="52" name="Footer Placeholder 2">
            <a:extLst>
              <a:ext uri="{FF2B5EF4-FFF2-40B4-BE49-F238E27FC236}">
                <a16:creationId xmlns:a16="http://schemas.microsoft.com/office/drawing/2014/main" id="{22992DE8-8EDE-41FD-8F9B-0F7D87BFB4CA}"/>
              </a:ext>
            </a:extLst>
          </p:cNvPr>
          <p:cNvSpPr txBox="1">
            <a:spLocks noGrp="1"/>
          </p:cNvSpPr>
          <p:nvPr/>
        </p:nvSpPr>
        <p:spPr bwMode="auto">
          <a:xfrm>
            <a:off x="3124200" y="6523348"/>
            <a:ext cx="2895600" cy="334652"/>
          </a:xfrm>
          <a:prstGeom prst="rect">
            <a:avLst/>
          </a:prstGeom>
          <a:noFill/>
          <a:ln w="9525">
            <a:noFill/>
            <a:miter lim="800000"/>
            <a:headEnd/>
            <a:tailEnd/>
          </a:ln>
        </p:spPr>
        <p:txBody>
          <a:bodyPr/>
          <a:lstStyle/>
          <a:p>
            <a:pPr algn="ctr"/>
            <a:r>
              <a:rPr lang="en-US" sz="1400" dirty="0"/>
              <a:t>SRA – State-Space Models (3)</a:t>
            </a:r>
          </a:p>
        </p:txBody>
      </p:sp>
      <p:sp>
        <p:nvSpPr>
          <p:cNvPr id="50" name="TextBox 49">
            <a:extLst>
              <a:ext uri="{FF2B5EF4-FFF2-40B4-BE49-F238E27FC236}">
                <a16:creationId xmlns:a16="http://schemas.microsoft.com/office/drawing/2014/main" id="{62FA4131-3D0B-4329-B7F7-7ADD127A1B1C}"/>
              </a:ext>
            </a:extLst>
          </p:cNvPr>
          <p:cNvSpPr txBox="1"/>
          <p:nvPr/>
        </p:nvSpPr>
        <p:spPr>
          <a:xfrm>
            <a:off x="389243" y="4312307"/>
            <a:ext cx="2734940" cy="2554545"/>
          </a:xfrm>
          <a:prstGeom prst="rect">
            <a:avLst/>
          </a:prstGeom>
          <a:noFill/>
        </p:spPr>
        <p:txBody>
          <a:bodyPr wrap="square" rtlCol="0">
            <a:spAutoFit/>
          </a:bodyPr>
          <a:lstStyle/>
          <a:p>
            <a:r>
              <a:rPr lang="en-US" sz="2000" dirty="0">
                <a:solidFill>
                  <a:schemeClr val="accent1"/>
                </a:solidFill>
              </a:rPr>
              <a:t>Stochastic state process:</a:t>
            </a:r>
          </a:p>
          <a:p>
            <a:pPr marL="342900" indent="-342900">
              <a:buFont typeface="Arial" panose="020B0604020202020204" pitchFamily="34" charset="0"/>
              <a:buChar char="•"/>
            </a:pPr>
            <a:r>
              <a:rPr lang="en-US" sz="2000" dirty="0">
                <a:solidFill>
                  <a:schemeClr val="accent1"/>
                </a:solidFill>
              </a:rPr>
              <a:t>Ricker S-R parameters &amp; linkage</a:t>
            </a:r>
          </a:p>
          <a:p>
            <a:pPr marL="342900" indent="-342900">
              <a:buFont typeface="Arial" panose="020B0604020202020204" pitchFamily="34" charset="0"/>
              <a:buChar char="•"/>
            </a:pPr>
            <a:r>
              <a:rPr lang="en-US" sz="2000" dirty="0">
                <a:solidFill>
                  <a:schemeClr val="accent1"/>
                </a:solidFill>
              </a:rPr>
              <a:t>Process error</a:t>
            </a:r>
          </a:p>
          <a:p>
            <a:pPr marL="342900" indent="-342900">
              <a:buFont typeface="Arial" panose="020B0604020202020204" pitchFamily="34" charset="0"/>
              <a:buChar char="•"/>
            </a:pPr>
            <a:r>
              <a:rPr lang="en-US" sz="2000" dirty="0">
                <a:solidFill>
                  <a:schemeClr val="accent1"/>
                </a:solidFill>
              </a:rPr>
              <a:t>Autocorrelation</a:t>
            </a:r>
          </a:p>
          <a:p>
            <a:pPr marL="342900" indent="-342900">
              <a:buFont typeface="Arial" panose="020B0604020202020204" pitchFamily="34" charset="0"/>
              <a:buChar char="•"/>
            </a:pPr>
            <a:r>
              <a:rPr lang="en-US" sz="2000" dirty="0">
                <a:solidFill>
                  <a:schemeClr val="accent1"/>
                </a:solidFill>
              </a:rPr>
              <a:t>Time-trending parameters</a:t>
            </a:r>
          </a:p>
          <a:p>
            <a:pPr marL="342900" indent="-342900">
              <a:buFont typeface="Arial" panose="020B0604020202020204" pitchFamily="34" charset="0"/>
              <a:buChar char="•"/>
            </a:pPr>
            <a:endParaRPr lang="en-US" sz="2000" dirty="0">
              <a:solidFill>
                <a:schemeClr val="accent1"/>
              </a:solidFill>
            </a:endParaRPr>
          </a:p>
        </p:txBody>
      </p:sp>
      <p:sp>
        <p:nvSpPr>
          <p:cNvPr id="53" name="TextBox 52">
            <a:extLst>
              <a:ext uri="{FF2B5EF4-FFF2-40B4-BE49-F238E27FC236}">
                <a16:creationId xmlns:a16="http://schemas.microsoft.com/office/drawing/2014/main" id="{984E41B0-EE96-40D2-8123-A1DC14DB9F15}"/>
              </a:ext>
            </a:extLst>
          </p:cNvPr>
          <p:cNvSpPr txBox="1"/>
          <p:nvPr/>
        </p:nvSpPr>
        <p:spPr>
          <a:xfrm>
            <a:off x="4000134" y="4972593"/>
            <a:ext cx="4915259" cy="1631216"/>
          </a:xfrm>
          <a:prstGeom prst="rect">
            <a:avLst/>
          </a:prstGeom>
          <a:noFill/>
        </p:spPr>
        <p:txBody>
          <a:bodyPr wrap="square" rtlCol="0">
            <a:spAutoFit/>
          </a:bodyPr>
          <a:lstStyle/>
          <a:p>
            <a:r>
              <a:rPr lang="en-US" sz="2000" dirty="0">
                <a:solidFill>
                  <a:schemeClr val="accent1"/>
                </a:solidFill>
              </a:rPr>
              <a:t>Stochastic observation process - </a:t>
            </a:r>
            <a:r>
              <a:rPr lang="en-US" sz="2000" dirty="0" err="1">
                <a:solidFill>
                  <a:schemeClr val="accent1"/>
                </a:solidFill>
              </a:rPr>
              <a:t>obs</a:t>
            </a:r>
            <a:r>
              <a:rPr lang="en-US" sz="2000" dirty="0">
                <a:solidFill>
                  <a:schemeClr val="accent1"/>
                </a:solidFill>
              </a:rPr>
              <a:t> error in:</a:t>
            </a:r>
          </a:p>
          <a:p>
            <a:pPr marL="342900" indent="-342900">
              <a:buFont typeface="Arial" panose="020B0604020202020204" pitchFamily="34" charset="0"/>
              <a:buChar char="•"/>
            </a:pPr>
            <a:r>
              <a:rPr lang="en-US" sz="2000" dirty="0">
                <a:solidFill>
                  <a:schemeClr val="accent1"/>
                </a:solidFill>
              </a:rPr>
              <a:t>S (or run size)</a:t>
            </a:r>
          </a:p>
          <a:p>
            <a:pPr marL="342900" indent="-342900">
              <a:buFont typeface="Arial" panose="020B0604020202020204" pitchFamily="34" charset="0"/>
              <a:buChar char="•"/>
            </a:pPr>
            <a:r>
              <a:rPr lang="en-US" sz="2000" dirty="0">
                <a:solidFill>
                  <a:schemeClr val="accent1"/>
                </a:solidFill>
              </a:rPr>
              <a:t>Harvest</a:t>
            </a:r>
          </a:p>
          <a:p>
            <a:pPr marL="342900" indent="-342900">
              <a:buFont typeface="Arial" panose="020B0604020202020204" pitchFamily="34" charset="0"/>
              <a:buChar char="•"/>
            </a:pPr>
            <a:r>
              <a:rPr lang="en-US" sz="2000" dirty="0">
                <a:solidFill>
                  <a:schemeClr val="accent1"/>
                </a:solidFill>
              </a:rPr>
              <a:t>Age composition</a:t>
            </a:r>
          </a:p>
          <a:p>
            <a:pPr marL="342900" indent="-342900">
              <a:buFont typeface="Arial" panose="020B0604020202020204" pitchFamily="34" charset="0"/>
              <a:buChar char="•"/>
            </a:pPr>
            <a:endParaRPr lang="en-US" sz="2000" dirty="0">
              <a:solidFill>
                <a:schemeClr val="accent1"/>
              </a:solidFill>
            </a:endParaRPr>
          </a:p>
        </p:txBody>
      </p:sp>
      <p:sp>
        <p:nvSpPr>
          <p:cNvPr id="55" name="TextBox 54">
            <a:extLst>
              <a:ext uri="{FF2B5EF4-FFF2-40B4-BE49-F238E27FC236}">
                <a16:creationId xmlns:a16="http://schemas.microsoft.com/office/drawing/2014/main" id="{84831B04-00ED-40BD-A367-E84E3EEDA5E1}"/>
              </a:ext>
            </a:extLst>
          </p:cNvPr>
          <p:cNvSpPr txBox="1"/>
          <p:nvPr/>
        </p:nvSpPr>
        <p:spPr>
          <a:xfrm>
            <a:off x="6335336" y="1161794"/>
            <a:ext cx="2400664" cy="1938992"/>
          </a:xfrm>
          <a:prstGeom prst="rect">
            <a:avLst/>
          </a:prstGeom>
          <a:noFill/>
        </p:spPr>
        <p:txBody>
          <a:bodyPr wrap="square" rtlCol="0">
            <a:spAutoFit/>
          </a:bodyPr>
          <a:lstStyle/>
          <a:p>
            <a:r>
              <a:rPr lang="en-US" sz="2000" dirty="0">
                <a:solidFill>
                  <a:schemeClr val="accent6">
                    <a:lumMod val="75000"/>
                  </a:schemeClr>
                </a:solidFill>
              </a:rPr>
              <a:t>Observed data</a:t>
            </a:r>
          </a:p>
          <a:p>
            <a:pPr marL="342900" indent="-342900">
              <a:buFont typeface="Arial" panose="020B0604020202020204" pitchFamily="34" charset="0"/>
              <a:buChar char="•"/>
            </a:pPr>
            <a:r>
              <a:rPr lang="en-US" sz="2000" dirty="0">
                <a:solidFill>
                  <a:schemeClr val="accent6">
                    <a:lumMod val="75000"/>
                  </a:schemeClr>
                </a:solidFill>
              </a:rPr>
              <a:t>Run size (maybe multiple indices)</a:t>
            </a:r>
          </a:p>
          <a:p>
            <a:pPr marL="342900" indent="-342900">
              <a:buFont typeface="Arial" panose="020B0604020202020204" pitchFamily="34" charset="0"/>
              <a:buChar char="•"/>
            </a:pPr>
            <a:r>
              <a:rPr lang="en-US" sz="2000" dirty="0">
                <a:solidFill>
                  <a:schemeClr val="accent6">
                    <a:lumMod val="75000"/>
                  </a:schemeClr>
                </a:solidFill>
              </a:rPr>
              <a:t>Harvest</a:t>
            </a:r>
          </a:p>
          <a:p>
            <a:pPr marL="342900" indent="-342900">
              <a:buFont typeface="Arial" panose="020B0604020202020204" pitchFamily="34" charset="0"/>
              <a:buChar char="•"/>
            </a:pPr>
            <a:r>
              <a:rPr lang="en-US" sz="2000" dirty="0">
                <a:solidFill>
                  <a:schemeClr val="accent6">
                    <a:lumMod val="75000"/>
                  </a:schemeClr>
                </a:solidFill>
              </a:rPr>
              <a:t>Age composition</a:t>
            </a:r>
          </a:p>
          <a:p>
            <a:pPr marL="342900" indent="-342900">
              <a:buFont typeface="Arial" panose="020B0604020202020204" pitchFamily="34" charset="0"/>
              <a:buChar char="•"/>
            </a:pPr>
            <a:endParaRPr lang="en-US" sz="2000" dirty="0">
              <a:solidFill>
                <a:schemeClr val="accent6">
                  <a:lumMod val="75000"/>
                </a:schemeClr>
              </a:solidFill>
            </a:endParaRPr>
          </a:p>
        </p:txBody>
      </p:sp>
      <p:sp>
        <p:nvSpPr>
          <p:cNvPr id="26" name="Arc 25">
            <a:extLst>
              <a:ext uri="{FF2B5EF4-FFF2-40B4-BE49-F238E27FC236}">
                <a16:creationId xmlns:a16="http://schemas.microsoft.com/office/drawing/2014/main" id="{74A9DB02-B3C9-41F5-899F-01F6D228AEDE}"/>
              </a:ext>
            </a:extLst>
          </p:cNvPr>
          <p:cNvSpPr/>
          <p:nvPr/>
        </p:nvSpPr>
        <p:spPr>
          <a:xfrm>
            <a:off x="1219206" y="3360577"/>
            <a:ext cx="4343377" cy="1304187"/>
          </a:xfrm>
          <a:prstGeom prst="arc">
            <a:avLst>
              <a:gd name="adj1" fmla="val 10792495"/>
              <a:gd name="adj2" fmla="val 16943324"/>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79A6A929-D29A-4375-8DD8-9BA8CC04709F}"/>
              </a:ext>
            </a:extLst>
          </p:cNvPr>
          <p:cNvCxnSpPr/>
          <p:nvPr/>
        </p:nvCxnSpPr>
        <p:spPr>
          <a:xfrm>
            <a:off x="4876800" y="4571634"/>
            <a:ext cx="0" cy="305166"/>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697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3127475-940D-4D03-88DC-744730589DF3}"/>
              </a:ext>
            </a:extLst>
          </p:cNvPr>
          <p:cNvSpPr>
            <a:spLocks noGrp="1"/>
          </p:cNvSpPr>
          <p:nvPr>
            <p:ph idx="1"/>
          </p:nvPr>
        </p:nvSpPr>
        <p:spPr>
          <a:xfrm>
            <a:off x="658368" y="304800"/>
            <a:ext cx="7067550" cy="1148019"/>
          </a:xfrm>
        </p:spPr>
        <p:txBody>
          <a:bodyPr/>
          <a:lstStyle/>
          <a:p>
            <a:pPr marL="0" indent="0">
              <a:buNone/>
            </a:pPr>
            <a:r>
              <a:rPr lang="en-US" dirty="0"/>
              <a:t>Bayesian models in general provide greater flexibility in modeling</a:t>
            </a:r>
          </a:p>
        </p:txBody>
      </p:sp>
      <p:sp>
        <p:nvSpPr>
          <p:cNvPr id="49" name="Content Placeholder 8">
            <a:extLst>
              <a:ext uri="{FF2B5EF4-FFF2-40B4-BE49-F238E27FC236}">
                <a16:creationId xmlns:a16="http://schemas.microsoft.com/office/drawing/2014/main" id="{959D46AC-A8E9-40FA-A067-0CBCDB4E9DB4}"/>
              </a:ext>
            </a:extLst>
          </p:cNvPr>
          <p:cNvSpPr txBox="1">
            <a:spLocks/>
          </p:cNvSpPr>
          <p:nvPr/>
        </p:nvSpPr>
        <p:spPr>
          <a:xfrm>
            <a:off x="1706118" y="1371600"/>
            <a:ext cx="6019800" cy="835026"/>
          </a:xfrm>
          <a:prstGeom prst="rect">
            <a:avLst/>
          </a:prstGeom>
          <a:ln>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Generally, if you can express the model, you can fit the model</a:t>
            </a:r>
          </a:p>
        </p:txBody>
      </p:sp>
      <p:sp>
        <p:nvSpPr>
          <p:cNvPr id="50" name="Content Placeholder 8">
            <a:extLst>
              <a:ext uri="{FF2B5EF4-FFF2-40B4-BE49-F238E27FC236}">
                <a16:creationId xmlns:a16="http://schemas.microsoft.com/office/drawing/2014/main" id="{D01D208B-3973-44B6-821B-6BB8AD9B9AE0}"/>
              </a:ext>
            </a:extLst>
          </p:cNvPr>
          <p:cNvSpPr txBox="1">
            <a:spLocks/>
          </p:cNvSpPr>
          <p:nvPr/>
        </p:nvSpPr>
        <p:spPr>
          <a:xfrm>
            <a:off x="381000" y="2819400"/>
            <a:ext cx="8229600" cy="3429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3500" dirty="0"/>
              <a:t>Greater modeling flexibility can allow a better use of information</a:t>
            </a:r>
          </a:p>
          <a:p>
            <a:pPr fontAlgn="auto">
              <a:spcAft>
                <a:spcPts val="0"/>
              </a:spcAft>
            </a:pPr>
            <a:r>
              <a:rPr lang="en-US" dirty="0"/>
              <a:t>We can incorporate what we know</a:t>
            </a:r>
          </a:p>
          <a:p>
            <a:pPr marL="457200" lvl="1" indent="0" fontAlgn="auto">
              <a:spcAft>
                <a:spcPts val="0"/>
              </a:spcAft>
              <a:buNone/>
            </a:pPr>
            <a:r>
              <a:rPr lang="en-US" i="1" dirty="0"/>
              <a:t>(variances may get smaller)</a:t>
            </a:r>
          </a:p>
          <a:p>
            <a:pPr fontAlgn="auto">
              <a:spcAft>
                <a:spcPts val="0"/>
              </a:spcAft>
            </a:pPr>
            <a:r>
              <a:rPr lang="en-US" dirty="0"/>
              <a:t>We can be honest about what we don’t know (precisely)</a:t>
            </a:r>
          </a:p>
          <a:p>
            <a:pPr marL="457200" lvl="1" indent="0" fontAlgn="auto">
              <a:spcAft>
                <a:spcPts val="0"/>
              </a:spcAft>
              <a:buNone/>
            </a:pPr>
            <a:r>
              <a:rPr lang="en-US" i="1" dirty="0"/>
              <a:t>(variances may get bigger, but more honest)</a:t>
            </a:r>
          </a:p>
          <a:p>
            <a:pPr fontAlgn="auto">
              <a:spcAft>
                <a:spcPts val="0"/>
              </a:spcAft>
            </a:pPr>
            <a:r>
              <a:rPr lang="en-US" dirty="0"/>
              <a:t>Many classical assumptions no longer apply:</a:t>
            </a:r>
          </a:p>
          <a:p>
            <a:pPr marL="0" indent="0" fontAlgn="auto">
              <a:spcAft>
                <a:spcPts val="0"/>
              </a:spcAft>
              <a:buNone/>
            </a:pPr>
            <a:r>
              <a:rPr lang="en-US" dirty="0"/>
              <a:t>       …S known without error, S-R pairs independent…</a:t>
            </a:r>
          </a:p>
          <a:p>
            <a:pPr marL="457200" lvl="1" indent="0" fontAlgn="auto">
              <a:spcAft>
                <a:spcPts val="0"/>
              </a:spcAft>
              <a:buNone/>
            </a:pPr>
            <a:r>
              <a:rPr lang="en-US" i="1" dirty="0"/>
              <a:t>(can express the model like it really is – without simplification!)</a:t>
            </a:r>
          </a:p>
          <a:p>
            <a:pPr marL="457200" lvl="1" indent="0" fontAlgn="auto">
              <a:spcAft>
                <a:spcPts val="0"/>
              </a:spcAft>
              <a:buNone/>
            </a:pPr>
            <a:endParaRPr lang="en-US" i="1" dirty="0"/>
          </a:p>
        </p:txBody>
      </p:sp>
      <p:sp>
        <p:nvSpPr>
          <p:cNvPr id="12" name="Arrow: Bent-Up 11">
            <a:extLst>
              <a:ext uri="{FF2B5EF4-FFF2-40B4-BE49-F238E27FC236}">
                <a16:creationId xmlns:a16="http://schemas.microsoft.com/office/drawing/2014/main" id="{2D56ED5F-A8F8-4526-871F-FEF46BA7FD5C}"/>
              </a:ext>
            </a:extLst>
          </p:cNvPr>
          <p:cNvSpPr/>
          <p:nvPr/>
        </p:nvSpPr>
        <p:spPr>
          <a:xfrm rot="5400000">
            <a:off x="934815" y="1351186"/>
            <a:ext cx="565595" cy="6064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85B63E08-057A-4076-B6D7-03074387B732}"/>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83</a:t>
            </a:fld>
            <a:endParaRPr lang="en-US" sz="1400" dirty="0"/>
          </a:p>
        </p:txBody>
      </p:sp>
      <p:sp>
        <p:nvSpPr>
          <p:cNvPr id="8" name="Footer Placeholder 2">
            <a:extLst>
              <a:ext uri="{FF2B5EF4-FFF2-40B4-BE49-F238E27FC236}">
                <a16:creationId xmlns:a16="http://schemas.microsoft.com/office/drawing/2014/main" id="{54BBDE94-FB82-404B-8FFD-DDD84601C525}"/>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(1)</a:t>
            </a:r>
          </a:p>
        </p:txBody>
      </p:sp>
    </p:spTree>
    <p:extLst>
      <p:ext uri="{BB962C8B-B14F-4D97-AF65-F5344CB8AC3E}">
        <p14:creationId xmlns:p14="http://schemas.microsoft.com/office/powerpoint/2010/main" val="2674995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F971-91B2-40AB-9639-F30DA5BEBE9E}"/>
              </a:ext>
            </a:extLst>
          </p:cNvPr>
          <p:cNvSpPr>
            <a:spLocks noGrp="1"/>
          </p:cNvSpPr>
          <p:nvPr>
            <p:ph type="title"/>
          </p:nvPr>
        </p:nvSpPr>
        <p:spPr>
          <a:xfrm>
            <a:off x="628650" y="0"/>
            <a:ext cx="7886700" cy="1295399"/>
          </a:xfrm>
        </p:spPr>
        <p:txBody>
          <a:bodyPr>
            <a:normAutofit/>
          </a:bodyPr>
          <a:lstStyle/>
          <a:p>
            <a:r>
              <a:rPr lang="en-US" sz="3200" dirty="0"/>
              <a:t>Bayesian inference: </a:t>
            </a:r>
            <a:r>
              <a:rPr lang="en-US" sz="3200" i="1" dirty="0"/>
              <a:t>Everything is probability</a:t>
            </a:r>
          </a:p>
        </p:txBody>
      </p:sp>
      <p:sp>
        <p:nvSpPr>
          <p:cNvPr id="3" name="Content Placeholder 2">
            <a:extLst>
              <a:ext uri="{FF2B5EF4-FFF2-40B4-BE49-F238E27FC236}">
                <a16:creationId xmlns:a16="http://schemas.microsoft.com/office/drawing/2014/main" id="{6D0938A5-5A3B-435E-A419-AA35B8BB729B}"/>
              </a:ext>
            </a:extLst>
          </p:cNvPr>
          <p:cNvSpPr>
            <a:spLocks noGrp="1"/>
          </p:cNvSpPr>
          <p:nvPr>
            <p:ph idx="1"/>
          </p:nvPr>
        </p:nvSpPr>
        <p:spPr>
          <a:xfrm>
            <a:off x="457200" y="1447800"/>
            <a:ext cx="4114800" cy="5257800"/>
          </a:xfrm>
        </p:spPr>
        <p:txBody>
          <a:bodyPr>
            <a:normAutofit lnSpcReduction="10000"/>
          </a:bodyPr>
          <a:lstStyle/>
          <a:p>
            <a:pPr marL="0" indent="0">
              <a:buNone/>
            </a:pPr>
            <a:r>
              <a:rPr lang="en-US" sz="2400" dirty="0">
                <a:solidFill>
                  <a:srgbClr val="FF0000"/>
                </a:solidFill>
              </a:rPr>
              <a:t>Classical statistics</a:t>
            </a:r>
          </a:p>
          <a:p>
            <a:r>
              <a:rPr lang="en-US" sz="2400" dirty="0">
                <a:solidFill>
                  <a:srgbClr val="FF0000"/>
                </a:solidFill>
              </a:rPr>
              <a:t>Parameters: fixed &amp; unknown</a:t>
            </a:r>
          </a:p>
          <a:p>
            <a:r>
              <a:rPr lang="en-US" sz="2400" dirty="0">
                <a:solidFill>
                  <a:srgbClr val="FF0000"/>
                </a:solidFill>
              </a:rPr>
              <a:t>Data: Random variable(s)</a:t>
            </a:r>
          </a:p>
          <a:p>
            <a:endParaRPr lang="en-US" sz="2400" dirty="0">
              <a:solidFill>
                <a:srgbClr val="FF0000"/>
              </a:solidFill>
            </a:endParaRPr>
          </a:p>
          <a:p>
            <a:endParaRPr lang="en-US" sz="2400" dirty="0">
              <a:solidFill>
                <a:srgbClr val="FF0000"/>
              </a:solidFill>
            </a:endParaRPr>
          </a:p>
          <a:p>
            <a:pPr marL="0" indent="0">
              <a:buNone/>
            </a:pPr>
            <a:r>
              <a:rPr lang="en-US" sz="2400" dirty="0">
                <a:solidFill>
                  <a:srgbClr val="FF0000"/>
                </a:solidFill>
              </a:rPr>
              <a:t>“95% confident* that θ is between A &amp; B”</a:t>
            </a:r>
          </a:p>
          <a:p>
            <a:pPr marL="0" indent="0">
              <a:buNone/>
            </a:pPr>
            <a:r>
              <a:rPr lang="en-US" sz="1800" dirty="0">
                <a:solidFill>
                  <a:srgbClr val="FF0000"/>
                </a:solidFill>
              </a:rPr>
              <a:t>*95% of the intervals that could be drawn using this method will contain θ</a:t>
            </a:r>
          </a:p>
          <a:p>
            <a:pPr marL="0" indent="0">
              <a:buNone/>
            </a:pPr>
            <a:endParaRPr lang="en-US" sz="1800" dirty="0">
              <a:solidFill>
                <a:srgbClr val="FF0000"/>
              </a:solidFill>
            </a:endParaRPr>
          </a:p>
          <a:p>
            <a:pPr marL="0" indent="0">
              <a:buNone/>
            </a:pPr>
            <a:r>
              <a:rPr lang="en-US" sz="2400" dirty="0">
                <a:solidFill>
                  <a:srgbClr val="FF0000"/>
                </a:solidFill>
              </a:rPr>
              <a:t>“Reject H</a:t>
            </a:r>
            <a:r>
              <a:rPr lang="en-US" sz="2400" baseline="-25000" dirty="0">
                <a:solidFill>
                  <a:srgbClr val="FF0000"/>
                </a:solidFill>
              </a:rPr>
              <a:t>0</a:t>
            </a:r>
            <a:r>
              <a:rPr lang="en-US" sz="2400" dirty="0">
                <a:solidFill>
                  <a:srgbClr val="FF0000"/>
                </a:solidFill>
              </a:rPr>
              <a:t>: </a:t>
            </a:r>
            <a:r>
              <a:rPr lang="el-GR" sz="2400" dirty="0">
                <a:solidFill>
                  <a:srgbClr val="FF0000"/>
                </a:solidFill>
              </a:rPr>
              <a:t>θ≤θ</a:t>
            </a:r>
            <a:r>
              <a:rPr lang="en-US" sz="2400" baseline="-25000" dirty="0">
                <a:solidFill>
                  <a:srgbClr val="FF0000"/>
                </a:solidFill>
              </a:rPr>
              <a:t>0</a:t>
            </a:r>
            <a:r>
              <a:rPr lang="en-US" sz="2400" dirty="0">
                <a:solidFill>
                  <a:srgbClr val="FF0000"/>
                </a:solidFill>
              </a:rPr>
              <a:t> (p-</a:t>
            </a:r>
            <a:r>
              <a:rPr lang="en-US" sz="2400" dirty="0" err="1">
                <a:solidFill>
                  <a:srgbClr val="FF0000"/>
                </a:solidFill>
              </a:rPr>
              <a:t>val</a:t>
            </a:r>
            <a:r>
              <a:rPr lang="en-US" sz="2400" dirty="0">
                <a:solidFill>
                  <a:srgbClr val="FF0000"/>
                </a:solidFill>
              </a:rPr>
              <a:t>=xxx)*”</a:t>
            </a:r>
          </a:p>
          <a:p>
            <a:pPr marL="0" indent="0">
              <a:buNone/>
            </a:pPr>
            <a:r>
              <a:rPr lang="en-US" sz="1800" dirty="0">
                <a:solidFill>
                  <a:srgbClr val="FF0000"/>
                </a:solidFill>
              </a:rPr>
              <a:t>*if </a:t>
            </a:r>
            <a:r>
              <a:rPr lang="el-GR" sz="1800" dirty="0">
                <a:solidFill>
                  <a:srgbClr val="FF0000"/>
                </a:solidFill>
              </a:rPr>
              <a:t>θ</a:t>
            </a:r>
            <a:r>
              <a:rPr lang="en-US" sz="1800" dirty="0">
                <a:solidFill>
                  <a:srgbClr val="FF0000"/>
                </a:solidFill>
              </a:rPr>
              <a:t> </a:t>
            </a:r>
            <a:r>
              <a:rPr lang="en-US" sz="1800" i="1" dirty="0">
                <a:solidFill>
                  <a:srgbClr val="FF0000"/>
                </a:solidFill>
              </a:rPr>
              <a:t>were</a:t>
            </a:r>
            <a:r>
              <a:rPr lang="en-US" sz="1800" dirty="0">
                <a:solidFill>
                  <a:srgbClr val="FF0000"/>
                </a:solidFill>
              </a:rPr>
              <a:t> equal to </a:t>
            </a:r>
            <a:r>
              <a:rPr lang="el-GR" sz="1800" dirty="0">
                <a:solidFill>
                  <a:srgbClr val="FF0000"/>
                </a:solidFill>
              </a:rPr>
              <a:t>θ</a:t>
            </a:r>
            <a:r>
              <a:rPr lang="en-US" sz="1800" baseline="-25000" dirty="0">
                <a:solidFill>
                  <a:srgbClr val="FF0000"/>
                </a:solidFill>
              </a:rPr>
              <a:t>0</a:t>
            </a:r>
            <a:r>
              <a:rPr lang="en-US" sz="1800" dirty="0">
                <a:solidFill>
                  <a:srgbClr val="FF0000"/>
                </a:solidFill>
              </a:rPr>
              <a:t>, the probability of getting the data we got, or something more extreme, is equal to xxx</a:t>
            </a:r>
          </a:p>
        </p:txBody>
      </p:sp>
      <p:sp>
        <p:nvSpPr>
          <p:cNvPr id="4" name="Content Placeholder 2">
            <a:extLst>
              <a:ext uri="{FF2B5EF4-FFF2-40B4-BE49-F238E27FC236}">
                <a16:creationId xmlns:a16="http://schemas.microsoft.com/office/drawing/2014/main" id="{D508BC02-FABE-45D2-BA36-BCA020D7A28A}"/>
              </a:ext>
            </a:extLst>
          </p:cNvPr>
          <p:cNvSpPr txBox="1">
            <a:spLocks/>
          </p:cNvSpPr>
          <p:nvPr/>
        </p:nvSpPr>
        <p:spPr>
          <a:xfrm>
            <a:off x="4800600" y="1371600"/>
            <a:ext cx="4114800" cy="5257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solidFill>
                  <a:srgbClr val="0070C0"/>
                </a:solidFill>
              </a:rPr>
              <a:t>Bayesian statistics</a:t>
            </a:r>
          </a:p>
          <a:p>
            <a:pPr fontAlgn="auto">
              <a:spcAft>
                <a:spcPts val="0"/>
              </a:spcAft>
            </a:pPr>
            <a:r>
              <a:rPr lang="en-US" sz="2400" dirty="0">
                <a:solidFill>
                  <a:srgbClr val="0070C0"/>
                </a:solidFill>
              </a:rPr>
              <a:t>Parameters: Random variable(s), possibly conditional on data</a:t>
            </a:r>
          </a:p>
          <a:p>
            <a:pPr fontAlgn="auto">
              <a:spcAft>
                <a:spcPts val="0"/>
              </a:spcAft>
            </a:pPr>
            <a:endParaRPr lang="en-US" sz="2400" dirty="0">
              <a:solidFill>
                <a:srgbClr val="0070C0"/>
              </a:solidFill>
            </a:endParaRPr>
          </a:p>
          <a:p>
            <a:pPr fontAlgn="auto">
              <a:spcAft>
                <a:spcPts val="0"/>
              </a:spcAft>
            </a:pPr>
            <a:endParaRPr lang="en-US" sz="2400" dirty="0">
              <a:solidFill>
                <a:srgbClr val="0070C0"/>
              </a:solidFill>
            </a:endParaRPr>
          </a:p>
          <a:p>
            <a:pPr marL="0" indent="0" fontAlgn="auto">
              <a:spcAft>
                <a:spcPts val="0"/>
              </a:spcAft>
              <a:buFont typeface="Arial" panose="020B0604020202020204" pitchFamily="34" charset="0"/>
              <a:buNone/>
            </a:pPr>
            <a:r>
              <a:rPr lang="en-US" sz="2400" dirty="0">
                <a:solidFill>
                  <a:srgbClr val="0070C0"/>
                </a:solidFill>
              </a:rPr>
              <a:t>“95% probability that θ is between C &amp; D”</a:t>
            </a:r>
          </a:p>
          <a:p>
            <a:pPr marL="0" indent="0" fontAlgn="auto">
              <a:spcAft>
                <a:spcPts val="0"/>
              </a:spcAft>
              <a:buFont typeface="Arial" panose="020B0604020202020204" pitchFamily="34" charset="0"/>
              <a:buNone/>
            </a:pPr>
            <a:endParaRPr lang="en-US" sz="2400" dirty="0">
              <a:solidFill>
                <a:srgbClr val="0070C0"/>
              </a:solidFill>
            </a:endParaRPr>
          </a:p>
          <a:p>
            <a:pPr marL="0" indent="0" fontAlgn="auto">
              <a:spcAft>
                <a:spcPts val="0"/>
              </a:spcAft>
              <a:buFont typeface="Arial" panose="020B0604020202020204" pitchFamily="34" charset="0"/>
              <a:buNone/>
            </a:pPr>
            <a:endParaRPr lang="en-US" sz="1800" dirty="0">
              <a:solidFill>
                <a:srgbClr val="0070C0"/>
              </a:solidFill>
            </a:endParaRPr>
          </a:p>
          <a:p>
            <a:pPr marL="0" indent="0" fontAlgn="auto">
              <a:spcAft>
                <a:spcPts val="0"/>
              </a:spcAft>
              <a:buFont typeface="Arial" panose="020B0604020202020204" pitchFamily="34" charset="0"/>
              <a:buNone/>
            </a:pPr>
            <a:r>
              <a:rPr lang="en-US" sz="2400" dirty="0">
                <a:solidFill>
                  <a:srgbClr val="0070C0"/>
                </a:solidFill>
              </a:rPr>
              <a:t>“Prob(</a:t>
            </a:r>
            <a:r>
              <a:rPr lang="el-GR" sz="2400" dirty="0">
                <a:solidFill>
                  <a:srgbClr val="0070C0"/>
                </a:solidFill>
              </a:rPr>
              <a:t>θ</a:t>
            </a:r>
            <a:r>
              <a:rPr lang="en-US" sz="2400" dirty="0">
                <a:solidFill>
                  <a:srgbClr val="0070C0"/>
                </a:solidFill>
              </a:rPr>
              <a:t>&gt;</a:t>
            </a:r>
            <a:r>
              <a:rPr lang="el-GR" sz="2400" dirty="0">
                <a:solidFill>
                  <a:srgbClr val="0070C0"/>
                </a:solidFill>
              </a:rPr>
              <a:t>θ</a:t>
            </a:r>
            <a:r>
              <a:rPr lang="en-US" sz="2400" baseline="-25000" dirty="0">
                <a:solidFill>
                  <a:srgbClr val="0070C0"/>
                </a:solidFill>
              </a:rPr>
              <a:t>0</a:t>
            </a:r>
            <a:r>
              <a:rPr lang="en-US" sz="2400" dirty="0">
                <a:solidFill>
                  <a:srgbClr val="0070C0"/>
                </a:solidFill>
              </a:rPr>
              <a:t>) = </a:t>
            </a:r>
            <a:r>
              <a:rPr lang="en-US" sz="2400" dirty="0" err="1">
                <a:solidFill>
                  <a:srgbClr val="0070C0"/>
                </a:solidFill>
              </a:rPr>
              <a:t>yyy</a:t>
            </a:r>
            <a:r>
              <a:rPr lang="en-US" sz="2400" dirty="0">
                <a:solidFill>
                  <a:srgbClr val="0070C0"/>
                </a:solidFill>
              </a:rPr>
              <a:t>”</a:t>
            </a:r>
            <a:endParaRPr lang="en-US" sz="1800" dirty="0">
              <a:solidFill>
                <a:srgbClr val="0070C0"/>
              </a:solidFill>
            </a:endParaRPr>
          </a:p>
        </p:txBody>
      </p:sp>
      <p:sp>
        <p:nvSpPr>
          <p:cNvPr id="5" name="Arrow: Down 4">
            <a:extLst>
              <a:ext uri="{FF2B5EF4-FFF2-40B4-BE49-F238E27FC236}">
                <a16:creationId xmlns:a16="http://schemas.microsoft.com/office/drawing/2014/main" id="{FF972395-C31E-44EF-A22E-3395C0DF1798}"/>
              </a:ext>
            </a:extLst>
          </p:cNvPr>
          <p:cNvSpPr/>
          <p:nvPr/>
        </p:nvSpPr>
        <p:spPr>
          <a:xfrm>
            <a:off x="1524000" y="2819400"/>
            <a:ext cx="609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3F00B7C5-3AB9-4172-BB3A-FED0CAF76F75}"/>
              </a:ext>
            </a:extLst>
          </p:cNvPr>
          <p:cNvSpPr/>
          <p:nvPr/>
        </p:nvSpPr>
        <p:spPr>
          <a:xfrm>
            <a:off x="5786437" y="3124200"/>
            <a:ext cx="609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F6DDDFCE-8E91-41BF-857F-94BEF9072CA6}"/>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84</a:t>
            </a:fld>
            <a:endParaRPr lang="en-US" sz="1400" dirty="0"/>
          </a:p>
        </p:txBody>
      </p:sp>
      <p:sp>
        <p:nvSpPr>
          <p:cNvPr id="10" name="Footer Placeholder 2">
            <a:extLst>
              <a:ext uri="{FF2B5EF4-FFF2-40B4-BE49-F238E27FC236}">
                <a16:creationId xmlns:a16="http://schemas.microsoft.com/office/drawing/2014/main" id="{83FCAEEB-EAEF-4478-9B06-574EA6A12A48}"/>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(2)</a:t>
            </a:r>
          </a:p>
        </p:txBody>
      </p:sp>
    </p:spTree>
    <p:extLst>
      <p:ext uri="{BB962C8B-B14F-4D97-AF65-F5344CB8AC3E}">
        <p14:creationId xmlns:p14="http://schemas.microsoft.com/office/powerpoint/2010/main" val="441809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067E-FAE6-4151-9D2A-BB085BB4EF7C}"/>
              </a:ext>
            </a:extLst>
          </p:cNvPr>
          <p:cNvSpPr>
            <a:spLocks noGrp="1"/>
          </p:cNvSpPr>
          <p:nvPr>
            <p:ph type="title"/>
          </p:nvPr>
        </p:nvSpPr>
        <p:spPr>
          <a:xfrm>
            <a:off x="457200" y="228600"/>
            <a:ext cx="7886700" cy="452437"/>
          </a:xfrm>
        </p:spPr>
        <p:txBody>
          <a:bodyPr>
            <a:normAutofit/>
          </a:bodyPr>
          <a:lstStyle/>
          <a:p>
            <a:r>
              <a:rPr lang="en-US" sz="2000" b="1" dirty="0"/>
              <a:t>*Note: this is definitely not a course on Bayes!</a:t>
            </a:r>
          </a:p>
        </p:txBody>
      </p:sp>
      <p:pic>
        <p:nvPicPr>
          <p:cNvPr id="5" name="Content Placeholder 4" descr="A sign on the side of a building&#10;&#10;Description automatically generated">
            <a:extLst>
              <a:ext uri="{FF2B5EF4-FFF2-40B4-BE49-F238E27FC236}">
                <a16:creationId xmlns:a16="http://schemas.microsoft.com/office/drawing/2014/main" id="{BF6DE45B-BECB-49B9-BDB5-3333BFD25A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43600" y="228600"/>
            <a:ext cx="3012854" cy="1931425"/>
          </a:xfrm>
        </p:spPr>
      </p:pic>
      <p:sp>
        <p:nvSpPr>
          <p:cNvPr id="4" name="Content Placeholder 8">
            <a:extLst>
              <a:ext uri="{FF2B5EF4-FFF2-40B4-BE49-F238E27FC236}">
                <a16:creationId xmlns:a16="http://schemas.microsoft.com/office/drawing/2014/main" id="{FCDAFD53-17D9-4C71-9056-5908F36C4EDD}"/>
              </a:ext>
            </a:extLst>
          </p:cNvPr>
          <p:cNvSpPr txBox="1">
            <a:spLocks/>
          </p:cNvSpPr>
          <p:nvPr/>
        </p:nvSpPr>
        <p:spPr>
          <a:xfrm>
            <a:off x="457200" y="1003762"/>
            <a:ext cx="5181600" cy="1156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Bayes’ Theorem essentially gives</a:t>
            </a:r>
          </a:p>
          <a:p>
            <a:pPr marL="0" indent="0" fontAlgn="auto">
              <a:spcAft>
                <a:spcPts val="0"/>
              </a:spcAft>
              <a:buFont typeface="Arial" panose="020B0604020202020204" pitchFamily="34" charset="0"/>
              <a:buNone/>
            </a:pPr>
            <a:r>
              <a:rPr lang="en-US" sz="3200" b="1" dirty="0"/>
              <a:t>Posterior = Likelihood X Prior</a:t>
            </a:r>
          </a:p>
        </p:txBody>
      </p:sp>
      <p:sp>
        <p:nvSpPr>
          <p:cNvPr id="6" name="Content Placeholder 8">
            <a:extLst>
              <a:ext uri="{FF2B5EF4-FFF2-40B4-BE49-F238E27FC236}">
                <a16:creationId xmlns:a16="http://schemas.microsoft.com/office/drawing/2014/main" id="{5EEF0FC6-F60A-4A9F-BF5B-08F80B873BCF}"/>
              </a:ext>
            </a:extLst>
          </p:cNvPr>
          <p:cNvSpPr txBox="1">
            <a:spLocks/>
          </p:cNvSpPr>
          <p:nvPr/>
        </p:nvSpPr>
        <p:spPr>
          <a:xfrm>
            <a:off x="457200" y="2482750"/>
            <a:ext cx="8305800" cy="4146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i="1" dirty="0"/>
              <a:t>Think: “Updating information”</a:t>
            </a:r>
          </a:p>
          <a:p>
            <a:pPr marL="0" indent="0" fontAlgn="auto">
              <a:spcAft>
                <a:spcPts val="0"/>
              </a:spcAft>
              <a:buFont typeface="Arial" panose="020B0604020202020204" pitchFamily="34" charset="0"/>
              <a:buNone/>
            </a:pPr>
            <a:r>
              <a:rPr lang="en-US" sz="2400" b="1" u="sng" dirty="0"/>
              <a:t>Prior</a:t>
            </a:r>
            <a:r>
              <a:rPr lang="en-US" sz="2400" b="1" dirty="0"/>
              <a:t>: information we had </a:t>
            </a:r>
            <a:r>
              <a:rPr lang="en-US" sz="2400" b="1" i="1" dirty="0"/>
              <a:t>before</a:t>
            </a:r>
            <a:r>
              <a:rPr lang="en-US" sz="2400" b="1" dirty="0"/>
              <a:t> collecting data</a:t>
            </a:r>
          </a:p>
          <a:p>
            <a:pPr marL="0" indent="0" fontAlgn="auto">
              <a:spcAft>
                <a:spcPts val="0"/>
              </a:spcAft>
              <a:buFont typeface="Arial" panose="020B0604020202020204" pitchFamily="34" charset="0"/>
              <a:buNone/>
            </a:pPr>
            <a:r>
              <a:rPr lang="en-US" sz="2400" b="1" u="sng" dirty="0"/>
              <a:t>Likelihood</a:t>
            </a:r>
            <a:r>
              <a:rPr lang="en-US" sz="2400" b="1" dirty="0"/>
              <a:t>: information </a:t>
            </a:r>
            <a:r>
              <a:rPr lang="en-US" sz="2400" b="1" i="1" dirty="0"/>
              <a:t>in</a:t>
            </a:r>
            <a:r>
              <a:rPr lang="en-US" sz="2400" b="1" dirty="0"/>
              <a:t> the data</a:t>
            </a:r>
          </a:p>
          <a:p>
            <a:pPr marL="0" indent="0" fontAlgn="auto">
              <a:spcAft>
                <a:spcPts val="0"/>
              </a:spcAft>
              <a:buNone/>
            </a:pPr>
            <a:r>
              <a:rPr lang="en-US" sz="2400" b="1" u="sng" dirty="0"/>
              <a:t>Posterior</a:t>
            </a:r>
            <a:r>
              <a:rPr lang="en-US" sz="2400" b="1" dirty="0"/>
              <a:t>: updated information </a:t>
            </a:r>
            <a:r>
              <a:rPr lang="en-US" sz="2400" b="1" i="1" dirty="0"/>
              <a:t>after</a:t>
            </a:r>
            <a:r>
              <a:rPr lang="en-US" sz="2400" b="1" dirty="0"/>
              <a:t> incorporating the data</a:t>
            </a:r>
          </a:p>
        </p:txBody>
      </p:sp>
      <p:sp>
        <p:nvSpPr>
          <p:cNvPr id="7" name="Slide Number Placeholder 3">
            <a:extLst>
              <a:ext uri="{FF2B5EF4-FFF2-40B4-BE49-F238E27FC236}">
                <a16:creationId xmlns:a16="http://schemas.microsoft.com/office/drawing/2014/main" id="{12905A31-285E-4D22-A526-FF1F717A198B}"/>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85</a:t>
            </a:fld>
            <a:endParaRPr lang="en-US" sz="1400" dirty="0"/>
          </a:p>
        </p:txBody>
      </p:sp>
      <p:sp>
        <p:nvSpPr>
          <p:cNvPr id="8" name="Footer Placeholder 2">
            <a:extLst>
              <a:ext uri="{FF2B5EF4-FFF2-40B4-BE49-F238E27FC236}">
                <a16:creationId xmlns:a16="http://schemas.microsoft.com/office/drawing/2014/main" id="{286574BE-B9FC-48A9-8CC5-D860D1B92AE8}"/>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(3)</a:t>
            </a:r>
          </a:p>
        </p:txBody>
      </p:sp>
    </p:spTree>
    <p:extLst>
      <p:ext uri="{BB962C8B-B14F-4D97-AF65-F5344CB8AC3E}">
        <p14:creationId xmlns:p14="http://schemas.microsoft.com/office/powerpoint/2010/main" val="4278252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067E-FAE6-4151-9D2A-BB085BB4EF7C}"/>
              </a:ext>
            </a:extLst>
          </p:cNvPr>
          <p:cNvSpPr>
            <a:spLocks noGrp="1"/>
          </p:cNvSpPr>
          <p:nvPr>
            <p:ph type="title"/>
          </p:nvPr>
        </p:nvSpPr>
        <p:spPr>
          <a:xfrm>
            <a:off x="457200" y="228600"/>
            <a:ext cx="7886700" cy="452437"/>
          </a:xfrm>
        </p:spPr>
        <p:txBody>
          <a:bodyPr>
            <a:normAutofit/>
          </a:bodyPr>
          <a:lstStyle/>
          <a:p>
            <a:r>
              <a:rPr lang="en-US" sz="2000" b="1" dirty="0"/>
              <a:t>*Note: this is definitely not a course on Bayes!</a:t>
            </a:r>
          </a:p>
        </p:txBody>
      </p:sp>
      <p:pic>
        <p:nvPicPr>
          <p:cNvPr id="5" name="Content Placeholder 4" descr="A sign on the side of a building&#10;&#10;Description automatically generated">
            <a:extLst>
              <a:ext uri="{FF2B5EF4-FFF2-40B4-BE49-F238E27FC236}">
                <a16:creationId xmlns:a16="http://schemas.microsoft.com/office/drawing/2014/main" id="{BF6DE45B-BECB-49B9-BDB5-3333BFD25A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43600" y="228600"/>
            <a:ext cx="3012854" cy="1931425"/>
          </a:xfrm>
        </p:spPr>
      </p:pic>
      <p:sp>
        <p:nvSpPr>
          <p:cNvPr id="4" name="Content Placeholder 8">
            <a:extLst>
              <a:ext uri="{FF2B5EF4-FFF2-40B4-BE49-F238E27FC236}">
                <a16:creationId xmlns:a16="http://schemas.microsoft.com/office/drawing/2014/main" id="{FCDAFD53-17D9-4C71-9056-5908F36C4EDD}"/>
              </a:ext>
            </a:extLst>
          </p:cNvPr>
          <p:cNvSpPr txBox="1">
            <a:spLocks/>
          </p:cNvSpPr>
          <p:nvPr/>
        </p:nvSpPr>
        <p:spPr>
          <a:xfrm>
            <a:off x="476250" y="999561"/>
            <a:ext cx="4324350" cy="753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3200" dirty="0"/>
              <a:t>A quick note on Priors:</a:t>
            </a:r>
            <a:endParaRPr lang="en-US" sz="3600" b="1" dirty="0"/>
          </a:p>
        </p:txBody>
      </p:sp>
      <p:sp>
        <p:nvSpPr>
          <p:cNvPr id="6" name="Content Placeholder 8">
            <a:extLst>
              <a:ext uri="{FF2B5EF4-FFF2-40B4-BE49-F238E27FC236}">
                <a16:creationId xmlns:a16="http://schemas.microsoft.com/office/drawing/2014/main" id="{5EEF0FC6-F60A-4A9F-BF5B-08F80B873BCF}"/>
              </a:ext>
            </a:extLst>
          </p:cNvPr>
          <p:cNvSpPr txBox="1">
            <a:spLocks/>
          </p:cNvSpPr>
          <p:nvPr/>
        </p:nvSpPr>
        <p:spPr>
          <a:xfrm>
            <a:off x="457200" y="1905000"/>
            <a:ext cx="8305800"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i="1" dirty="0"/>
              <a:t>Think: “Updating information”</a:t>
            </a:r>
          </a:p>
          <a:p>
            <a:pPr marL="0" indent="0" fontAlgn="auto">
              <a:spcAft>
                <a:spcPts val="0"/>
              </a:spcAft>
              <a:buFont typeface="Arial" panose="020B0604020202020204" pitchFamily="34" charset="0"/>
              <a:buNone/>
            </a:pPr>
            <a:r>
              <a:rPr lang="en-US" sz="2400" b="1" u="sng" dirty="0"/>
              <a:t>Prior</a:t>
            </a:r>
            <a:r>
              <a:rPr lang="en-US" sz="2400" b="1" dirty="0"/>
              <a:t>: information we had </a:t>
            </a:r>
            <a:r>
              <a:rPr lang="en-US" sz="2400" b="1" i="1" dirty="0"/>
              <a:t>before</a:t>
            </a:r>
            <a:r>
              <a:rPr lang="en-US" sz="2400" b="1" dirty="0"/>
              <a:t> collecting data</a:t>
            </a:r>
          </a:p>
          <a:p>
            <a:pPr fontAlgn="auto">
              <a:spcAft>
                <a:spcPts val="0"/>
              </a:spcAft>
            </a:pPr>
            <a:r>
              <a:rPr lang="en-US" sz="2400" dirty="0"/>
              <a:t>Maybe little to no information -&gt; “non-informative prior”</a:t>
            </a:r>
          </a:p>
          <a:p>
            <a:pPr fontAlgn="auto">
              <a:spcAft>
                <a:spcPts val="0"/>
              </a:spcAft>
            </a:pPr>
            <a:r>
              <a:rPr lang="en-US" sz="2400" dirty="0"/>
              <a:t>Maybe just a range of plausible values</a:t>
            </a:r>
          </a:p>
          <a:p>
            <a:pPr fontAlgn="auto">
              <a:spcAft>
                <a:spcPts val="0"/>
              </a:spcAft>
            </a:pPr>
            <a:r>
              <a:rPr lang="en-US" sz="2400" dirty="0"/>
              <a:t>Maybe precise &amp; defensible!</a:t>
            </a:r>
          </a:p>
          <a:p>
            <a:pPr fontAlgn="auto">
              <a:spcAft>
                <a:spcPts val="0"/>
              </a:spcAft>
            </a:pPr>
            <a:endParaRPr lang="en-US" sz="2400" dirty="0"/>
          </a:p>
          <a:p>
            <a:pPr marL="0" indent="0" fontAlgn="auto">
              <a:spcAft>
                <a:spcPts val="0"/>
              </a:spcAft>
              <a:buNone/>
            </a:pPr>
            <a:r>
              <a:rPr lang="en-US" sz="2400" dirty="0"/>
              <a:t>Priors don’t have to be subjective or scary</a:t>
            </a:r>
          </a:p>
          <a:p>
            <a:pPr fontAlgn="auto">
              <a:spcAft>
                <a:spcPts val="0"/>
              </a:spcAft>
              <a:buFontTx/>
              <a:buChar char="-"/>
            </a:pPr>
            <a:r>
              <a:rPr lang="en-US" sz="2400" b="1" dirty="0"/>
              <a:t>Opportunity to add information (or not)</a:t>
            </a:r>
          </a:p>
          <a:p>
            <a:pPr marL="0" indent="0" fontAlgn="auto">
              <a:spcAft>
                <a:spcPts val="0"/>
              </a:spcAft>
              <a:buNone/>
            </a:pPr>
            <a:r>
              <a:rPr lang="en-US" sz="2400" dirty="0"/>
              <a:t>BUT: Non-informative priors need to be specified correctly</a:t>
            </a:r>
          </a:p>
          <a:p>
            <a:pPr marL="0" indent="0" fontAlgn="auto">
              <a:spcAft>
                <a:spcPts val="0"/>
              </a:spcAft>
              <a:buNone/>
            </a:pPr>
            <a:r>
              <a:rPr lang="en-US" sz="2400" dirty="0"/>
              <a:t>Consult your friendly neighborhood biometrician</a:t>
            </a:r>
          </a:p>
          <a:p>
            <a:pPr fontAlgn="auto">
              <a:spcAft>
                <a:spcPts val="0"/>
              </a:spcAft>
              <a:buFontTx/>
              <a:buChar char="-"/>
            </a:pPr>
            <a:endParaRPr lang="en-US" sz="2400" b="1" dirty="0"/>
          </a:p>
        </p:txBody>
      </p:sp>
      <p:sp>
        <p:nvSpPr>
          <p:cNvPr id="7" name="Slide Number Placeholder 3">
            <a:extLst>
              <a:ext uri="{FF2B5EF4-FFF2-40B4-BE49-F238E27FC236}">
                <a16:creationId xmlns:a16="http://schemas.microsoft.com/office/drawing/2014/main" id="{956261F6-C915-4069-BA88-E77B09669338}"/>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86</a:t>
            </a:fld>
            <a:endParaRPr lang="en-US" sz="1400" dirty="0"/>
          </a:p>
        </p:txBody>
      </p:sp>
      <p:sp>
        <p:nvSpPr>
          <p:cNvPr id="8" name="Footer Placeholder 2">
            <a:extLst>
              <a:ext uri="{FF2B5EF4-FFF2-40B4-BE49-F238E27FC236}">
                <a16:creationId xmlns:a16="http://schemas.microsoft.com/office/drawing/2014/main" id="{81F9A74D-7690-4779-9FDC-3336F0B3FAF0}"/>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(4)</a:t>
            </a:r>
          </a:p>
        </p:txBody>
      </p:sp>
    </p:spTree>
    <p:extLst>
      <p:ext uri="{BB962C8B-B14F-4D97-AF65-F5344CB8AC3E}">
        <p14:creationId xmlns:p14="http://schemas.microsoft.com/office/powerpoint/2010/main" val="2813614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3BBC516D-0B5E-4363-B507-E330D1AAE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464" y="100455"/>
            <a:ext cx="4286250" cy="6667500"/>
          </a:xfrm>
          <a:prstGeom prst="rect">
            <a:avLst/>
          </a:prstGeom>
        </p:spPr>
      </p:pic>
      <p:sp>
        <p:nvSpPr>
          <p:cNvPr id="6" name="Content Placeholder 8">
            <a:extLst>
              <a:ext uri="{FF2B5EF4-FFF2-40B4-BE49-F238E27FC236}">
                <a16:creationId xmlns:a16="http://schemas.microsoft.com/office/drawing/2014/main" id="{9EA6E440-8AB5-4534-8E9A-0B166E22BBAE}"/>
              </a:ext>
            </a:extLst>
          </p:cNvPr>
          <p:cNvSpPr txBox="1">
            <a:spLocks/>
          </p:cNvSpPr>
          <p:nvPr/>
        </p:nvSpPr>
        <p:spPr>
          <a:xfrm>
            <a:off x="331107" y="304800"/>
            <a:ext cx="4191000" cy="62484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t>Markov Chain Monte Carlo (MCMC)</a:t>
            </a:r>
          </a:p>
          <a:p>
            <a:pPr fontAlgn="auto">
              <a:spcAft>
                <a:spcPts val="0"/>
              </a:spcAft>
            </a:pPr>
            <a:r>
              <a:rPr lang="en-US" sz="2400" dirty="0"/>
              <a:t>Essentially a random walk through posterior parameter space</a:t>
            </a:r>
          </a:p>
          <a:p>
            <a:pPr fontAlgn="auto">
              <a:spcAft>
                <a:spcPts val="0"/>
              </a:spcAft>
            </a:pPr>
            <a:r>
              <a:rPr lang="en-US" sz="2400" dirty="0"/>
              <a:t>But similar to bootstrapping in how we use it</a:t>
            </a:r>
          </a:p>
          <a:p>
            <a:pPr fontAlgn="auto">
              <a:spcAft>
                <a:spcPts val="0"/>
              </a:spcAft>
            </a:pPr>
            <a:r>
              <a:rPr lang="en-US" sz="2400" dirty="0"/>
              <a:t>Again, think: “possible realities”</a:t>
            </a:r>
          </a:p>
          <a:p>
            <a:pPr fontAlgn="auto">
              <a:spcAft>
                <a:spcPts val="0"/>
              </a:spcAft>
            </a:pPr>
            <a:r>
              <a:rPr lang="en-US" sz="2400" dirty="0"/>
              <a:t>Iterations no longer independent of each other - this is fine, just let it walk long enough to “explore”</a:t>
            </a:r>
          </a:p>
          <a:p>
            <a:pPr fontAlgn="auto">
              <a:spcAft>
                <a:spcPts val="0"/>
              </a:spcAft>
            </a:pPr>
            <a:endParaRPr lang="en-US" sz="2400" dirty="0"/>
          </a:p>
          <a:p>
            <a:pPr marL="0" indent="0" fontAlgn="auto">
              <a:spcAft>
                <a:spcPts val="0"/>
              </a:spcAft>
              <a:buNone/>
            </a:pPr>
            <a:r>
              <a:rPr lang="en-US" sz="2400" i="1" dirty="0"/>
              <a:t>Toy example at right:</a:t>
            </a:r>
          </a:p>
          <a:p>
            <a:pPr fontAlgn="auto">
              <a:spcAft>
                <a:spcPts val="0"/>
              </a:spcAft>
              <a:buFontTx/>
              <a:buChar char="-"/>
            </a:pPr>
            <a:r>
              <a:rPr lang="en-US" sz="2400" i="1" dirty="0"/>
              <a:t>Unknown mean </a:t>
            </a:r>
            <a:r>
              <a:rPr lang="el-GR" sz="2400" i="1" dirty="0"/>
              <a:t>μ</a:t>
            </a:r>
            <a:endParaRPr lang="en-US" sz="2400" i="1" dirty="0"/>
          </a:p>
          <a:p>
            <a:pPr fontAlgn="auto">
              <a:spcAft>
                <a:spcPts val="0"/>
              </a:spcAft>
              <a:buFontTx/>
              <a:buChar char="-"/>
            </a:pPr>
            <a:r>
              <a:rPr lang="en-US" sz="2400" i="1" dirty="0"/>
              <a:t>Unknown standard deviation </a:t>
            </a:r>
            <a:r>
              <a:rPr lang="el-GR" sz="2400" i="1" dirty="0"/>
              <a:t>σ</a:t>
            </a:r>
            <a:endParaRPr lang="en-US" sz="2400" i="1" dirty="0"/>
          </a:p>
        </p:txBody>
      </p:sp>
      <p:sp>
        <p:nvSpPr>
          <p:cNvPr id="4" name="Slide Number Placeholder 3">
            <a:extLst>
              <a:ext uri="{FF2B5EF4-FFF2-40B4-BE49-F238E27FC236}">
                <a16:creationId xmlns:a16="http://schemas.microsoft.com/office/drawing/2014/main" id="{C81909CF-4219-4AE6-BDBE-989F97DBC1F1}"/>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87</a:t>
            </a:fld>
            <a:endParaRPr lang="en-US" sz="1400" dirty="0"/>
          </a:p>
        </p:txBody>
      </p:sp>
      <p:sp>
        <p:nvSpPr>
          <p:cNvPr id="7" name="Footer Placeholder 2">
            <a:extLst>
              <a:ext uri="{FF2B5EF4-FFF2-40B4-BE49-F238E27FC236}">
                <a16:creationId xmlns:a16="http://schemas.microsoft.com/office/drawing/2014/main" id="{CEC35192-8F9B-4F2B-94AC-647DDB956859}"/>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(1)</a:t>
            </a:r>
          </a:p>
        </p:txBody>
      </p:sp>
    </p:spTree>
    <p:extLst>
      <p:ext uri="{BB962C8B-B14F-4D97-AF65-F5344CB8AC3E}">
        <p14:creationId xmlns:p14="http://schemas.microsoft.com/office/powerpoint/2010/main" val="11018573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C92093-1005-4229-B107-F106CBCAE56F}"/>
              </a:ext>
            </a:extLst>
          </p:cNvPr>
          <p:cNvPicPr>
            <a:picLocks noChangeAspect="1"/>
          </p:cNvPicPr>
          <p:nvPr/>
        </p:nvPicPr>
        <p:blipFill>
          <a:blip r:embed="rId3"/>
          <a:stretch>
            <a:fillRect/>
          </a:stretch>
        </p:blipFill>
        <p:spPr>
          <a:xfrm>
            <a:off x="4729356" y="0"/>
            <a:ext cx="4414644" cy="6864285"/>
          </a:xfrm>
          <a:prstGeom prst="rect">
            <a:avLst/>
          </a:prstGeom>
        </p:spPr>
      </p:pic>
      <p:sp>
        <p:nvSpPr>
          <p:cNvPr id="9" name="Content Placeholder 8">
            <a:extLst>
              <a:ext uri="{FF2B5EF4-FFF2-40B4-BE49-F238E27FC236}">
                <a16:creationId xmlns:a16="http://schemas.microsoft.com/office/drawing/2014/main" id="{06F6759E-831D-472D-8A8E-76C4C2BA5D0A}"/>
              </a:ext>
            </a:extLst>
          </p:cNvPr>
          <p:cNvSpPr txBox="1">
            <a:spLocks/>
          </p:cNvSpPr>
          <p:nvPr/>
        </p:nvSpPr>
        <p:spPr>
          <a:xfrm>
            <a:off x="331107" y="304800"/>
            <a:ext cx="4191000" cy="62484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t>Markov Chain Monte Carlo (MCMC)</a:t>
            </a:r>
          </a:p>
          <a:p>
            <a:pPr fontAlgn="auto">
              <a:spcAft>
                <a:spcPts val="0"/>
              </a:spcAft>
            </a:pPr>
            <a:r>
              <a:rPr lang="en-US" sz="2400" dirty="0"/>
              <a:t>Essentially a random walk through posterior parameter space</a:t>
            </a:r>
          </a:p>
          <a:p>
            <a:pPr fontAlgn="auto">
              <a:spcAft>
                <a:spcPts val="0"/>
              </a:spcAft>
            </a:pPr>
            <a:r>
              <a:rPr lang="en-US" sz="2400" dirty="0"/>
              <a:t>But similar to bootstrapping in how we use it</a:t>
            </a:r>
          </a:p>
          <a:p>
            <a:pPr fontAlgn="auto">
              <a:spcAft>
                <a:spcPts val="0"/>
              </a:spcAft>
            </a:pPr>
            <a:r>
              <a:rPr lang="en-US" sz="2400" dirty="0"/>
              <a:t>Again, think: “possible realities”</a:t>
            </a:r>
          </a:p>
          <a:p>
            <a:pPr fontAlgn="auto">
              <a:spcAft>
                <a:spcPts val="0"/>
              </a:spcAft>
            </a:pPr>
            <a:r>
              <a:rPr lang="en-US" sz="2400" dirty="0"/>
              <a:t>Iterations no longer independent of each other - this is fine, just let it walk long enough to “explore”</a:t>
            </a:r>
          </a:p>
          <a:p>
            <a:pPr fontAlgn="auto">
              <a:spcAft>
                <a:spcPts val="0"/>
              </a:spcAft>
            </a:pPr>
            <a:endParaRPr lang="en-US" sz="2400" dirty="0"/>
          </a:p>
          <a:p>
            <a:pPr marL="0" indent="0" fontAlgn="auto">
              <a:spcAft>
                <a:spcPts val="0"/>
              </a:spcAft>
              <a:buNone/>
            </a:pPr>
            <a:r>
              <a:rPr lang="en-US" sz="2400" i="1" dirty="0"/>
              <a:t>Toy example at right:</a:t>
            </a:r>
          </a:p>
          <a:p>
            <a:pPr fontAlgn="auto">
              <a:spcAft>
                <a:spcPts val="0"/>
              </a:spcAft>
              <a:buFontTx/>
              <a:buChar char="-"/>
            </a:pPr>
            <a:r>
              <a:rPr lang="en-US" sz="2400" i="1" dirty="0"/>
              <a:t>Unknown mean </a:t>
            </a:r>
            <a:r>
              <a:rPr lang="el-GR" sz="2400" i="1" dirty="0"/>
              <a:t>μ</a:t>
            </a:r>
            <a:endParaRPr lang="en-US" sz="2400" i="1" dirty="0"/>
          </a:p>
          <a:p>
            <a:pPr fontAlgn="auto">
              <a:spcAft>
                <a:spcPts val="0"/>
              </a:spcAft>
              <a:buFontTx/>
              <a:buChar char="-"/>
            </a:pPr>
            <a:r>
              <a:rPr lang="en-US" sz="2400" i="1" dirty="0"/>
              <a:t>Unknown standard deviation </a:t>
            </a:r>
            <a:r>
              <a:rPr lang="el-GR" sz="2400" i="1" dirty="0"/>
              <a:t>σ</a:t>
            </a:r>
            <a:endParaRPr lang="en-US" sz="2400" i="1" dirty="0"/>
          </a:p>
        </p:txBody>
      </p:sp>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88</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(2)</a:t>
            </a:r>
          </a:p>
        </p:txBody>
      </p:sp>
    </p:spTree>
    <p:extLst>
      <p:ext uri="{BB962C8B-B14F-4D97-AF65-F5344CB8AC3E}">
        <p14:creationId xmlns:p14="http://schemas.microsoft.com/office/powerpoint/2010/main" val="40808220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6F6759E-831D-472D-8A8E-76C4C2BA5D0A}"/>
              </a:ext>
            </a:extLst>
          </p:cNvPr>
          <p:cNvSpPr txBox="1">
            <a:spLocks/>
          </p:cNvSpPr>
          <p:nvPr/>
        </p:nvSpPr>
        <p:spPr>
          <a:xfrm>
            <a:off x="228600" y="204787"/>
            <a:ext cx="4495797" cy="624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b="1" dirty="0"/>
              <a:t>With this in mind, some terms you may encounter…</a:t>
            </a:r>
          </a:p>
          <a:p>
            <a:pPr fontAlgn="auto">
              <a:spcAft>
                <a:spcPts val="0"/>
              </a:spcAft>
            </a:pPr>
            <a:r>
              <a:rPr lang="en-US" sz="2400" b="1" i="1" dirty="0"/>
              <a:t>Gibbs Sampling: </a:t>
            </a:r>
            <a:r>
              <a:rPr lang="en-US" sz="2400" dirty="0"/>
              <a:t>A common algorithm for MCMC that is used by BUGS (Bayesian inference Using Gibbs Sampling) and JAGS (Just Another Gibbs Sampler</a:t>
            </a:r>
            <a:endParaRPr lang="en-US" sz="2400" i="1" dirty="0"/>
          </a:p>
          <a:p>
            <a:pPr fontAlgn="auto">
              <a:spcAft>
                <a:spcPts val="0"/>
              </a:spcAft>
            </a:pPr>
            <a:r>
              <a:rPr lang="en-US" sz="2400" b="1" i="1" dirty="0"/>
              <a:t>Chains:</a:t>
            </a:r>
            <a:r>
              <a:rPr lang="en-US" sz="2400" i="1" dirty="0"/>
              <a:t> </a:t>
            </a:r>
            <a:r>
              <a:rPr lang="en-US" sz="2400" dirty="0"/>
              <a:t>Sequences of MCMC iterations, each with different starting values.  Running 3 chains is common.</a:t>
            </a:r>
          </a:p>
          <a:p>
            <a:pPr fontAlgn="auto">
              <a:spcAft>
                <a:spcPts val="0"/>
              </a:spcAft>
            </a:pPr>
            <a:r>
              <a:rPr lang="en-US" sz="2400" b="1" i="1" dirty="0"/>
              <a:t>Burn-in (or Warm-up): </a:t>
            </a:r>
            <a:r>
              <a:rPr lang="en-US" sz="2400" dirty="0"/>
              <a:t>The first several MCMC iterations that are considered to be influenced by starting values and discarded.</a:t>
            </a:r>
            <a:r>
              <a:rPr lang="en-US" sz="2400" i="1" dirty="0"/>
              <a:t> </a:t>
            </a:r>
          </a:p>
          <a:p>
            <a:pPr fontAlgn="auto">
              <a:spcAft>
                <a:spcPts val="0"/>
              </a:spcAft>
            </a:pPr>
            <a:r>
              <a:rPr lang="en-US" sz="2400" b="1" i="1" dirty="0"/>
              <a:t>Thinning: </a:t>
            </a:r>
            <a:r>
              <a:rPr lang="en-US" sz="2400" dirty="0"/>
              <a:t>Possibly only keeping every n</a:t>
            </a:r>
            <a:r>
              <a:rPr lang="en-US" sz="2400" baseline="30000" dirty="0"/>
              <a:t>th</a:t>
            </a:r>
            <a:r>
              <a:rPr lang="en-US" sz="2400" dirty="0"/>
              <a:t> iteration</a:t>
            </a:r>
            <a:endParaRPr lang="en-US" sz="2400" i="1" dirty="0"/>
          </a:p>
          <a:p>
            <a:pPr fontAlgn="auto">
              <a:spcAft>
                <a:spcPts val="0"/>
              </a:spcAft>
            </a:pPr>
            <a:endParaRPr lang="en-US" sz="2400" i="1" dirty="0"/>
          </a:p>
          <a:p>
            <a:pPr fontAlgn="auto">
              <a:spcAft>
                <a:spcPts val="0"/>
              </a:spcAft>
            </a:pPr>
            <a:endParaRPr lang="en-US" sz="2400" i="1" dirty="0"/>
          </a:p>
        </p:txBody>
      </p:sp>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89</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(3)</a:t>
            </a:r>
          </a:p>
        </p:txBody>
      </p:sp>
      <p:sp>
        <p:nvSpPr>
          <p:cNvPr id="2" name="Oval 1">
            <a:extLst>
              <a:ext uri="{FF2B5EF4-FFF2-40B4-BE49-F238E27FC236}">
                <a16:creationId xmlns:a16="http://schemas.microsoft.com/office/drawing/2014/main" id="{0B697D5B-EC6F-49BC-A32A-5BB63C9B9BF6}"/>
              </a:ext>
            </a:extLst>
          </p:cNvPr>
          <p:cNvSpPr/>
          <p:nvPr/>
        </p:nvSpPr>
        <p:spPr>
          <a:xfrm>
            <a:off x="6934200" y="2320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FA4B495-CB72-423A-A0BB-F664470BBB90}"/>
              </a:ext>
            </a:extLst>
          </p:cNvPr>
          <p:cNvCxnSpPr>
            <a:cxnSpLocks/>
          </p:cNvCxnSpPr>
          <p:nvPr/>
        </p:nvCxnSpPr>
        <p:spPr>
          <a:xfrm>
            <a:off x="7010400" y="3621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5D423B-92C6-4598-89ED-13A66F0EBD8B}"/>
              </a:ext>
            </a:extLst>
          </p:cNvPr>
          <p:cNvSpPr/>
          <p:nvPr/>
        </p:nvSpPr>
        <p:spPr>
          <a:xfrm>
            <a:off x="8001000" y="22860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16516A1-306C-4CED-9669-5DBCA0B7B0EC}"/>
              </a:ext>
            </a:extLst>
          </p:cNvPr>
          <p:cNvCxnSpPr>
            <a:cxnSpLocks/>
          </p:cNvCxnSpPr>
          <p:nvPr/>
        </p:nvCxnSpPr>
        <p:spPr>
          <a:xfrm>
            <a:off x="8077200" y="358682"/>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4DF1B93-79E7-4EA4-8259-0B279A420DAD}"/>
              </a:ext>
            </a:extLst>
          </p:cNvPr>
          <p:cNvSpPr/>
          <p:nvPr/>
        </p:nvSpPr>
        <p:spPr>
          <a:xfrm>
            <a:off x="7467600" y="2320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133882E-5299-4F32-9D8B-E1AE10583CEC}"/>
              </a:ext>
            </a:extLst>
          </p:cNvPr>
          <p:cNvCxnSpPr>
            <a:cxnSpLocks/>
          </p:cNvCxnSpPr>
          <p:nvPr/>
        </p:nvCxnSpPr>
        <p:spPr>
          <a:xfrm>
            <a:off x="7543800" y="3621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878DB81-5586-40D6-BE7C-7A9B2891896B}"/>
              </a:ext>
            </a:extLst>
          </p:cNvPr>
          <p:cNvSpPr/>
          <p:nvPr/>
        </p:nvSpPr>
        <p:spPr>
          <a:xfrm>
            <a:off x="6934200" y="610142"/>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9632DBB-2981-4348-98BE-E387CCD19E60}"/>
              </a:ext>
            </a:extLst>
          </p:cNvPr>
          <p:cNvCxnSpPr>
            <a:cxnSpLocks/>
          </p:cNvCxnSpPr>
          <p:nvPr/>
        </p:nvCxnSpPr>
        <p:spPr>
          <a:xfrm>
            <a:off x="7010400" y="740224"/>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8E779F7-889F-480D-BD42-47DDB146B96C}"/>
              </a:ext>
            </a:extLst>
          </p:cNvPr>
          <p:cNvSpPr/>
          <p:nvPr/>
        </p:nvSpPr>
        <p:spPr>
          <a:xfrm>
            <a:off x="8001000" y="606699"/>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D583C9C-8858-4683-AF8B-9882B974C47C}"/>
              </a:ext>
            </a:extLst>
          </p:cNvPr>
          <p:cNvCxnSpPr>
            <a:cxnSpLocks/>
          </p:cNvCxnSpPr>
          <p:nvPr/>
        </p:nvCxnSpPr>
        <p:spPr>
          <a:xfrm>
            <a:off x="8077200" y="736781"/>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C9A6BA8-3CED-43AD-923C-6FBF91DBA2FD}"/>
              </a:ext>
            </a:extLst>
          </p:cNvPr>
          <p:cNvSpPr/>
          <p:nvPr/>
        </p:nvSpPr>
        <p:spPr>
          <a:xfrm>
            <a:off x="7467600" y="610142"/>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95F2F04-CD1F-40EF-B98A-6CFB6AEEB4DD}"/>
              </a:ext>
            </a:extLst>
          </p:cNvPr>
          <p:cNvCxnSpPr>
            <a:cxnSpLocks/>
          </p:cNvCxnSpPr>
          <p:nvPr/>
        </p:nvCxnSpPr>
        <p:spPr>
          <a:xfrm>
            <a:off x="7543800" y="740224"/>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1BFCF3C-E321-4377-97B0-69123FA22F4B}"/>
              </a:ext>
            </a:extLst>
          </p:cNvPr>
          <p:cNvSpPr/>
          <p:nvPr/>
        </p:nvSpPr>
        <p:spPr>
          <a:xfrm>
            <a:off x="6934200" y="98824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61B77E2-CA55-49F9-BEFE-8F11ED66E951}"/>
              </a:ext>
            </a:extLst>
          </p:cNvPr>
          <p:cNvCxnSpPr>
            <a:cxnSpLocks/>
          </p:cNvCxnSpPr>
          <p:nvPr/>
        </p:nvCxnSpPr>
        <p:spPr>
          <a:xfrm>
            <a:off x="7010400" y="111832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EED0CFB-E65B-4F38-9F5C-F337510B078C}"/>
              </a:ext>
            </a:extLst>
          </p:cNvPr>
          <p:cNvSpPr/>
          <p:nvPr/>
        </p:nvSpPr>
        <p:spPr>
          <a:xfrm>
            <a:off x="8001000" y="98479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549243B0-BD6E-4B7C-B030-D0DDD21B94AC}"/>
              </a:ext>
            </a:extLst>
          </p:cNvPr>
          <p:cNvCxnSpPr>
            <a:cxnSpLocks/>
          </p:cNvCxnSpPr>
          <p:nvPr/>
        </p:nvCxnSpPr>
        <p:spPr>
          <a:xfrm>
            <a:off x="8077200" y="1114880"/>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8448159-F50C-4EA1-9063-3A2BEF4CF20E}"/>
              </a:ext>
            </a:extLst>
          </p:cNvPr>
          <p:cNvSpPr/>
          <p:nvPr/>
        </p:nvSpPr>
        <p:spPr>
          <a:xfrm>
            <a:off x="7467600" y="98824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F87D5F8-035A-4AD5-B6D6-2DAC6DD57A19}"/>
              </a:ext>
            </a:extLst>
          </p:cNvPr>
          <p:cNvCxnSpPr>
            <a:cxnSpLocks/>
          </p:cNvCxnSpPr>
          <p:nvPr/>
        </p:nvCxnSpPr>
        <p:spPr>
          <a:xfrm>
            <a:off x="7543800" y="111832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CF9332B-6ABC-4419-8256-9B252D22507F}"/>
              </a:ext>
            </a:extLst>
          </p:cNvPr>
          <p:cNvSpPr/>
          <p:nvPr/>
        </p:nvSpPr>
        <p:spPr>
          <a:xfrm>
            <a:off x="6934200" y="136634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CCED66D3-22FF-4D2A-83E9-3A08A90282F5}"/>
              </a:ext>
            </a:extLst>
          </p:cNvPr>
          <p:cNvCxnSpPr>
            <a:cxnSpLocks/>
          </p:cNvCxnSpPr>
          <p:nvPr/>
        </p:nvCxnSpPr>
        <p:spPr>
          <a:xfrm>
            <a:off x="7010400" y="1496422"/>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11608AE-1BFF-4BD7-8173-8F46BCC72891}"/>
              </a:ext>
            </a:extLst>
          </p:cNvPr>
          <p:cNvSpPr/>
          <p:nvPr/>
        </p:nvSpPr>
        <p:spPr>
          <a:xfrm>
            <a:off x="8001000" y="136289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D1247647-6D0F-4065-8312-FF18321CE172}"/>
              </a:ext>
            </a:extLst>
          </p:cNvPr>
          <p:cNvCxnSpPr>
            <a:cxnSpLocks/>
          </p:cNvCxnSpPr>
          <p:nvPr/>
        </p:nvCxnSpPr>
        <p:spPr>
          <a:xfrm>
            <a:off x="8077200" y="1492979"/>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5915432-2188-4590-8EC0-1DCF827D0F7E}"/>
              </a:ext>
            </a:extLst>
          </p:cNvPr>
          <p:cNvSpPr/>
          <p:nvPr/>
        </p:nvSpPr>
        <p:spPr>
          <a:xfrm>
            <a:off x="7467600" y="136634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313DBA3E-82D2-40B0-B1CD-9D6DB9C27CEB}"/>
              </a:ext>
            </a:extLst>
          </p:cNvPr>
          <p:cNvCxnSpPr>
            <a:cxnSpLocks/>
          </p:cNvCxnSpPr>
          <p:nvPr/>
        </p:nvCxnSpPr>
        <p:spPr>
          <a:xfrm>
            <a:off x="7543800" y="1496422"/>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7626F756-2D69-4F5E-A152-44B7850BA0A2}"/>
              </a:ext>
            </a:extLst>
          </p:cNvPr>
          <p:cNvSpPr/>
          <p:nvPr/>
        </p:nvSpPr>
        <p:spPr>
          <a:xfrm>
            <a:off x="6934200" y="1755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D4A7BCB-1FF7-46E8-83C5-E21A078ED6CD}"/>
              </a:ext>
            </a:extLst>
          </p:cNvPr>
          <p:cNvCxnSpPr>
            <a:cxnSpLocks/>
          </p:cNvCxnSpPr>
          <p:nvPr/>
        </p:nvCxnSpPr>
        <p:spPr>
          <a:xfrm>
            <a:off x="7010400" y="1885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3110C8-11F5-44B1-9DA5-7DF992E331BD}"/>
              </a:ext>
            </a:extLst>
          </p:cNvPr>
          <p:cNvSpPr/>
          <p:nvPr/>
        </p:nvSpPr>
        <p:spPr>
          <a:xfrm>
            <a:off x="8001000" y="175188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E87239D1-0F08-4B54-AA2D-C3B55526B521}"/>
              </a:ext>
            </a:extLst>
          </p:cNvPr>
          <p:cNvCxnSpPr>
            <a:cxnSpLocks/>
          </p:cNvCxnSpPr>
          <p:nvPr/>
        </p:nvCxnSpPr>
        <p:spPr>
          <a:xfrm>
            <a:off x="8077200" y="188196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E56D8B8-3A47-42A9-9405-39304D9D8683}"/>
              </a:ext>
            </a:extLst>
          </p:cNvPr>
          <p:cNvSpPr/>
          <p:nvPr/>
        </p:nvSpPr>
        <p:spPr>
          <a:xfrm>
            <a:off x="7467600" y="1755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95250DC-BBDB-44FC-8633-AC83E7D5F1A4}"/>
              </a:ext>
            </a:extLst>
          </p:cNvPr>
          <p:cNvCxnSpPr>
            <a:cxnSpLocks/>
          </p:cNvCxnSpPr>
          <p:nvPr/>
        </p:nvCxnSpPr>
        <p:spPr>
          <a:xfrm>
            <a:off x="7543800" y="1885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8C5FAFD-FABD-4FF1-A220-14DB056FCFAE}"/>
              </a:ext>
            </a:extLst>
          </p:cNvPr>
          <p:cNvSpPr/>
          <p:nvPr/>
        </p:nvSpPr>
        <p:spPr>
          <a:xfrm>
            <a:off x="6934200" y="2136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DD94686C-9AA1-4B42-AE53-1F29FA5137D4}"/>
              </a:ext>
            </a:extLst>
          </p:cNvPr>
          <p:cNvCxnSpPr>
            <a:cxnSpLocks/>
          </p:cNvCxnSpPr>
          <p:nvPr/>
        </p:nvCxnSpPr>
        <p:spPr>
          <a:xfrm>
            <a:off x="7010400" y="2266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CFA1232-325C-4F99-AFE6-A9728FD35BDA}"/>
              </a:ext>
            </a:extLst>
          </p:cNvPr>
          <p:cNvSpPr/>
          <p:nvPr/>
        </p:nvSpPr>
        <p:spPr>
          <a:xfrm>
            <a:off x="8001000" y="213288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E182DDA-D614-464E-A688-48BF1D18AE88}"/>
              </a:ext>
            </a:extLst>
          </p:cNvPr>
          <p:cNvCxnSpPr>
            <a:cxnSpLocks/>
          </p:cNvCxnSpPr>
          <p:nvPr/>
        </p:nvCxnSpPr>
        <p:spPr>
          <a:xfrm>
            <a:off x="8077200" y="226296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128C1FC-6341-4A29-AA5A-E23A03EBD8AF}"/>
              </a:ext>
            </a:extLst>
          </p:cNvPr>
          <p:cNvSpPr/>
          <p:nvPr/>
        </p:nvSpPr>
        <p:spPr>
          <a:xfrm>
            <a:off x="7467600" y="2136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29094BF-2D90-4236-8E86-9AC64C8E770C}"/>
              </a:ext>
            </a:extLst>
          </p:cNvPr>
          <p:cNvCxnSpPr>
            <a:cxnSpLocks/>
          </p:cNvCxnSpPr>
          <p:nvPr/>
        </p:nvCxnSpPr>
        <p:spPr>
          <a:xfrm>
            <a:off x="7543800" y="2266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2737380-CB05-4AB6-8000-EA91D09C8B94}"/>
              </a:ext>
            </a:extLst>
          </p:cNvPr>
          <p:cNvSpPr/>
          <p:nvPr/>
        </p:nvSpPr>
        <p:spPr>
          <a:xfrm>
            <a:off x="6934200" y="2512056"/>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B82D9479-3903-4713-9EE3-40FB1B098358}"/>
              </a:ext>
            </a:extLst>
          </p:cNvPr>
          <p:cNvCxnSpPr>
            <a:cxnSpLocks/>
          </p:cNvCxnSpPr>
          <p:nvPr/>
        </p:nvCxnSpPr>
        <p:spPr>
          <a:xfrm>
            <a:off x="7010400" y="2642138"/>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3A053D55-C551-41B7-BC50-D1B7CBD86CC9}"/>
              </a:ext>
            </a:extLst>
          </p:cNvPr>
          <p:cNvSpPr/>
          <p:nvPr/>
        </p:nvSpPr>
        <p:spPr>
          <a:xfrm>
            <a:off x="8001000" y="250861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F6291DE-DA24-4548-A9B4-8D1515241E68}"/>
              </a:ext>
            </a:extLst>
          </p:cNvPr>
          <p:cNvCxnSpPr>
            <a:cxnSpLocks/>
          </p:cNvCxnSpPr>
          <p:nvPr/>
        </p:nvCxnSpPr>
        <p:spPr>
          <a:xfrm>
            <a:off x="8077200" y="2638695"/>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E7A3757-48D9-42A1-BF4E-DC97C15E99F6}"/>
              </a:ext>
            </a:extLst>
          </p:cNvPr>
          <p:cNvSpPr/>
          <p:nvPr/>
        </p:nvSpPr>
        <p:spPr>
          <a:xfrm>
            <a:off x="7467600" y="2512056"/>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BBD1AE-AAE1-4BE4-B469-A6DD452B3BD3}"/>
              </a:ext>
            </a:extLst>
          </p:cNvPr>
          <p:cNvCxnSpPr>
            <a:cxnSpLocks/>
          </p:cNvCxnSpPr>
          <p:nvPr/>
        </p:nvCxnSpPr>
        <p:spPr>
          <a:xfrm>
            <a:off x="7543800" y="2642138"/>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2F1610D-D5EF-41A0-A5D6-B39BED067E65}"/>
              </a:ext>
            </a:extLst>
          </p:cNvPr>
          <p:cNvSpPr/>
          <p:nvPr/>
        </p:nvSpPr>
        <p:spPr>
          <a:xfrm>
            <a:off x="6934200" y="288778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C0789956-685B-482C-8653-DA3162385BF8}"/>
              </a:ext>
            </a:extLst>
          </p:cNvPr>
          <p:cNvCxnSpPr>
            <a:cxnSpLocks/>
          </p:cNvCxnSpPr>
          <p:nvPr/>
        </p:nvCxnSpPr>
        <p:spPr>
          <a:xfrm>
            <a:off x="7010400" y="3017866"/>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B111BCC-4E8B-45B7-BFD0-3202B26E79FD}"/>
              </a:ext>
            </a:extLst>
          </p:cNvPr>
          <p:cNvSpPr/>
          <p:nvPr/>
        </p:nvSpPr>
        <p:spPr>
          <a:xfrm>
            <a:off x="8001000" y="288434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790EEB9-5BE2-4178-B2B4-62F2D9DB2DE9}"/>
              </a:ext>
            </a:extLst>
          </p:cNvPr>
          <p:cNvCxnSpPr>
            <a:cxnSpLocks/>
          </p:cNvCxnSpPr>
          <p:nvPr/>
        </p:nvCxnSpPr>
        <p:spPr>
          <a:xfrm>
            <a:off x="8077200" y="3014423"/>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DBD9CE4-8EE2-4D18-BF3C-DFC5235020DF}"/>
              </a:ext>
            </a:extLst>
          </p:cNvPr>
          <p:cNvSpPr/>
          <p:nvPr/>
        </p:nvSpPr>
        <p:spPr>
          <a:xfrm>
            <a:off x="7467600" y="288778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7C1CF1A0-42C0-4990-A453-4F035395172C}"/>
              </a:ext>
            </a:extLst>
          </p:cNvPr>
          <p:cNvCxnSpPr>
            <a:cxnSpLocks/>
          </p:cNvCxnSpPr>
          <p:nvPr/>
        </p:nvCxnSpPr>
        <p:spPr>
          <a:xfrm>
            <a:off x="7543800" y="3017866"/>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F184B30B-3A9D-4B23-8298-A669D5B1D6FF}"/>
              </a:ext>
            </a:extLst>
          </p:cNvPr>
          <p:cNvSpPr/>
          <p:nvPr/>
        </p:nvSpPr>
        <p:spPr>
          <a:xfrm>
            <a:off x="6934200" y="32703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D76A12CB-A184-40C2-A9DA-D6EE8998E790}"/>
              </a:ext>
            </a:extLst>
          </p:cNvPr>
          <p:cNvCxnSpPr>
            <a:cxnSpLocks/>
          </p:cNvCxnSpPr>
          <p:nvPr/>
        </p:nvCxnSpPr>
        <p:spPr>
          <a:xfrm>
            <a:off x="7010400" y="34004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A5C0780-9329-423C-8F10-D4A884BC9ED9}"/>
              </a:ext>
            </a:extLst>
          </p:cNvPr>
          <p:cNvSpPr/>
          <p:nvPr/>
        </p:nvSpPr>
        <p:spPr>
          <a:xfrm>
            <a:off x="8001000" y="326692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0047DAB-74BC-4B39-8ABE-05655AA6BB89}"/>
              </a:ext>
            </a:extLst>
          </p:cNvPr>
          <p:cNvCxnSpPr>
            <a:cxnSpLocks/>
          </p:cNvCxnSpPr>
          <p:nvPr/>
        </p:nvCxnSpPr>
        <p:spPr>
          <a:xfrm>
            <a:off x="8077200" y="3397006"/>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4FD5E3-8AD3-4CD6-94EA-FB3AD2C79FEE}"/>
              </a:ext>
            </a:extLst>
          </p:cNvPr>
          <p:cNvSpPr/>
          <p:nvPr/>
        </p:nvSpPr>
        <p:spPr>
          <a:xfrm>
            <a:off x="7467600" y="32703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A8539B92-3F47-40C8-97EA-53F0653C2D0E}"/>
              </a:ext>
            </a:extLst>
          </p:cNvPr>
          <p:cNvCxnSpPr>
            <a:cxnSpLocks/>
          </p:cNvCxnSpPr>
          <p:nvPr/>
        </p:nvCxnSpPr>
        <p:spPr>
          <a:xfrm>
            <a:off x="7543800" y="34004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012A9D3C-C18D-41C1-B74E-C9FB5E7399C4}"/>
              </a:ext>
            </a:extLst>
          </p:cNvPr>
          <p:cNvSpPr/>
          <p:nvPr/>
        </p:nvSpPr>
        <p:spPr>
          <a:xfrm>
            <a:off x="6934200" y="366039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DE8038A3-A56C-4285-8155-D292B2C4BE0F}"/>
              </a:ext>
            </a:extLst>
          </p:cNvPr>
          <p:cNvCxnSpPr>
            <a:cxnSpLocks/>
          </p:cNvCxnSpPr>
          <p:nvPr/>
        </p:nvCxnSpPr>
        <p:spPr>
          <a:xfrm>
            <a:off x="7010400" y="379047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FE5646A-B659-445A-AA3C-B3AC0256CFE1}"/>
              </a:ext>
            </a:extLst>
          </p:cNvPr>
          <p:cNvSpPr/>
          <p:nvPr/>
        </p:nvSpPr>
        <p:spPr>
          <a:xfrm>
            <a:off x="8001000" y="365694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A43B257-082D-43E3-BDFB-01F814A053D1}"/>
              </a:ext>
            </a:extLst>
          </p:cNvPr>
          <p:cNvCxnSpPr>
            <a:cxnSpLocks/>
          </p:cNvCxnSpPr>
          <p:nvPr/>
        </p:nvCxnSpPr>
        <p:spPr>
          <a:xfrm>
            <a:off x="8077200" y="3787030"/>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D51194D4-F949-45CE-A369-730649442A47}"/>
              </a:ext>
            </a:extLst>
          </p:cNvPr>
          <p:cNvSpPr/>
          <p:nvPr/>
        </p:nvSpPr>
        <p:spPr>
          <a:xfrm>
            <a:off x="7467600" y="366039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9882C741-7631-4EA2-9DA2-25E859769511}"/>
              </a:ext>
            </a:extLst>
          </p:cNvPr>
          <p:cNvCxnSpPr>
            <a:cxnSpLocks/>
          </p:cNvCxnSpPr>
          <p:nvPr/>
        </p:nvCxnSpPr>
        <p:spPr>
          <a:xfrm>
            <a:off x="7543800" y="379047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E9D6D328-860A-4AEF-B129-761CA7B6554F}"/>
              </a:ext>
            </a:extLst>
          </p:cNvPr>
          <p:cNvSpPr/>
          <p:nvPr/>
        </p:nvSpPr>
        <p:spPr>
          <a:xfrm>
            <a:off x="6934200" y="40276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24525A4E-88BD-43BE-BFDA-07E5C3B36413}"/>
              </a:ext>
            </a:extLst>
          </p:cNvPr>
          <p:cNvCxnSpPr>
            <a:cxnSpLocks/>
          </p:cNvCxnSpPr>
          <p:nvPr/>
        </p:nvCxnSpPr>
        <p:spPr>
          <a:xfrm>
            <a:off x="7010400" y="41577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F57A49E0-ECB9-406D-AE8C-FFD4A0F9B2DC}"/>
              </a:ext>
            </a:extLst>
          </p:cNvPr>
          <p:cNvSpPr/>
          <p:nvPr/>
        </p:nvSpPr>
        <p:spPr>
          <a:xfrm>
            <a:off x="8001000" y="402422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4E5BBCDD-6DE5-4456-849A-2F8690B0ACF1}"/>
              </a:ext>
            </a:extLst>
          </p:cNvPr>
          <p:cNvCxnSpPr>
            <a:cxnSpLocks/>
          </p:cNvCxnSpPr>
          <p:nvPr/>
        </p:nvCxnSpPr>
        <p:spPr>
          <a:xfrm>
            <a:off x="8077200" y="4154306"/>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1ACC62B7-B820-4B79-9C40-16F5564205C8}"/>
              </a:ext>
            </a:extLst>
          </p:cNvPr>
          <p:cNvSpPr/>
          <p:nvPr/>
        </p:nvSpPr>
        <p:spPr>
          <a:xfrm>
            <a:off x="7467600" y="40276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BCBC620C-529A-4F23-8F9E-ECD52FFFD5B7}"/>
              </a:ext>
            </a:extLst>
          </p:cNvPr>
          <p:cNvCxnSpPr>
            <a:cxnSpLocks/>
          </p:cNvCxnSpPr>
          <p:nvPr/>
        </p:nvCxnSpPr>
        <p:spPr>
          <a:xfrm>
            <a:off x="7543800" y="41577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0D825F3B-56ED-48EC-92D2-565FA03E2A78}"/>
              </a:ext>
            </a:extLst>
          </p:cNvPr>
          <p:cNvSpPr/>
          <p:nvPr/>
        </p:nvSpPr>
        <p:spPr>
          <a:xfrm>
            <a:off x="6934200" y="440683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1FE3A86-EDEB-4240-A76D-F847FAB72453}"/>
              </a:ext>
            </a:extLst>
          </p:cNvPr>
          <p:cNvCxnSpPr>
            <a:cxnSpLocks/>
          </p:cNvCxnSpPr>
          <p:nvPr/>
        </p:nvCxnSpPr>
        <p:spPr>
          <a:xfrm>
            <a:off x="7010400" y="453692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7A6F959D-35A4-4874-88DD-4F397C02F764}"/>
              </a:ext>
            </a:extLst>
          </p:cNvPr>
          <p:cNvSpPr/>
          <p:nvPr/>
        </p:nvSpPr>
        <p:spPr>
          <a:xfrm>
            <a:off x="8001000" y="440339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A735B0D8-314D-4202-9B99-6AC566E8166C}"/>
              </a:ext>
            </a:extLst>
          </p:cNvPr>
          <p:cNvCxnSpPr>
            <a:cxnSpLocks/>
          </p:cNvCxnSpPr>
          <p:nvPr/>
        </p:nvCxnSpPr>
        <p:spPr>
          <a:xfrm>
            <a:off x="8077200" y="453347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0B32623-A2D7-4C5A-806B-CE6031AA7F96}"/>
              </a:ext>
            </a:extLst>
          </p:cNvPr>
          <p:cNvSpPr/>
          <p:nvPr/>
        </p:nvSpPr>
        <p:spPr>
          <a:xfrm>
            <a:off x="7467600" y="440683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8653DA-3B25-4659-B168-EDBBF4B6E473}"/>
              </a:ext>
            </a:extLst>
          </p:cNvPr>
          <p:cNvCxnSpPr>
            <a:cxnSpLocks/>
          </p:cNvCxnSpPr>
          <p:nvPr/>
        </p:nvCxnSpPr>
        <p:spPr>
          <a:xfrm>
            <a:off x="7543800" y="453692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08D85046-0B54-443B-96EB-0701F5AB8202}"/>
              </a:ext>
            </a:extLst>
          </p:cNvPr>
          <p:cNvSpPr/>
          <p:nvPr/>
        </p:nvSpPr>
        <p:spPr>
          <a:xfrm>
            <a:off x="6934200" y="47906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6BBAB853-896A-4E00-BFED-C2DD60FE3107}"/>
              </a:ext>
            </a:extLst>
          </p:cNvPr>
          <p:cNvCxnSpPr>
            <a:cxnSpLocks/>
          </p:cNvCxnSpPr>
          <p:nvPr/>
        </p:nvCxnSpPr>
        <p:spPr>
          <a:xfrm>
            <a:off x="7010400" y="49207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9D9D75-F806-4DB1-8A31-FB05C04FE5A8}"/>
              </a:ext>
            </a:extLst>
          </p:cNvPr>
          <p:cNvSpPr/>
          <p:nvPr/>
        </p:nvSpPr>
        <p:spPr>
          <a:xfrm>
            <a:off x="8001000" y="478720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9D500A25-7F78-404F-9B87-7154262A6C57}"/>
              </a:ext>
            </a:extLst>
          </p:cNvPr>
          <p:cNvCxnSpPr>
            <a:cxnSpLocks/>
          </p:cNvCxnSpPr>
          <p:nvPr/>
        </p:nvCxnSpPr>
        <p:spPr>
          <a:xfrm>
            <a:off x="8077200" y="4917282"/>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AD903334-214C-40EC-AB2B-FC382D60157C}"/>
              </a:ext>
            </a:extLst>
          </p:cNvPr>
          <p:cNvSpPr/>
          <p:nvPr/>
        </p:nvSpPr>
        <p:spPr>
          <a:xfrm>
            <a:off x="7467600" y="47906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C021BB87-36A6-40C8-9953-4C7A2D7A9643}"/>
              </a:ext>
            </a:extLst>
          </p:cNvPr>
          <p:cNvCxnSpPr>
            <a:cxnSpLocks/>
          </p:cNvCxnSpPr>
          <p:nvPr/>
        </p:nvCxnSpPr>
        <p:spPr>
          <a:xfrm>
            <a:off x="7543800" y="49207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37AF44D-9DC0-4604-BDE8-71CF33BBE520}"/>
              </a:ext>
            </a:extLst>
          </p:cNvPr>
          <p:cNvSpPr/>
          <p:nvPr/>
        </p:nvSpPr>
        <p:spPr>
          <a:xfrm>
            <a:off x="6934200" y="516815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0F8BA214-B5E0-4481-B802-DDA427D03DE4}"/>
              </a:ext>
            </a:extLst>
          </p:cNvPr>
          <p:cNvCxnSpPr>
            <a:cxnSpLocks/>
          </p:cNvCxnSpPr>
          <p:nvPr/>
        </p:nvCxnSpPr>
        <p:spPr>
          <a:xfrm>
            <a:off x="7010400" y="529823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D9AAC981-4727-4E5B-9D10-BFE2A06DE474}"/>
              </a:ext>
            </a:extLst>
          </p:cNvPr>
          <p:cNvSpPr/>
          <p:nvPr/>
        </p:nvSpPr>
        <p:spPr>
          <a:xfrm>
            <a:off x="8001000" y="516471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a:extLst>
              <a:ext uri="{FF2B5EF4-FFF2-40B4-BE49-F238E27FC236}">
                <a16:creationId xmlns:a16="http://schemas.microsoft.com/office/drawing/2014/main" id="{FFAC6B1D-AEC2-459C-8D56-2FCD281C18AD}"/>
              </a:ext>
            </a:extLst>
          </p:cNvPr>
          <p:cNvCxnSpPr>
            <a:cxnSpLocks/>
          </p:cNvCxnSpPr>
          <p:nvPr/>
        </p:nvCxnSpPr>
        <p:spPr>
          <a:xfrm>
            <a:off x="8077200" y="5294796"/>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3383D646-9F75-45FA-BCB9-09A5521F38E4}"/>
              </a:ext>
            </a:extLst>
          </p:cNvPr>
          <p:cNvSpPr/>
          <p:nvPr/>
        </p:nvSpPr>
        <p:spPr>
          <a:xfrm>
            <a:off x="7467600" y="516815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A7885403-0010-41B5-8E34-223C13C963F4}"/>
              </a:ext>
            </a:extLst>
          </p:cNvPr>
          <p:cNvCxnSpPr>
            <a:cxnSpLocks/>
          </p:cNvCxnSpPr>
          <p:nvPr/>
        </p:nvCxnSpPr>
        <p:spPr>
          <a:xfrm>
            <a:off x="7543800" y="529823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3C3CF9CB-BE57-42B7-856F-F7FC4B543A79}"/>
              </a:ext>
            </a:extLst>
          </p:cNvPr>
          <p:cNvSpPr/>
          <p:nvPr/>
        </p:nvSpPr>
        <p:spPr>
          <a:xfrm>
            <a:off x="6934200" y="5547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03FB556F-34FE-4F39-9C83-DAAAB58A1DEB}"/>
              </a:ext>
            </a:extLst>
          </p:cNvPr>
          <p:cNvCxnSpPr>
            <a:cxnSpLocks/>
          </p:cNvCxnSpPr>
          <p:nvPr/>
        </p:nvCxnSpPr>
        <p:spPr>
          <a:xfrm>
            <a:off x="7010400" y="5677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F4518C31-26AB-4A36-A3D2-F2C9BC91A4F7}"/>
              </a:ext>
            </a:extLst>
          </p:cNvPr>
          <p:cNvSpPr/>
          <p:nvPr/>
        </p:nvSpPr>
        <p:spPr>
          <a:xfrm>
            <a:off x="8001000" y="554388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50E5A475-AA30-49C9-88B0-C60AE0B1D971}"/>
              </a:ext>
            </a:extLst>
          </p:cNvPr>
          <p:cNvCxnSpPr>
            <a:cxnSpLocks/>
          </p:cNvCxnSpPr>
          <p:nvPr/>
        </p:nvCxnSpPr>
        <p:spPr>
          <a:xfrm>
            <a:off x="8077200" y="567396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8A5CF14B-8124-4E73-94A5-0C2401D25272}"/>
              </a:ext>
            </a:extLst>
          </p:cNvPr>
          <p:cNvSpPr/>
          <p:nvPr/>
        </p:nvSpPr>
        <p:spPr>
          <a:xfrm>
            <a:off x="7467600" y="5547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941FC7BF-BD79-4D32-83E1-C056009C8E0C}"/>
              </a:ext>
            </a:extLst>
          </p:cNvPr>
          <p:cNvCxnSpPr>
            <a:cxnSpLocks/>
          </p:cNvCxnSpPr>
          <p:nvPr/>
        </p:nvCxnSpPr>
        <p:spPr>
          <a:xfrm>
            <a:off x="7543800" y="5677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68F2CD3-08E5-44AE-9984-E7D45E8AFA85}"/>
              </a:ext>
            </a:extLst>
          </p:cNvPr>
          <p:cNvSpPr/>
          <p:nvPr/>
        </p:nvSpPr>
        <p:spPr>
          <a:xfrm>
            <a:off x="6934200" y="593113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A4461D8C-4EC4-44DF-A46B-FEBA040260F8}"/>
              </a:ext>
            </a:extLst>
          </p:cNvPr>
          <p:cNvCxnSpPr>
            <a:cxnSpLocks/>
          </p:cNvCxnSpPr>
          <p:nvPr/>
        </p:nvCxnSpPr>
        <p:spPr>
          <a:xfrm>
            <a:off x="7010400" y="606121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EDBA50FD-C274-4712-BCB2-4751486D5504}"/>
              </a:ext>
            </a:extLst>
          </p:cNvPr>
          <p:cNvSpPr/>
          <p:nvPr/>
        </p:nvSpPr>
        <p:spPr>
          <a:xfrm>
            <a:off x="8001000" y="592769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8EC921DE-5361-43D3-B8A7-6A97D9367A55}"/>
              </a:ext>
            </a:extLst>
          </p:cNvPr>
          <p:cNvCxnSpPr>
            <a:cxnSpLocks/>
          </p:cNvCxnSpPr>
          <p:nvPr/>
        </p:nvCxnSpPr>
        <p:spPr>
          <a:xfrm>
            <a:off x="8077200" y="6057772"/>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F80102C-D348-4569-A843-BB5185F052CA}"/>
              </a:ext>
            </a:extLst>
          </p:cNvPr>
          <p:cNvSpPr/>
          <p:nvPr/>
        </p:nvSpPr>
        <p:spPr>
          <a:xfrm>
            <a:off x="7467600" y="593113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D4EEE6B0-A3F7-46D1-A163-D53AA2B03E27}"/>
              </a:ext>
            </a:extLst>
          </p:cNvPr>
          <p:cNvCxnSpPr>
            <a:cxnSpLocks/>
          </p:cNvCxnSpPr>
          <p:nvPr/>
        </p:nvCxnSpPr>
        <p:spPr>
          <a:xfrm>
            <a:off x="7543800" y="606121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3C61F5D-4283-4DAE-AA92-AF1978AD958B}"/>
              </a:ext>
            </a:extLst>
          </p:cNvPr>
          <p:cNvCxnSpPr/>
          <p:nvPr/>
        </p:nvCxnSpPr>
        <p:spPr>
          <a:xfrm>
            <a:off x="6781800" y="152400"/>
            <a:ext cx="1524000" cy="2508613"/>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476265C-7745-4C98-B901-9673C30C6633}"/>
              </a:ext>
            </a:extLst>
          </p:cNvPr>
          <p:cNvCxnSpPr>
            <a:cxnSpLocks/>
          </p:cNvCxnSpPr>
          <p:nvPr/>
        </p:nvCxnSpPr>
        <p:spPr>
          <a:xfrm flipH="1">
            <a:off x="6819900" y="147247"/>
            <a:ext cx="1436006" cy="249144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FA7B781-50F0-4EE2-B251-D6D254BB145C}"/>
              </a:ext>
            </a:extLst>
          </p:cNvPr>
          <p:cNvCxnSpPr/>
          <p:nvPr/>
        </p:nvCxnSpPr>
        <p:spPr>
          <a:xfrm>
            <a:off x="6553200" y="2743200"/>
            <a:ext cx="1905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F4E86570-E8ED-4887-9BDE-1C1E3EBB7E25}"/>
              </a:ext>
            </a:extLst>
          </p:cNvPr>
          <p:cNvSpPr/>
          <p:nvPr/>
        </p:nvSpPr>
        <p:spPr>
          <a:xfrm>
            <a:off x="6553200" y="2819400"/>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31C1E8-279F-447D-B894-C36F25F94974}"/>
              </a:ext>
            </a:extLst>
          </p:cNvPr>
          <p:cNvSpPr/>
          <p:nvPr/>
        </p:nvSpPr>
        <p:spPr>
          <a:xfrm>
            <a:off x="6585412" y="3557039"/>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645E19B-1558-43A8-B054-487E4CE63C12}"/>
              </a:ext>
            </a:extLst>
          </p:cNvPr>
          <p:cNvSpPr/>
          <p:nvPr/>
        </p:nvSpPr>
        <p:spPr>
          <a:xfrm>
            <a:off x="6553200" y="4315022"/>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C2DE305-9E9D-4303-BC37-51908927D550}"/>
              </a:ext>
            </a:extLst>
          </p:cNvPr>
          <p:cNvSpPr/>
          <p:nvPr/>
        </p:nvSpPr>
        <p:spPr>
          <a:xfrm>
            <a:off x="6534021" y="5052661"/>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4DD28D1-609B-4A6B-9147-C0D6BFD92816}"/>
              </a:ext>
            </a:extLst>
          </p:cNvPr>
          <p:cNvSpPr/>
          <p:nvPr/>
        </p:nvSpPr>
        <p:spPr>
          <a:xfrm>
            <a:off x="6553200" y="5858722"/>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897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5376238" y="6248400"/>
            <a:ext cx="1905000" cy="457200"/>
          </a:xfrm>
          <a:prstGeom prst="rect">
            <a:avLst/>
          </a:prstGeom>
          <a:noFill/>
          <a:ln w="9525">
            <a:noFill/>
            <a:miter lim="800000"/>
            <a:headEnd/>
            <a:tailEnd/>
          </a:ln>
        </p:spPr>
        <p:txBody>
          <a:bodyPr/>
          <a:lstStyle/>
          <a:p>
            <a:pPr algn="r"/>
            <a:fld id="{C4557F82-0C6D-4A69-ACF6-F371570B5EF1}" type="slidenum">
              <a:rPr lang="en-US" sz="1400"/>
              <a:pPr algn="r"/>
              <a:t>9</a:t>
            </a:fld>
            <a:endParaRPr lang="en-US" sz="1400"/>
          </a:p>
        </p:txBody>
      </p:sp>
      <mc:AlternateContent xmlns:mc="http://schemas.openxmlformats.org/markup-compatibility/2006" xmlns:a14="http://schemas.microsoft.com/office/drawing/2010/main">
        <mc:Choice Requires="a14">
          <p:sp>
            <p:nvSpPr>
              <p:cNvPr id="29698" name="Object 7"/>
              <p:cNvSpPr txBox="1"/>
              <p:nvPr/>
            </p:nvSpPr>
            <p:spPr bwMode="auto">
              <a:xfrm>
                <a:off x="1019839"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019839" y="1246459"/>
                <a:ext cx="2362200" cy="457200"/>
              </a:xfrm>
              <a:prstGeom prst="rect">
                <a:avLst/>
              </a:prstGeom>
              <a:blipFill>
                <a:blip r:embed="rId3"/>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1248439"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1248439" y="2916684"/>
                <a:ext cx="1905000" cy="457200"/>
              </a:xfrm>
              <a:prstGeom prst="rect">
                <a:avLst/>
              </a:prstGeom>
              <a:blipFill>
                <a:blip r:embed="rId4"/>
                <a:stretch>
                  <a:fillRect l="-14103" t="-110667" b="-16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533400" y="4781524"/>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533400" y="4781524"/>
                <a:ext cx="2637760" cy="457200"/>
              </a:xfrm>
              <a:prstGeom prst="rect">
                <a:avLst/>
              </a:prstGeom>
              <a:blipFill>
                <a:blip r:embed="rId5"/>
                <a:stretch>
                  <a:fillRect l="-1620" t="-92000" b="-98667"/>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1D052720-F75E-4760-A8D6-05445A03F80D}"/>
              </a:ext>
            </a:extLst>
          </p:cNvPr>
          <p:cNvPicPr>
            <a:picLocks noChangeAspect="1"/>
          </p:cNvPicPr>
          <p:nvPr/>
        </p:nvPicPr>
        <p:blipFill>
          <a:blip r:embed="rId6"/>
          <a:stretch>
            <a:fillRect/>
          </a:stretch>
        </p:blipFill>
        <p:spPr>
          <a:xfrm>
            <a:off x="3382039" y="0"/>
            <a:ext cx="4572396" cy="2438611"/>
          </a:xfrm>
          <a:prstGeom prst="rect">
            <a:avLst/>
          </a:prstGeom>
        </p:spPr>
      </p:pic>
      <p:pic>
        <p:nvPicPr>
          <p:cNvPr id="5" name="Picture 4">
            <a:extLst>
              <a:ext uri="{FF2B5EF4-FFF2-40B4-BE49-F238E27FC236}">
                <a16:creationId xmlns:a16="http://schemas.microsoft.com/office/drawing/2014/main" id="{7A5AF3A7-1F63-4C1D-B180-266FA34CA362}"/>
              </a:ext>
            </a:extLst>
          </p:cNvPr>
          <p:cNvPicPr>
            <a:picLocks noChangeAspect="1"/>
          </p:cNvPicPr>
          <p:nvPr/>
        </p:nvPicPr>
        <p:blipFill>
          <a:blip r:embed="rId7"/>
          <a:stretch>
            <a:fillRect/>
          </a:stretch>
        </p:blipFill>
        <p:spPr>
          <a:xfrm>
            <a:off x="3382039" y="2209589"/>
            <a:ext cx="4572396" cy="2438611"/>
          </a:xfrm>
          <a:prstGeom prst="rect">
            <a:avLst/>
          </a:prstGeom>
        </p:spPr>
      </p:pic>
      <p:pic>
        <p:nvPicPr>
          <p:cNvPr id="6" name="Picture 5">
            <a:extLst>
              <a:ext uri="{FF2B5EF4-FFF2-40B4-BE49-F238E27FC236}">
                <a16:creationId xmlns:a16="http://schemas.microsoft.com/office/drawing/2014/main" id="{BA0426EF-70E0-4A1A-8757-965CD51A83B2}"/>
              </a:ext>
            </a:extLst>
          </p:cNvPr>
          <p:cNvPicPr>
            <a:picLocks noChangeAspect="1"/>
          </p:cNvPicPr>
          <p:nvPr/>
        </p:nvPicPr>
        <p:blipFill>
          <a:blip r:embed="rId8"/>
          <a:stretch>
            <a:fillRect/>
          </a:stretch>
        </p:blipFill>
        <p:spPr>
          <a:xfrm>
            <a:off x="3382039" y="4343189"/>
            <a:ext cx="4572396" cy="2438611"/>
          </a:xfrm>
          <a:prstGeom prst="rect">
            <a:avLst/>
          </a:prstGeom>
        </p:spPr>
      </p:pic>
      <p:sp>
        <p:nvSpPr>
          <p:cNvPr id="29699" name="Footer Placeholder 2"/>
          <p:cNvSpPr txBox="1">
            <a:spLocks noGrp="1"/>
          </p:cNvSpPr>
          <p:nvPr/>
        </p:nvSpPr>
        <p:spPr bwMode="auto">
          <a:xfrm>
            <a:off x="1676400" y="6553200"/>
            <a:ext cx="4083892" cy="304800"/>
          </a:xfrm>
          <a:prstGeom prst="rect">
            <a:avLst/>
          </a:prstGeom>
          <a:noFill/>
          <a:ln w="9525">
            <a:noFill/>
            <a:miter lim="800000"/>
            <a:headEnd/>
            <a:tailEnd/>
          </a:ln>
        </p:spPr>
        <p:txBody>
          <a:bodyPr/>
          <a:lstStyle/>
          <a:p>
            <a:pPr algn="ctr"/>
            <a:r>
              <a:rPr lang="en-US" sz="1400" dirty="0"/>
              <a:t>SRA - Ricker S-R Relationship - parameters (8)</a:t>
            </a:r>
          </a:p>
        </p:txBody>
      </p:sp>
      <p:cxnSp>
        <p:nvCxnSpPr>
          <p:cNvPr id="8" name="Straight Arrow Connector 7">
            <a:extLst>
              <a:ext uri="{FF2B5EF4-FFF2-40B4-BE49-F238E27FC236}">
                <a16:creationId xmlns:a16="http://schemas.microsoft.com/office/drawing/2014/main" id="{3B154948-0633-49CC-AE54-9CFAA041E8F8}"/>
              </a:ext>
            </a:extLst>
          </p:cNvPr>
          <p:cNvCxnSpPr>
            <a:cxnSpLocks/>
          </p:cNvCxnSpPr>
          <p:nvPr/>
        </p:nvCxnSpPr>
        <p:spPr>
          <a:xfrm flipV="1">
            <a:off x="5791200" y="381000"/>
            <a:ext cx="685800" cy="1143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39C83D-2C8D-459D-AF00-F27AFCBC685B}"/>
              </a:ext>
            </a:extLst>
          </p:cNvPr>
          <p:cNvSpPr txBox="1"/>
          <p:nvPr/>
        </p:nvSpPr>
        <p:spPr>
          <a:xfrm>
            <a:off x="6553200" y="375201"/>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α</a:t>
            </a:r>
            <a:endParaRPr lang="en-US" sz="1800" b="1" dirty="0"/>
          </a:p>
          <a:p>
            <a:r>
              <a:rPr lang="el-GR" sz="1800" dirty="0"/>
              <a:t>β</a:t>
            </a:r>
            <a:r>
              <a:rPr lang="en-US" sz="1800" dirty="0"/>
              <a:t> held constant</a:t>
            </a:r>
          </a:p>
        </p:txBody>
      </p:sp>
      <p:cxnSp>
        <p:nvCxnSpPr>
          <p:cNvPr id="26" name="Straight Arrow Connector 25">
            <a:extLst>
              <a:ext uri="{FF2B5EF4-FFF2-40B4-BE49-F238E27FC236}">
                <a16:creationId xmlns:a16="http://schemas.microsoft.com/office/drawing/2014/main" id="{9923E622-8AD8-4793-BA37-7FB404992529}"/>
              </a:ext>
            </a:extLst>
          </p:cNvPr>
          <p:cNvCxnSpPr>
            <a:cxnSpLocks/>
          </p:cNvCxnSpPr>
          <p:nvPr/>
        </p:nvCxnSpPr>
        <p:spPr>
          <a:xfrm flipV="1">
            <a:off x="5029200" y="2613622"/>
            <a:ext cx="685800" cy="1143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D3B64A7-2D5B-4406-922F-3801F56620A6}"/>
              </a:ext>
            </a:extLst>
          </p:cNvPr>
          <p:cNvSpPr txBox="1"/>
          <p:nvPr/>
        </p:nvSpPr>
        <p:spPr>
          <a:xfrm>
            <a:off x="6553200" y="2538791"/>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α</a:t>
            </a:r>
            <a:endParaRPr lang="en-US" sz="1800" b="1" dirty="0"/>
          </a:p>
          <a:p>
            <a:r>
              <a:rPr lang="el-GR" sz="1800" dirty="0"/>
              <a:t>β</a:t>
            </a:r>
            <a:r>
              <a:rPr lang="en-US" sz="1800" dirty="0"/>
              <a:t> held constant</a:t>
            </a:r>
          </a:p>
        </p:txBody>
      </p:sp>
      <p:cxnSp>
        <p:nvCxnSpPr>
          <p:cNvPr id="31" name="Straight Arrow Connector 30">
            <a:extLst>
              <a:ext uri="{FF2B5EF4-FFF2-40B4-BE49-F238E27FC236}">
                <a16:creationId xmlns:a16="http://schemas.microsoft.com/office/drawing/2014/main" id="{F722EE95-D82C-4041-88EB-32DAAFF7449D}"/>
              </a:ext>
            </a:extLst>
          </p:cNvPr>
          <p:cNvCxnSpPr>
            <a:cxnSpLocks/>
          </p:cNvCxnSpPr>
          <p:nvPr/>
        </p:nvCxnSpPr>
        <p:spPr>
          <a:xfrm flipV="1">
            <a:off x="5379292" y="4624117"/>
            <a:ext cx="685800" cy="1143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AA7AEF1-C65A-482C-BF30-67C6CD56724C}"/>
              </a:ext>
            </a:extLst>
          </p:cNvPr>
          <p:cNvSpPr txBox="1"/>
          <p:nvPr/>
        </p:nvSpPr>
        <p:spPr>
          <a:xfrm>
            <a:off x="6553200" y="4607442"/>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α</a:t>
            </a:r>
            <a:endParaRPr lang="en-US" sz="1800" b="1" dirty="0"/>
          </a:p>
          <a:p>
            <a:r>
              <a:rPr lang="el-GR" sz="1800" dirty="0"/>
              <a:t>β</a:t>
            </a:r>
            <a:r>
              <a:rPr lang="en-US" sz="1800" dirty="0"/>
              <a:t> held constant</a:t>
            </a:r>
          </a:p>
        </p:txBody>
      </p:sp>
      <p:sp>
        <p:nvSpPr>
          <p:cNvPr id="17" name="Rectangle 2">
            <a:extLst>
              <a:ext uri="{FF2B5EF4-FFF2-40B4-BE49-F238E27FC236}">
                <a16:creationId xmlns:a16="http://schemas.microsoft.com/office/drawing/2014/main" id="{73B80BE4-C13B-44DE-9333-8B76851B9C82}"/>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8" name="TextBox 17">
            <a:extLst>
              <a:ext uri="{FF2B5EF4-FFF2-40B4-BE49-F238E27FC236}">
                <a16:creationId xmlns:a16="http://schemas.microsoft.com/office/drawing/2014/main" id="{1A6A65A3-0D24-4356-8240-5253ABD5D66C}"/>
              </a:ext>
            </a:extLst>
          </p:cNvPr>
          <p:cNvSpPr txBox="1"/>
          <p:nvPr/>
        </p:nvSpPr>
        <p:spPr>
          <a:xfrm>
            <a:off x="5493258" y="6477000"/>
            <a:ext cx="904415" cy="400110"/>
          </a:xfrm>
          <a:prstGeom prst="rect">
            <a:avLst/>
          </a:prstGeom>
          <a:solidFill>
            <a:schemeClr val="bg1"/>
          </a:solidFill>
        </p:spPr>
        <p:txBody>
          <a:bodyPr wrap="none" rtlCol="0">
            <a:spAutoFit/>
          </a:bodyPr>
          <a:lstStyle/>
          <a:p>
            <a:r>
              <a:rPr lang="en-US" sz="2000" b="1" dirty="0"/>
              <a:t>     S    </a:t>
            </a:r>
          </a:p>
        </p:txBody>
      </p:sp>
      <p:sp>
        <p:nvSpPr>
          <p:cNvPr id="19" name="TextBox 18">
            <a:extLst>
              <a:ext uri="{FF2B5EF4-FFF2-40B4-BE49-F238E27FC236}">
                <a16:creationId xmlns:a16="http://schemas.microsoft.com/office/drawing/2014/main" id="{D514D028-9C17-482C-83C4-F4BB22A80F53}"/>
              </a:ext>
            </a:extLst>
          </p:cNvPr>
          <p:cNvSpPr txBox="1"/>
          <p:nvPr/>
        </p:nvSpPr>
        <p:spPr>
          <a:xfrm rot="16200000">
            <a:off x="2887512" y="771034"/>
            <a:ext cx="1099981" cy="461665"/>
          </a:xfrm>
          <a:prstGeom prst="rect">
            <a:avLst/>
          </a:prstGeom>
          <a:solidFill>
            <a:schemeClr val="bg1"/>
          </a:solidFill>
        </p:spPr>
        <p:txBody>
          <a:bodyPr wrap="none" rtlCol="0">
            <a:spAutoFit/>
          </a:bodyPr>
          <a:lstStyle/>
          <a:p>
            <a:r>
              <a:rPr lang="en-US" b="1" dirty="0"/>
              <a:t>     R    </a:t>
            </a:r>
          </a:p>
        </p:txBody>
      </p:sp>
      <p:sp>
        <p:nvSpPr>
          <p:cNvPr id="20" name="TextBox 19">
            <a:extLst>
              <a:ext uri="{FF2B5EF4-FFF2-40B4-BE49-F238E27FC236}">
                <a16:creationId xmlns:a16="http://schemas.microsoft.com/office/drawing/2014/main" id="{B44E4C96-7130-4D9B-AEA6-E65101963571}"/>
              </a:ext>
            </a:extLst>
          </p:cNvPr>
          <p:cNvSpPr txBox="1"/>
          <p:nvPr/>
        </p:nvSpPr>
        <p:spPr>
          <a:xfrm rot="16200000">
            <a:off x="2753002" y="2998372"/>
            <a:ext cx="1356462" cy="461665"/>
          </a:xfrm>
          <a:prstGeom prst="rect">
            <a:avLst/>
          </a:prstGeom>
          <a:solidFill>
            <a:schemeClr val="bg1"/>
          </a:solidFill>
        </p:spPr>
        <p:txBody>
          <a:bodyPr wrap="none" rtlCol="0">
            <a:spAutoFit/>
          </a:bodyPr>
          <a:lstStyle/>
          <a:p>
            <a:r>
              <a:rPr lang="en-US" b="1" dirty="0"/>
              <a:t>     R/S    </a:t>
            </a:r>
          </a:p>
        </p:txBody>
      </p:sp>
      <p:sp>
        <p:nvSpPr>
          <p:cNvPr id="21" name="TextBox 20">
            <a:extLst>
              <a:ext uri="{FF2B5EF4-FFF2-40B4-BE49-F238E27FC236}">
                <a16:creationId xmlns:a16="http://schemas.microsoft.com/office/drawing/2014/main" id="{3BCEB24B-2A4F-4AEC-8305-08EB825FA82C}"/>
              </a:ext>
            </a:extLst>
          </p:cNvPr>
          <p:cNvSpPr txBox="1"/>
          <p:nvPr/>
        </p:nvSpPr>
        <p:spPr>
          <a:xfrm rot="16200000">
            <a:off x="2529361" y="5191043"/>
            <a:ext cx="1818126" cy="461665"/>
          </a:xfrm>
          <a:prstGeom prst="rect">
            <a:avLst/>
          </a:prstGeom>
          <a:solidFill>
            <a:schemeClr val="bg1"/>
          </a:solidFill>
        </p:spPr>
        <p:txBody>
          <a:bodyPr wrap="none" rtlCol="0">
            <a:spAutoFit/>
          </a:bodyPr>
          <a:lstStyle/>
          <a:p>
            <a:r>
              <a:rPr lang="en-US" b="1" dirty="0"/>
              <a:t>     ln(R/S)    </a:t>
            </a:r>
          </a:p>
        </p:txBody>
      </p:sp>
      <p:sp>
        <p:nvSpPr>
          <p:cNvPr id="22" name="Slide Number Placeholder 3">
            <a:extLst>
              <a:ext uri="{FF2B5EF4-FFF2-40B4-BE49-F238E27FC236}">
                <a16:creationId xmlns:a16="http://schemas.microsoft.com/office/drawing/2014/main" id="{14C36C2C-44BF-4C52-A5B4-61E1DEA94FA3}"/>
              </a:ext>
            </a:extLst>
          </p:cNvPr>
          <p:cNvSpPr txBox="1">
            <a:spLocks noGrp="1"/>
          </p:cNvSpPr>
          <p:nvPr/>
        </p:nvSpPr>
        <p:spPr bwMode="auto">
          <a:xfrm>
            <a:off x="6858000" y="6400800"/>
            <a:ext cx="1905000" cy="457200"/>
          </a:xfrm>
          <a:prstGeom prst="rect">
            <a:avLst/>
          </a:prstGeom>
          <a:noFill/>
          <a:ln w="9525">
            <a:noFill/>
            <a:miter lim="800000"/>
            <a:headEnd/>
            <a:tailEnd/>
          </a:ln>
        </p:spPr>
        <p:txBody>
          <a:bodyPr/>
          <a:lstStyle/>
          <a:p>
            <a:pPr algn="r"/>
            <a:fld id="{C4557F82-0C6D-4A69-ACF6-F371570B5EF1}" type="slidenum">
              <a:rPr lang="en-US" sz="1400"/>
              <a:pPr algn="r"/>
              <a:t>9</a:t>
            </a:fld>
            <a:endParaRPr lang="en-US" sz="1400"/>
          </a:p>
        </p:txBody>
      </p:sp>
    </p:spTree>
    <p:extLst>
      <p:ext uri="{BB962C8B-B14F-4D97-AF65-F5344CB8AC3E}">
        <p14:creationId xmlns:p14="http://schemas.microsoft.com/office/powerpoint/2010/main" val="1116694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90</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(4)</a:t>
            </a:r>
          </a:p>
        </p:txBody>
      </p:sp>
      <p:pic>
        <p:nvPicPr>
          <p:cNvPr id="8" name="Picture 7">
            <a:extLst>
              <a:ext uri="{FF2B5EF4-FFF2-40B4-BE49-F238E27FC236}">
                <a16:creationId xmlns:a16="http://schemas.microsoft.com/office/drawing/2014/main" id="{C6577F07-4795-412F-85C5-2F5DFCB3CA27}"/>
              </a:ext>
            </a:extLst>
          </p:cNvPr>
          <p:cNvPicPr>
            <a:picLocks noChangeAspect="1"/>
          </p:cNvPicPr>
          <p:nvPr/>
        </p:nvPicPr>
        <p:blipFill>
          <a:blip r:embed="rId3"/>
          <a:stretch>
            <a:fillRect/>
          </a:stretch>
        </p:blipFill>
        <p:spPr>
          <a:xfrm>
            <a:off x="4868810" y="457200"/>
            <a:ext cx="4275190" cy="5799323"/>
          </a:xfrm>
          <a:prstGeom prst="rect">
            <a:avLst/>
          </a:prstGeom>
        </p:spPr>
      </p:pic>
      <p:sp>
        <p:nvSpPr>
          <p:cNvPr id="10" name="TextBox 9">
            <a:extLst>
              <a:ext uri="{FF2B5EF4-FFF2-40B4-BE49-F238E27FC236}">
                <a16:creationId xmlns:a16="http://schemas.microsoft.com/office/drawing/2014/main" id="{0C625D28-F69E-47B5-94BC-186D65FB6E92}"/>
              </a:ext>
            </a:extLst>
          </p:cNvPr>
          <p:cNvSpPr txBox="1"/>
          <p:nvPr/>
        </p:nvSpPr>
        <p:spPr>
          <a:xfrm>
            <a:off x="5181600" y="-26047"/>
            <a:ext cx="1954381" cy="461665"/>
          </a:xfrm>
          <a:prstGeom prst="rect">
            <a:avLst/>
          </a:prstGeom>
          <a:noFill/>
        </p:spPr>
        <p:txBody>
          <a:bodyPr wrap="none" rtlCol="0">
            <a:spAutoFit/>
          </a:bodyPr>
          <a:lstStyle/>
          <a:p>
            <a:r>
              <a:rPr lang="en-US" b="1" i="1" dirty="0"/>
              <a:t>100 Iterations</a:t>
            </a:r>
          </a:p>
        </p:txBody>
      </p:sp>
      <p:sp>
        <p:nvSpPr>
          <p:cNvPr id="113" name="Content Placeholder 8">
            <a:extLst>
              <a:ext uri="{FF2B5EF4-FFF2-40B4-BE49-F238E27FC236}">
                <a16:creationId xmlns:a16="http://schemas.microsoft.com/office/drawing/2014/main" id="{D917A7BC-E3AD-413A-8388-4180C1370629}"/>
              </a:ext>
            </a:extLst>
          </p:cNvPr>
          <p:cNvSpPr txBox="1">
            <a:spLocks/>
          </p:cNvSpPr>
          <p:nvPr/>
        </p:nvSpPr>
        <p:spPr>
          <a:xfrm>
            <a:off x="228600" y="204786"/>
            <a:ext cx="4191000" cy="5989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400" b="1" dirty="0"/>
              <a:t>With this in mind, some terms you may encounter …</a:t>
            </a:r>
          </a:p>
          <a:p>
            <a:pPr fontAlgn="auto">
              <a:spcAft>
                <a:spcPts val="0"/>
              </a:spcAft>
            </a:pPr>
            <a:r>
              <a:rPr lang="en-US" sz="2400" b="1" i="1" dirty="0"/>
              <a:t>Convergence: </a:t>
            </a:r>
            <a:r>
              <a:rPr lang="en-US" sz="2400" dirty="0"/>
              <a:t>When the MCMC samples have effectively characterized the posterior distribution.  This may take many thousand iterations!</a:t>
            </a:r>
          </a:p>
          <a:p>
            <a:pPr lvl="1" fontAlgn="auto">
              <a:spcAft>
                <a:spcPts val="0"/>
              </a:spcAft>
              <a:buFont typeface="Courier New" panose="02070309020205020404" pitchFamily="49" charset="0"/>
              <a:buChar char="o"/>
            </a:pPr>
            <a:r>
              <a:rPr lang="en-US" sz="2000" i="1" dirty="0"/>
              <a:t>Trace plots: </a:t>
            </a:r>
            <a:r>
              <a:rPr lang="en-US" sz="2000" dirty="0"/>
              <a:t>Plotting MCMC samples in sequence, to provide a visual assessment of convergence</a:t>
            </a:r>
          </a:p>
          <a:p>
            <a:pPr lvl="1" fontAlgn="auto">
              <a:spcAft>
                <a:spcPts val="0"/>
              </a:spcAft>
              <a:buFont typeface="Courier New" panose="02070309020205020404" pitchFamily="49" charset="0"/>
              <a:buChar char="o"/>
            </a:pPr>
            <a:r>
              <a:rPr lang="en-US" sz="2000" i="1" dirty="0" err="1"/>
              <a:t>N.eff</a:t>
            </a:r>
            <a:r>
              <a:rPr lang="en-US" sz="2000" i="1" dirty="0"/>
              <a:t>, Gelman-Rubin Convergence Diagnostic, </a:t>
            </a:r>
            <a:r>
              <a:rPr lang="en-US" sz="2000" i="1" dirty="0" err="1"/>
              <a:t>etc</a:t>
            </a:r>
            <a:r>
              <a:rPr lang="en-US" sz="2000" i="1" dirty="0"/>
              <a:t>: </a:t>
            </a:r>
            <a:r>
              <a:rPr lang="en-US" sz="2000" dirty="0"/>
              <a:t>Various diagnostic stats that use variation between chains and along chains to assess convergence</a:t>
            </a:r>
            <a:endParaRPr lang="en-US" sz="2000" i="1" dirty="0"/>
          </a:p>
          <a:p>
            <a:pPr fontAlgn="auto">
              <a:spcAft>
                <a:spcPts val="0"/>
              </a:spcAft>
            </a:pPr>
            <a:endParaRPr lang="en-US" sz="2400" i="1" dirty="0"/>
          </a:p>
        </p:txBody>
      </p:sp>
    </p:spTree>
    <p:extLst>
      <p:ext uri="{BB962C8B-B14F-4D97-AF65-F5344CB8AC3E}">
        <p14:creationId xmlns:p14="http://schemas.microsoft.com/office/powerpoint/2010/main" val="3069878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91</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(5)</a:t>
            </a:r>
          </a:p>
        </p:txBody>
      </p:sp>
      <p:pic>
        <p:nvPicPr>
          <p:cNvPr id="2" name="Picture 1">
            <a:extLst>
              <a:ext uri="{FF2B5EF4-FFF2-40B4-BE49-F238E27FC236}">
                <a16:creationId xmlns:a16="http://schemas.microsoft.com/office/drawing/2014/main" id="{ACC40369-65D5-4139-BB7E-E8D72DA6321E}"/>
              </a:ext>
            </a:extLst>
          </p:cNvPr>
          <p:cNvPicPr>
            <a:picLocks noChangeAspect="1"/>
          </p:cNvPicPr>
          <p:nvPr/>
        </p:nvPicPr>
        <p:blipFill>
          <a:blip r:embed="rId2"/>
          <a:stretch>
            <a:fillRect/>
          </a:stretch>
        </p:blipFill>
        <p:spPr>
          <a:xfrm>
            <a:off x="4868810" y="449077"/>
            <a:ext cx="4275190" cy="5799323"/>
          </a:xfrm>
          <a:prstGeom prst="rect">
            <a:avLst/>
          </a:prstGeom>
        </p:spPr>
      </p:pic>
      <p:sp>
        <p:nvSpPr>
          <p:cNvPr id="7" name="TextBox 6">
            <a:extLst>
              <a:ext uri="{FF2B5EF4-FFF2-40B4-BE49-F238E27FC236}">
                <a16:creationId xmlns:a16="http://schemas.microsoft.com/office/drawing/2014/main" id="{02FA2218-EE9E-41B2-B998-6DD3EEC7BD59}"/>
              </a:ext>
            </a:extLst>
          </p:cNvPr>
          <p:cNvSpPr txBox="1"/>
          <p:nvPr/>
        </p:nvSpPr>
        <p:spPr>
          <a:xfrm>
            <a:off x="5181600" y="-26047"/>
            <a:ext cx="2108269" cy="461665"/>
          </a:xfrm>
          <a:prstGeom prst="rect">
            <a:avLst/>
          </a:prstGeom>
          <a:noFill/>
        </p:spPr>
        <p:txBody>
          <a:bodyPr wrap="none" rtlCol="0">
            <a:spAutoFit/>
          </a:bodyPr>
          <a:lstStyle/>
          <a:p>
            <a:r>
              <a:rPr lang="en-US" b="1" i="1" dirty="0"/>
              <a:t>1000 Iterations</a:t>
            </a:r>
          </a:p>
        </p:txBody>
      </p:sp>
      <p:sp>
        <p:nvSpPr>
          <p:cNvPr id="10" name="Content Placeholder 8">
            <a:extLst>
              <a:ext uri="{FF2B5EF4-FFF2-40B4-BE49-F238E27FC236}">
                <a16:creationId xmlns:a16="http://schemas.microsoft.com/office/drawing/2014/main" id="{C2CCE802-7453-4BC7-8AD6-4D25BE01AB24}"/>
              </a:ext>
            </a:extLst>
          </p:cNvPr>
          <p:cNvSpPr txBox="1">
            <a:spLocks/>
          </p:cNvSpPr>
          <p:nvPr/>
        </p:nvSpPr>
        <p:spPr>
          <a:xfrm>
            <a:off x="228600" y="204786"/>
            <a:ext cx="4191000" cy="5989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400" b="1" dirty="0"/>
              <a:t>With this in mind, some terms you may encounter …</a:t>
            </a:r>
          </a:p>
          <a:p>
            <a:pPr fontAlgn="auto">
              <a:spcAft>
                <a:spcPts val="0"/>
              </a:spcAft>
            </a:pPr>
            <a:r>
              <a:rPr lang="en-US" sz="2400" b="1" i="1" dirty="0"/>
              <a:t>Convergence: </a:t>
            </a:r>
            <a:r>
              <a:rPr lang="en-US" sz="2400" dirty="0"/>
              <a:t>When the MCMC samples have effectively characterized the posterior distribution.  This may take many thousand iterations!</a:t>
            </a:r>
          </a:p>
          <a:p>
            <a:pPr lvl="1" fontAlgn="auto">
              <a:spcAft>
                <a:spcPts val="0"/>
              </a:spcAft>
              <a:buFont typeface="Courier New" panose="02070309020205020404" pitchFamily="49" charset="0"/>
              <a:buChar char="o"/>
            </a:pPr>
            <a:r>
              <a:rPr lang="en-US" sz="2000" i="1" dirty="0"/>
              <a:t>Trace plots: </a:t>
            </a:r>
            <a:r>
              <a:rPr lang="en-US" sz="2000" dirty="0"/>
              <a:t>Plotting MCMC samples in sequence, to provide a visual assessment of convergence</a:t>
            </a:r>
          </a:p>
          <a:p>
            <a:pPr lvl="1" fontAlgn="auto">
              <a:spcAft>
                <a:spcPts val="0"/>
              </a:spcAft>
              <a:buFont typeface="Courier New" panose="02070309020205020404" pitchFamily="49" charset="0"/>
              <a:buChar char="o"/>
            </a:pPr>
            <a:r>
              <a:rPr lang="en-US" sz="2000" i="1" dirty="0" err="1"/>
              <a:t>N.eff</a:t>
            </a:r>
            <a:r>
              <a:rPr lang="en-US" sz="2000" i="1" dirty="0"/>
              <a:t>, Gelman-Rubin Convergence Diagnostic, </a:t>
            </a:r>
            <a:r>
              <a:rPr lang="en-US" sz="2000" i="1" dirty="0" err="1"/>
              <a:t>etc</a:t>
            </a:r>
            <a:r>
              <a:rPr lang="en-US" sz="2000" i="1" dirty="0"/>
              <a:t>: </a:t>
            </a:r>
            <a:r>
              <a:rPr lang="en-US" sz="2000" dirty="0"/>
              <a:t>Various diagnostic stats that use variation between chains and along chains to assess convergence</a:t>
            </a:r>
            <a:endParaRPr lang="en-US" sz="2000" i="1" dirty="0"/>
          </a:p>
          <a:p>
            <a:pPr fontAlgn="auto">
              <a:spcAft>
                <a:spcPts val="0"/>
              </a:spcAft>
            </a:pPr>
            <a:endParaRPr lang="en-US" sz="2400" i="1" dirty="0"/>
          </a:p>
        </p:txBody>
      </p:sp>
    </p:spTree>
    <p:extLst>
      <p:ext uri="{BB962C8B-B14F-4D97-AF65-F5344CB8AC3E}">
        <p14:creationId xmlns:p14="http://schemas.microsoft.com/office/powerpoint/2010/main" val="31653707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6F6759E-831D-472D-8A8E-76C4C2BA5D0A}"/>
              </a:ext>
            </a:extLst>
          </p:cNvPr>
          <p:cNvSpPr txBox="1">
            <a:spLocks/>
          </p:cNvSpPr>
          <p:nvPr/>
        </p:nvSpPr>
        <p:spPr>
          <a:xfrm>
            <a:off x="228600" y="204786"/>
            <a:ext cx="4191000" cy="5989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400" b="1" dirty="0"/>
              <a:t>With this in mind, some terms you may encounter …</a:t>
            </a:r>
          </a:p>
          <a:p>
            <a:pPr fontAlgn="auto">
              <a:spcAft>
                <a:spcPts val="0"/>
              </a:spcAft>
            </a:pPr>
            <a:r>
              <a:rPr lang="en-US" sz="2400" b="1" i="1" dirty="0"/>
              <a:t>Convergence: </a:t>
            </a:r>
            <a:r>
              <a:rPr lang="en-US" sz="2400" dirty="0"/>
              <a:t>When the MCMC samples have effectively characterized the posterior distribution.  This may take many thousand iterations!</a:t>
            </a:r>
          </a:p>
          <a:p>
            <a:pPr lvl="1" fontAlgn="auto">
              <a:spcAft>
                <a:spcPts val="0"/>
              </a:spcAft>
              <a:buFont typeface="Courier New" panose="02070309020205020404" pitchFamily="49" charset="0"/>
              <a:buChar char="o"/>
            </a:pPr>
            <a:r>
              <a:rPr lang="en-US" sz="2000" i="1" dirty="0"/>
              <a:t>Trace plots: </a:t>
            </a:r>
            <a:r>
              <a:rPr lang="en-US" sz="2000" dirty="0"/>
              <a:t>Plotting MCMC samples in sequence, to provide a visual assessment of convergence</a:t>
            </a:r>
          </a:p>
          <a:p>
            <a:pPr lvl="1" fontAlgn="auto">
              <a:spcAft>
                <a:spcPts val="0"/>
              </a:spcAft>
              <a:buFont typeface="Courier New" panose="02070309020205020404" pitchFamily="49" charset="0"/>
              <a:buChar char="o"/>
            </a:pPr>
            <a:r>
              <a:rPr lang="en-US" sz="2000" i="1" dirty="0" err="1"/>
              <a:t>N.eff</a:t>
            </a:r>
            <a:r>
              <a:rPr lang="en-US" sz="2000" i="1" dirty="0"/>
              <a:t>, Gelman-Rubin Convergence Diagnostic, </a:t>
            </a:r>
            <a:r>
              <a:rPr lang="en-US" sz="2000" i="1" dirty="0" err="1"/>
              <a:t>etc</a:t>
            </a:r>
            <a:r>
              <a:rPr lang="en-US" sz="2000" i="1" dirty="0"/>
              <a:t>: </a:t>
            </a:r>
            <a:r>
              <a:rPr lang="en-US" sz="2000" dirty="0"/>
              <a:t>Various diagnostic stats that use variation between chains and along chains to assess convergence</a:t>
            </a:r>
            <a:endParaRPr lang="en-US" sz="2000" i="1" dirty="0"/>
          </a:p>
          <a:p>
            <a:pPr fontAlgn="auto">
              <a:spcAft>
                <a:spcPts val="0"/>
              </a:spcAft>
            </a:pPr>
            <a:endParaRPr lang="en-US" sz="2400" i="1" dirty="0"/>
          </a:p>
        </p:txBody>
      </p:sp>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92</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(6)</a:t>
            </a:r>
          </a:p>
        </p:txBody>
      </p:sp>
      <p:pic>
        <p:nvPicPr>
          <p:cNvPr id="3" name="Picture 2">
            <a:extLst>
              <a:ext uri="{FF2B5EF4-FFF2-40B4-BE49-F238E27FC236}">
                <a16:creationId xmlns:a16="http://schemas.microsoft.com/office/drawing/2014/main" id="{62186592-3003-4EF6-AED6-2C6B8EAF5680}"/>
              </a:ext>
            </a:extLst>
          </p:cNvPr>
          <p:cNvPicPr>
            <a:picLocks noChangeAspect="1"/>
          </p:cNvPicPr>
          <p:nvPr/>
        </p:nvPicPr>
        <p:blipFill>
          <a:blip r:embed="rId2"/>
          <a:stretch>
            <a:fillRect/>
          </a:stretch>
        </p:blipFill>
        <p:spPr>
          <a:xfrm>
            <a:off x="4868810" y="449077"/>
            <a:ext cx="4275190" cy="5799323"/>
          </a:xfrm>
          <a:prstGeom prst="rect">
            <a:avLst/>
          </a:prstGeom>
        </p:spPr>
      </p:pic>
      <p:sp>
        <p:nvSpPr>
          <p:cNvPr id="7" name="TextBox 6">
            <a:extLst>
              <a:ext uri="{FF2B5EF4-FFF2-40B4-BE49-F238E27FC236}">
                <a16:creationId xmlns:a16="http://schemas.microsoft.com/office/drawing/2014/main" id="{D5D63BBD-68D8-4EE6-84F6-F59039E4872C}"/>
              </a:ext>
            </a:extLst>
          </p:cNvPr>
          <p:cNvSpPr txBox="1"/>
          <p:nvPr/>
        </p:nvSpPr>
        <p:spPr>
          <a:xfrm>
            <a:off x="5181600" y="-26047"/>
            <a:ext cx="2339102" cy="461665"/>
          </a:xfrm>
          <a:prstGeom prst="rect">
            <a:avLst/>
          </a:prstGeom>
          <a:noFill/>
        </p:spPr>
        <p:txBody>
          <a:bodyPr wrap="none" rtlCol="0">
            <a:spAutoFit/>
          </a:bodyPr>
          <a:lstStyle/>
          <a:p>
            <a:r>
              <a:rPr lang="en-US" b="1" i="1" dirty="0"/>
              <a:t>10,000 Iterations</a:t>
            </a:r>
          </a:p>
        </p:txBody>
      </p:sp>
    </p:spTree>
    <p:extLst>
      <p:ext uri="{BB962C8B-B14F-4D97-AF65-F5344CB8AC3E}">
        <p14:creationId xmlns:p14="http://schemas.microsoft.com/office/powerpoint/2010/main" val="31674284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Footer Placeholder 2"/>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Classic model (1)</a:t>
            </a:r>
          </a:p>
        </p:txBody>
      </p:sp>
      <p:sp>
        <p:nvSpPr>
          <p:cNvPr id="5120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E563F58-1FFF-402C-90C9-A0D3C0577F5C}" type="slidenum">
              <a:rPr lang="en-US" sz="1400"/>
              <a:pPr algn="r"/>
              <a:t>93</a:t>
            </a:fld>
            <a:endParaRPr lang="en-US" sz="1400"/>
          </a:p>
        </p:txBody>
      </p:sp>
      <p:sp>
        <p:nvSpPr>
          <p:cNvPr id="51205" name="Rectangle 2"/>
          <p:cNvSpPr>
            <a:spLocks noGrp="1" noChangeArrowheads="1"/>
          </p:cNvSpPr>
          <p:nvPr>
            <p:ph type="title" idx="4294967295"/>
          </p:nvPr>
        </p:nvSpPr>
        <p:spPr>
          <a:xfrm>
            <a:off x="609600" y="228600"/>
            <a:ext cx="4191000" cy="1066800"/>
          </a:xfrm>
        </p:spPr>
        <p:txBody>
          <a:bodyPr/>
          <a:lstStyle/>
          <a:p>
            <a:pPr eaLnBrk="1" hangingPunct="1"/>
            <a:r>
              <a:rPr lang="en-US" sz="3600"/>
              <a:t>Classic Ricker Model</a:t>
            </a:r>
          </a:p>
        </p:txBody>
      </p:sp>
      <p:sp>
        <p:nvSpPr>
          <p:cNvPr id="51206" name="Text Box 3"/>
          <p:cNvSpPr txBox="1">
            <a:spLocks noChangeArrowheads="1"/>
          </p:cNvSpPr>
          <p:nvPr/>
        </p:nvSpPr>
        <p:spPr bwMode="auto">
          <a:xfrm>
            <a:off x="1798638" y="4724400"/>
            <a:ext cx="6022975" cy="1552575"/>
          </a:xfrm>
          <a:prstGeom prst="rect">
            <a:avLst/>
          </a:prstGeom>
          <a:noFill/>
          <a:ln w="9525">
            <a:noFill/>
            <a:miter lim="800000"/>
            <a:headEnd/>
            <a:tailEnd/>
          </a:ln>
        </p:spPr>
        <p:txBody>
          <a:bodyPr wrap="none">
            <a:spAutoFit/>
          </a:bodyPr>
          <a:lstStyle/>
          <a:p>
            <a:pPr>
              <a:buFontTx/>
              <a:buChar char="•"/>
            </a:pPr>
            <a:r>
              <a:rPr lang="en-US"/>
              <a:t>Can be analyzed using simple linear regression</a:t>
            </a:r>
          </a:p>
          <a:p>
            <a:pPr>
              <a:buFontTx/>
              <a:buChar char="•"/>
            </a:pPr>
            <a:r>
              <a:rPr lang="en-US"/>
              <a:t>Assumes:</a:t>
            </a:r>
          </a:p>
          <a:p>
            <a:pPr lvl="1">
              <a:buFontTx/>
              <a:buChar char="•"/>
            </a:pPr>
            <a:r>
              <a:rPr lang="en-US"/>
              <a:t>{S</a:t>
            </a:r>
            <a:r>
              <a:rPr lang="en-US" baseline="-25000"/>
              <a:t>i</a:t>
            </a:r>
            <a:r>
              <a:rPr lang="en-US"/>
              <a:t>} fixed, known without error</a:t>
            </a:r>
          </a:p>
          <a:p>
            <a:pPr lvl="1">
              <a:buFontTx/>
              <a:buChar char="•"/>
            </a:pPr>
            <a:r>
              <a:rPr lang="en-US"/>
              <a:t>{S</a:t>
            </a:r>
            <a:r>
              <a:rPr lang="en-US" baseline="-25000"/>
              <a:t>i</a:t>
            </a:r>
            <a:r>
              <a:rPr lang="en-US"/>
              <a:t>, R</a:t>
            </a:r>
            <a:r>
              <a:rPr lang="en-US" baseline="-25000"/>
              <a:t>i</a:t>
            </a:r>
            <a:r>
              <a:rPr lang="en-US"/>
              <a:t>} data pairs independent</a:t>
            </a:r>
          </a:p>
        </p:txBody>
      </p:sp>
      <p:grpSp>
        <p:nvGrpSpPr>
          <p:cNvPr id="51207" name="Group 4"/>
          <p:cNvGrpSpPr>
            <a:grpSpLocks/>
          </p:cNvGrpSpPr>
          <p:nvPr/>
        </p:nvGrpSpPr>
        <p:grpSpPr bwMode="auto">
          <a:xfrm>
            <a:off x="990600" y="1447800"/>
            <a:ext cx="7162800" cy="3055938"/>
            <a:chOff x="432" y="1104"/>
            <a:chExt cx="4800" cy="2309"/>
          </a:xfrm>
        </p:grpSpPr>
        <p:sp>
          <p:nvSpPr>
            <p:cNvPr id="51208" name="AutoShape 5"/>
            <p:cNvSpPr>
              <a:spLocks noChangeArrowheads="1"/>
            </p:cNvSpPr>
            <p:nvPr/>
          </p:nvSpPr>
          <p:spPr bwMode="auto">
            <a:xfrm>
              <a:off x="2587" y="1104"/>
              <a:ext cx="267"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b="1">
                  <a:solidFill>
                    <a:srgbClr val="006600"/>
                  </a:solidFill>
                  <a:latin typeface="Symbol" pitchFamily="18" charset="2"/>
                </a:rPr>
                <a:t>b</a:t>
              </a:r>
              <a:endParaRPr lang="en-US" sz="2800" b="1" baseline="-25000">
                <a:solidFill>
                  <a:srgbClr val="006600"/>
                </a:solidFill>
                <a:latin typeface="Symbol" pitchFamily="18" charset="2"/>
              </a:endParaRPr>
            </a:p>
          </p:txBody>
        </p:sp>
        <p:cxnSp>
          <p:nvCxnSpPr>
            <p:cNvPr id="51209" name="AutoShape 6"/>
            <p:cNvCxnSpPr>
              <a:cxnSpLocks noChangeShapeType="1"/>
              <a:stCxn id="51212" idx="6"/>
              <a:endCxn id="51219" idx="1"/>
            </p:cNvCxnSpPr>
            <p:nvPr/>
          </p:nvCxnSpPr>
          <p:spPr bwMode="auto">
            <a:xfrm flipV="1">
              <a:off x="3792" y="2372"/>
              <a:ext cx="263" cy="2"/>
            </a:xfrm>
            <a:prstGeom prst="straightConnector1">
              <a:avLst/>
            </a:prstGeom>
            <a:noFill/>
            <a:ln w="9525">
              <a:solidFill>
                <a:schemeClr val="tx1"/>
              </a:solidFill>
              <a:round/>
              <a:headEnd/>
              <a:tailEnd type="triangle" w="med" len="med"/>
            </a:ln>
          </p:spPr>
        </p:cxnSp>
        <p:sp>
          <p:nvSpPr>
            <p:cNvPr id="51210" name="AutoShape 7"/>
            <p:cNvSpPr>
              <a:spLocks noChangeArrowheads="1"/>
            </p:cNvSpPr>
            <p:nvPr/>
          </p:nvSpPr>
          <p:spPr bwMode="auto">
            <a:xfrm>
              <a:off x="1824" y="1104"/>
              <a:ext cx="384"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b="1">
                  <a:solidFill>
                    <a:srgbClr val="006600"/>
                  </a:solidFill>
                </a:rPr>
                <a:t>ln</a:t>
              </a:r>
              <a:r>
                <a:rPr lang="en-US" sz="2800" b="1">
                  <a:solidFill>
                    <a:srgbClr val="006600"/>
                  </a:solidFill>
                  <a:latin typeface="Symbol" pitchFamily="18" charset="2"/>
                </a:rPr>
                <a:t>a</a:t>
              </a:r>
              <a:endParaRPr lang="en-US" sz="2800" b="1" baseline="-25000">
                <a:solidFill>
                  <a:srgbClr val="006600"/>
                </a:solidFill>
                <a:latin typeface="Symbol" pitchFamily="18" charset="2"/>
              </a:endParaRPr>
            </a:p>
          </p:txBody>
        </p:sp>
        <p:sp>
          <p:nvSpPr>
            <p:cNvPr id="51211" name="AutoShape 8"/>
            <p:cNvSpPr>
              <a:spLocks noChangeArrowheads="1"/>
            </p:cNvSpPr>
            <p:nvPr/>
          </p:nvSpPr>
          <p:spPr bwMode="auto">
            <a:xfrm>
              <a:off x="3384" y="1104"/>
              <a:ext cx="266"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b="1">
                  <a:solidFill>
                    <a:srgbClr val="006600"/>
                  </a:solidFill>
                  <a:latin typeface="Symbol" pitchFamily="18" charset="2"/>
                </a:rPr>
                <a:t>s</a:t>
              </a:r>
            </a:p>
          </p:txBody>
        </p:sp>
        <p:sp>
          <p:nvSpPr>
            <p:cNvPr id="51212" name="Oval 9"/>
            <p:cNvSpPr>
              <a:spLocks noChangeArrowheads="1"/>
            </p:cNvSpPr>
            <p:nvPr/>
          </p:nvSpPr>
          <p:spPr bwMode="auto">
            <a:xfrm>
              <a:off x="3258" y="2241"/>
              <a:ext cx="524" cy="265"/>
            </a:xfrm>
            <a:prstGeom prst="ellipse">
              <a:avLst/>
            </a:prstGeom>
            <a:solidFill>
              <a:schemeClr val="bg1"/>
            </a:solidFill>
            <a:ln w="38100">
              <a:solidFill>
                <a:schemeClr val="accent2"/>
              </a:solidFill>
              <a:round/>
              <a:headEnd/>
              <a:tailEnd/>
            </a:ln>
          </p:spPr>
          <p:txBody>
            <a:bodyPr wrap="none" anchor="ctr"/>
            <a:lstStyle/>
            <a:p>
              <a:pPr algn="ctr"/>
              <a:r>
                <a:rPr lang="en-US" sz="1600">
                  <a:solidFill>
                    <a:schemeClr val="accent2"/>
                  </a:solidFill>
                </a:rPr>
                <a:t>lognorm</a:t>
              </a:r>
              <a:endParaRPr lang="en-US" sz="1600"/>
            </a:p>
          </p:txBody>
        </p:sp>
        <p:cxnSp>
          <p:nvCxnSpPr>
            <p:cNvPr id="51213" name="AutoShape 10"/>
            <p:cNvCxnSpPr>
              <a:cxnSpLocks noChangeShapeType="1"/>
              <a:stCxn id="51210" idx="2"/>
              <a:endCxn id="51216" idx="0"/>
            </p:cNvCxnSpPr>
            <p:nvPr/>
          </p:nvCxnSpPr>
          <p:spPr bwMode="auto">
            <a:xfrm>
              <a:off x="2016" y="1404"/>
              <a:ext cx="354" cy="674"/>
            </a:xfrm>
            <a:prstGeom prst="straightConnector1">
              <a:avLst/>
            </a:prstGeom>
            <a:noFill/>
            <a:ln w="9525">
              <a:solidFill>
                <a:schemeClr val="tx1"/>
              </a:solidFill>
              <a:round/>
              <a:headEnd/>
              <a:tailEnd type="triangle" w="med" len="med"/>
            </a:ln>
          </p:spPr>
        </p:cxnSp>
        <p:cxnSp>
          <p:nvCxnSpPr>
            <p:cNvPr id="51214" name="AutoShape 11"/>
            <p:cNvCxnSpPr>
              <a:cxnSpLocks noChangeShapeType="1"/>
              <a:stCxn id="51208" idx="2"/>
              <a:endCxn id="51216" idx="0"/>
            </p:cNvCxnSpPr>
            <p:nvPr/>
          </p:nvCxnSpPr>
          <p:spPr bwMode="auto">
            <a:xfrm flipH="1">
              <a:off x="2369" y="1402"/>
              <a:ext cx="352" cy="678"/>
            </a:xfrm>
            <a:prstGeom prst="straightConnector1">
              <a:avLst/>
            </a:prstGeom>
            <a:noFill/>
            <a:ln w="9525">
              <a:solidFill>
                <a:schemeClr val="tx1"/>
              </a:solidFill>
              <a:round/>
              <a:headEnd/>
              <a:tailEnd type="triangle" w="med" len="med"/>
            </a:ln>
          </p:spPr>
        </p:cxnSp>
        <p:cxnSp>
          <p:nvCxnSpPr>
            <p:cNvPr id="51215" name="AutoShape 12"/>
            <p:cNvCxnSpPr>
              <a:cxnSpLocks noChangeShapeType="1"/>
              <a:stCxn id="51211" idx="2"/>
              <a:endCxn id="51212" idx="0"/>
            </p:cNvCxnSpPr>
            <p:nvPr/>
          </p:nvCxnSpPr>
          <p:spPr bwMode="auto">
            <a:xfrm>
              <a:off x="3517" y="1402"/>
              <a:ext cx="3" cy="830"/>
            </a:xfrm>
            <a:prstGeom prst="straightConnector1">
              <a:avLst/>
            </a:prstGeom>
            <a:noFill/>
            <a:ln w="9525">
              <a:solidFill>
                <a:schemeClr val="tx1"/>
              </a:solidFill>
              <a:round/>
              <a:headEnd/>
              <a:tailEnd type="triangle" w="med" len="med"/>
            </a:ln>
          </p:spPr>
        </p:cxnSp>
        <p:sp>
          <p:nvSpPr>
            <p:cNvPr id="51216" name="AutoShape 13"/>
            <p:cNvSpPr>
              <a:spLocks noChangeArrowheads="1"/>
            </p:cNvSpPr>
            <p:nvPr/>
          </p:nvSpPr>
          <p:spPr bwMode="auto">
            <a:xfrm>
              <a:off x="1764" y="2090"/>
              <a:ext cx="1211" cy="568"/>
            </a:xfrm>
            <a:prstGeom prst="diamond">
              <a:avLst/>
            </a:prstGeom>
            <a:solidFill>
              <a:schemeClr val="bg1"/>
            </a:solidFill>
            <a:ln w="38100">
              <a:solidFill>
                <a:schemeClr val="tx1"/>
              </a:solidFill>
              <a:miter lim="800000"/>
              <a:headEnd/>
              <a:tailEnd/>
            </a:ln>
          </p:spPr>
          <p:txBody>
            <a:bodyPr wrap="none" anchor="ctr"/>
            <a:lstStyle/>
            <a:p>
              <a:pPr algn="ctr"/>
              <a:r>
                <a:rPr lang="en-US" sz="2800" b="1"/>
                <a:t>fit.R</a:t>
              </a:r>
              <a:r>
                <a:rPr lang="en-US" sz="2800" b="1" baseline="-25000"/>
                <a:t>i</a:t>
              </a:r>
            </a:p>
          </p:txBody>
        </p:sp>
        <p:cxnSp>
          <p:nvCxnSpPr>
            <p:cNvPr id="51217" name="AutoShape 14"/>
            <p:cNvCxnSpPr>
              <a:cxnSpLocks noChangeShapeType="1"/>
              <a:stCxn id="51216" idx="3"/>
              <a:endCxn id="51212" idx="2"/>
            </p:cNvCxnSpPr>
            <p:nvPr/>
          </p:nvCxnSpPr>
          <p:spPr bwMode="auto">
            <a:xfrm>
              <a:off x="2985" y="2374"/>
              <a:ext cx="262" cy="0"/>
            </a:xfrm>
            <a:prstGeom prst="straightConnector1">
              <a:avLst/>
            </a:prstGeom>
            <a:noFill/>
            <a:ln w="9525">
              <a:solidFill>
                <a:schemeClr val="tx1"/>
              </a:solidFill>
              <a:round/>
              <a:headEnd/>
              <a:tailEnd type="triangle" w="med" len="med"/>
            </a:ln>
          </p:spPr>
        </p:cxnSp>
        <p:cxnSp>
          <p:nvCxnSpPr>
            <p:cNvPr id="51218" name="AutoShape 15"/>
            <p:cNvCxnSpPr>
              <a:cxnSpLocks noChangeShapeType="1"/>
              <a:stCxn id="51224" idx="3"/>
              <a:endCxn id="51216" idx="1"/>
            </p:cNvCxnSpPr>
            <p:nvPr/>
          </p:nvCxnSpPr>
          <p:spPr bwMode="auto">
            <a:xfrm>
              <a:off x="1489" y="2371"/>
              <a:ext cx="265" cy="3"/>
            </a:xfrm>
            <a:prstGeom prst="straightConnector1">
              <a:avLst/>
            </a:prstGeom>
            <a:noFill/>
            <a:ln w="9525">
              <a:solidFill>
                <a:schemeClr val="tx1"/>
              </a:solidFill>
              <a:round/>
              <a:headEnd/>
              <a:tailEnd type="triangle" w="med" len="med"/>
            </a:ln>
          </p:spPr>
        </p:cxnSp>
        <p:sp>
          <p:nvSpPr>
            <p:cNvPr id="51219" name="AutoShape 16"/>
            <p:cNvSpPr>
              <a:spLocks noChangeArrowheads="1"/>
            </p:cNvSpPr>
            <p:nvPr/>
          </p:nvSpPr>
          <p:spPr bwMode="auto">
            <a:xfrm>
              <a:off x="4065" y="2107"/>
              <a:ext cx="1009" cy="531"/>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b="1"/>
                <a:t>R</a:t>
              </a:r>
              <a:r>
                <a:rPr lang="en-US" sz="3600" b="1" baseline="-25000"/>
                <a:t>i</a:t>
              </a:r>
              <a:endParaRPr lang="en-US" sz="3600" b="1"/>
            </a:p>
          </p:txBody>
        </p:sp>
        <p:sp>
          <p:nvSpPr>
            <p:cNvPr id="51220" name="Rectangle 17"/>
            <p:cNvSpPr>
              <a:spLocks noChangeArrowheads="1"/>
            </p:cNvSpPr>
            <p:nvPr/>
          </p:nvSpPr>
          <p:spPr bwMode="auto">
            <a:xfrm>
              <a:off x="432" y="1559"/>
              <a:ext cx="4682" cy="1743"/>
            </a:xfrm>
            <a:prstGeom prst="rect">
              <a:avLst/>
            </a:prstGeom>
            <a:noFill/>
            <a:ln w="9525">
              <a:solidFill>
                <a:schemeClr val="tx1"/>
              </a:solidFill>
              <a:miter lim="800000"/>
              <a:headEnd/>
              <a:tailEnd/>
            </a:ln>
          </p:spPr>
          <p:txBody>
            <a:bodyPr wrap="none" anchor="ctr"/>
            <a:lstStyle/>
            <a:p>
              <a:endParaRPr lang="en-US"/>
            </a:p>
          </p:txBody>
        </p:sp>
        <p:sp>
          <p:nvSpPr>
            <p:cNvPr id="51221" name="Rectangle 18"/>
            <p:cNvSpPr>
              <a:spLocks noChangeArrowheads="1"/>
            </p:cNvSpPr>
            <p:nvPr/>
          </p:nvSpPr>
          <p:spPr bwMode="auto">
            <a:xfrm>
              <a:off x="491" y="1614"/>
              <a:ext cx="4682" cy="1744"/>
            </a:xfrm>
            <a:prstGeom prst="rect">
              <a:avLst/>
            </a:prstGeom>
            <a:noFill/>
            <a:ln w="9525">
              <a:solidFill>
                <a:schemeClr val="tx1"/>
              </a:solidFill>
              <a:miter lim="800000"/>
              <a:headEnd/>
              <a:tailEnd/>
            </a:ln>
          </p:spPr>
          <p:txBody>
            <a:bodyPr wrap="none" anchor="ctr"/>
            <a:lstStyle/>
            <a:p>
              <a:endParaRPr lang="en-US"/>
            </a:p>
          </p:txBody>
        </p:sp>
        <p:sp>
          <p:nvSpPr>
            <p:cNvPr id="51222" name="Rectangle 19"/>
            <p:cNvSpPr>
              <a:spLocks noChangeArrowheads="1"/>
            </p:cNvSpPr>
            <p:nvPr/>
          </p:nvSpPr>
          <p:spPr bwMode="auto">
            <a:xfrm>
              <a:off x="550" y="1669"/>
              <a:ext cx="4682" cy="1744"/>
            </a:xfrm>
            <a:prstGeom prst="rect">
              <a:avLst/>
            </a:prstGeom>
            <a:noFill/>
            <a:ln w="9525">
              <a:solidFill>
                <a:schemeClr val="tx1"/>
              </a:solidFill>
              <a:miter lim="800000"/>
              <a:headEnd/>
              <a:tailEnd/>
            </a:ln>
          </p:spPr>
          <p:txBody>
            <a:bodyPr wrap="none" anchor="ctr"/>
            <a:lstStyle/>
            <a:p>
              <a:endParaRPr lang="en-US"/>
            </a:p>
          </p:txBody>
        </p:sp>
        <p:sp>
          <p:nvSpPr>
            <p:cNvPr id="51223" name="Text Box 20"/>
            <p:cNvSpPr txBox="1">
              <a:spLocks noChangeArrowheads="1"/>
            </p:cNvSpPr>
            <p:nvPr/>
          </p:nvSpPr>
          <p:spPr bwMode="auto">
            <a:xfrm>
              <a:off x="4308" y="3024"/>
              <a:ext cx="797" cy="300"/>
            </a:xfrm>
            <a:prstGeom prst="rect">
              <a:avLst/>
            </a:prstGeom>
            <a:noFill/>
            <a:ln w="9525">
              <a:noFill/>
              <a:miter lim="800000"/>
              <a:headEnd/>
              <a:tailEnd/>
            </a:ln>
          </p:spPr>
          <p:txBody>
            <a:bodyPr wrap="none">
              <a:spAutoFit/>
            </a:bodyPr>
            <a:lstStyle/>
            <a:p>
              <a:r>
                <a:rPr lang="en-US" sz="2000" b="1"/>
                <a:t>{i = 1:20}</a:t>
              </a:r>
            </a:p>
          </p:txBody>
        </p:sp>
        <p:sp>
          <p:nvSpPr>
            <p:cNvPr id="51224" name="Text Box 21"/>
            <p:cNvSpPr txBox="1">
              <a:spLocks noChangeArrowheads="1"/>
            </p:cNvSpPr>
            <p:nvPr/>
          </p:nvSpPr>
          <p:spPr bwMode="auto">
            <a:xfrm>
              <a:off x="708" y="2175"/>
              <a:ext cx="773" cy="506"/>
            </a:xfrm>
            <a:prstGeom prst="rect">
              <a:avLst/>
            </a:prstGeom>
            <a:noFill/>
            <a:ln w="28575">
              <a:solidFill>
                <a:schemeClr val="tx1"/>
              </a:solidFill>
              <a:miter lim="800000"/>
              <a:headEnd/>
              <a:tailEnd/>
            </a:ln>
          </p:spPr>
          <p:txBody>
            <a:bodyPr>
              <a:spAutoFit/>
            </a:bodyPr>
            <a:lstStyle/>
            <a:p>
              <a:pPr algn="ctr"/>
              <a:r>
                <a:rPr lang="en-US" sz="3600" b="1"/>
                <a:t>S</a:t>
              </a:r>
              <a:r>
                <a:rPr lang="en-US" sz="3600" b="1" baseline="-25000"/>
                <a:t>i</a:t>
              </a:r>
              <a:endParaRPr lang="en-US" sz="3600" b="1"/>
            </a:p>
          </p:txBody>
        </p:sp>
      </p:grpSp>
      <p:graphicFrame>
        <p:nvGraphicFramePr>
          <p:cNvPr id="51202" name="Object 22"/>
          <p:cNvGraphicFramePr>
            <a:graphicFrameLocks noChangeAspect="1"/>
          </p:cNvGraphicFramePr>
          <p:nvPr/>
        </p:nvGraphicFramePr>
        <p:xfrm>
          <a:off x="5105400" y="409575"/>
          <a:ext cx="2743200" cy="635000"/>
        </p:xfrm>
        <a:graphic>
          <a:graphicData uri="http://schemas.openxmlformats.org/presentationml/2006/ole">
            <mc:AlternateContent xmlns:mc="http://schemas.openxmlformats.org/markup-compatibility/2006">
              <mc:Choice xmlns:v="urn:schemas-microsoft-com:vml" Requires="v">
                <p:oleObj spid="_x0000_s51475" name="Equation" r:id="rId4" imgW="939600" imgH="203040" progId="Equation.3">
                  <p:embed/>
                </p:oleObj>
              </mc:Choice>
              <mc:Fallback>
                <p:oleObj name="Equation" r:id="rId4" imgW="939600" imgH="20304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09575"/>
                        <a:ext cx="2743200" cy="635000"/>
                      </a:xfrm>
                      <a:prstGeom prst="rect">
                        <a:avLst/>
                      </a:prstGeom>
                      <a:solidFill>
                        <a:srgbClr val="FFFFFF"/>
                      </a:solidFill>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FE80E31-8CFF-4164-91BF-6F0A6F862384}" type="slidenum">
              <a:rPr lang="en-US" sz="1400"/>
              <a:pPr algn="r"/>
              <a:t>94</a:t>
            </a:fld>
            <a:endParaRPr lang="en-US" sz="1400"/>
          </a:p>
        </p:txBody>
      </p:sp>
      <p:pic>
        <p:nvPicPr>
          <p:cNvPr id="52229" name="Picture 2"/>
          <p:cNvPicPr>
            <a:picLocks noChangeAspect="1" noChangeArrowheads="1"/>
          </p:cNvPicPr>
          <p:nvPr/>
        </p:nvPicPr>
        <p:blipFill>
          <a:blip r:embed="rId4" cstate="print"/>
          <a:srcRect t="78926" r="81496"/>
          <a:stretch>
            <a:fillRect/>
          </a:stretch>
        </p:blipFill>
        <p:spPr bwMode="auto">
          <a:xfrm>
            <a:off x="381000" y="5562600"/>
            <a:ext cx="1524000" cy="1220788"/>
          </a:xfrm>
          <a:prstGeom prst="rect">
            <a:avLst/>
          </a:prstGeom>
          <a:noFill/>
          <a:ln w="9525">
            <a:noFill/>
            <a:miter lim="800000"/>
            <a:headEnd/>
            <a:tailEnd/>
          </a:ln>
        </p:spPr>
      </p:pic>
      <p:grpSp>
        <p:nvGrpSpPr>
          <p:cNvPr id="52230" name="Group 3"/>
          <p:cNvGrpSpPr>
            <a:grpSpLocks/>
          </p:cNvGrpSpPr>
          <p:nvPr/>
        </p:nvGrpSpPr>
        <p:grpSpPr bwMode="auto">
          <a:xfrm>
            <a:off x="5562600" y="152400"/>
            <a:ext cx="3505200" cy="1503363"/>
            <a:chOff x="432" y="1104"/>
            <a:chExt cx="4800" cy="2530"/>
          </a:xfrm>
        </p:grpSpPr>
        <p:sp>
          <p:nvSpPr>
            <p:cNvPr id="52232" name="AutoShape 4"/>
            <p:cNvSpPr>
              <a:spLocks noChangeArrowheads="1"/>
            </p:cNvSpPr>
            <p:nvPr/>
          </p:nvSpPr>
          <p:spPr bwMode="auto">
            <a:xfrm>
              <a:off x="2587" y="1104"/>
              <a:ext cx="267"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200" b="1">
                  <a:solidFill>
                    <a:srgbClr val="006600"/>
                  </a:solidFill>
                  <a:latin typeface="Symbol" pitchFamily="18" charset="2"/>
                </a:rPr>
                <a:t>b</a:t>
              </a:r>
              <a:endParaRPr lang="en-US" sz="1200" b="1" baseline="-25000">
                <a:solidFill>
                  <a:srgbClr val="006600"/>
                </a:solidFill>
                <a:latin typeface="Symbol" pitchFamily="18" charset="2"/>
              </a:endParaRPr>
            </a:p>
          </p:txBody>
        </p:sp>
        <p:cxnSp>
          <p:nvCxnSpPr>
            <p:cNvPr id="52233" name="AutoShape 5"/>
            <p:cNvCxnSpPr>
              <a:cxnSpLocks noChangeShapeType="1"/>
              <a:stCxn id="52236" idx="6"/>
              <a:endCxn id="52243" idx="1"/>
            </p:cNvCxnSpPr>
            <p:nvPr/>
          </p:nvCxnSpPr>
          <p:spPr bwMode="auto">
            <a:xfrm flipV="1">
              <a:off x="3792" y="2372"/>
              <a:ext cx="263" cy="2"/>
            </a:xfrm>
            <a:prstGeom prst="straightConnector1">
              <a:avLst/>
            </a:prstGeom>
            <a:noFill/>
            <a:ln w="9525">
              <a:solidFill>
                <a:schemeClr val="tx1"/>
              </a:solidFill>
              <a:round/>
              <a:headEnd/>
              <a:tailEnd type="triangle" w="med" len="med"/>
            </a:ln>
          </p:spPr>
        </p:cxnSp>
        <p:sp>
          <p:nvSpPr>
            <p:cNvPr id="52234" name="AutoShape 6"/>
            <p:cNvSpPr>
              <a:spLocks noChangeArrowheads="1"/>
            </p:cNvSpPr>
            <p:nvPr/>
          </p:nvSpPr>
          <p:spPr bwMode="auto">
            <a:xfrm>
              <a:off x="1824" y="1104"/>
              <a:ext cx="384"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200" b="1">
                  <a:solidFill>
                    <a:srgbClr val="006600"/>
                  </a:solidFill>
                </a:rPr>
                <a:t>ln</a:t>
              </a:r>
              <a:r>
                <a:rPr lang="en-US" sz="1200" b="1">
                  <a:solidFill>
                    <a:srgbClr val="006600"/>
                  </a:solidFill>
                  <a:latin typeface="Symbol" pitchFamily="18" charset="2"/>
                </a:rPr>
                <a:t>a</a:t>
              </a:r>
              <a:endParaRPr lang="en-US" sz="1200" b="1" baseline="-25000">
                <a:solidFill>
                  <a:srgbClr val="006600"/>
                </a:solidFill>
                <a:latin typeface="Symbol" pitchFamily="18" charset="2"/>
              </a:endParaRPr>
            </a:p>
          </p:txBody>
        </p:sp>
        <p:sp>
          <p:nvSpPr>
            <p:cNvPr id="52235" name="AutoShape 7"/>
            <p:cNvSpPr>
              <a:spLocks noChangeArrowheads="1"/>
            </p:cNvSpPr>
            <p:nvPr/>
          </p:nvSpPr>
          <p:spPr bwMode="auto">
            <a:xfrm>
              <a:off x="3384" y="1104"/>
              <a:ext cx="266"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200" b="1">
                  <a:solidFill>
                    <a:srgbClr val="006600"/>
                  </a:solidFill>
                  <a:latin typeface="Symbol" pitchFamily="18" charset="2"/>
                </a:rPr>
                <a:t>s</a:t>
              </a:r>
            </a:p>
          </p:txBody>
        </p:sp>
        <p:sp>
          <p:nvSpPr>
            <p:cNvPr id="52236" name="Oval 8"/>
            <p:cNvSpPr>
              <a:spLocks noChangeArrowheads="1"/>
            </p:cNvSpPr>
            <p:nvPr/>
          </p:nvSpPr>
          <p:spPr bwMode="auto">
            <a:xfrm>
              <a:off x="3258" y="2241"/>
              <a:ext cx="524" cy="265"/>
            </a:xfrm>
            <a:prstGeom prst="ellipse">
              <a:avLst/>
            </a:prstGeom>
            <a:solidFill>
              <a:schemeClr val="bg1"/>
            </a:solidFill>
            <a:ln w="38100">
              <a:solidFill>
                <a:schemeClr val="accent2"/>
              </a:solidFill>
              <a:round/>
              <a:headEnd/>
              <a:tailEnd/>
            </a:ln>
          </p:spPr>
          <p:txBody>
            <a:bodyPr wrap="none" anchor="ctr"/>
            <a:lstStyle/>
            <a:p>
              <a:pPr algn="ctr"/>
              <a:r>
                <a:rPr lang="en-US" sz="700">
                  <a:solidFill>
                    <a:schemeClr val="accent2"/>
                  </a:solidFill>
                </a:rPr>
                <a:t>lognorm</a:t>
              </a:r>
              <a:endParaRPr lang="en-US" sz="700"/>
            </a:p>
          </p:txBody>
        </p:sp>
        <p:cxnSp>
          <p:nvCxnSpPr>
            <p:cNvPr id="52237" name="AutoShape 9"/>
            <p:cNvCxnSpPr>
              <a:cxnSpLocks noChangeShapeType="1"/>
              <a:stCxn id="52234" idx="2"/>
              <a:endCxn id="52240" idx="0"/>
            </p:cNvCxnSpPr>
            <p:nvPr/>
          </p:nvCxnSpPr>
          <p:spPr bwMode="auto">
            <a:xfrm>
              <a:off x="2016" y="1404"/>
              <a:ext cx="354" cy="674"/>
            </a:xfrm>
            <a:prstGeom prst="straightConnector1">
              <a:avLst/>
            </a:prstGeom>
            <a:noFill/>
            <a:ln w="9525">
              <a:solidFill>
                <a:schemeClr val="tx1"/>
              </a:solidFill>
              <a:round/>
              <a:headEnd/>
              <a:tailEnd type="triangle" w="med" len="med"/>
            </a:ln>
          </p:spPr>
        </p:cxnSp>
        <p:cxnSp>
          <p:nvCxnSpPr>
            <p:cNvPr id="52238" name="AutoShape 10"/>
            <p:cNvCxnSpPr>
              <a:cxnSpLocks noChangeShapeType="1"/>
              <a:stCxn id="52232" idx="2"/>
              <a:endCxn id="52240" idx="0"/>
            </p:cNvCxnSpPr>
            <p:nvPr/>
          </p:nvCxnSpPr>
          <p:spPr bwMode="auto">
            <a:xfrm flipH="1">
              <a:off x="2369" y="1402"/>
              <a:ext cx="352" cy="678"/>
            </a:xfrm>
            <a:prstGeom prst="straightConnector1">
              <a:avLst/>
            </a:prstGeom>
            <a:noFill/>
            <a:ln w="9525">
              <a:solidFill>
                <a:schemeClr val="tx1"/>
              </a:solidFill>
              <a:round/>
              <a:headEnd/>
              <a:tailEnd type="triangle" w="med" len="med"/>
            </a:ln>
          </p:spPr>
        </p:cxnSp>
        <p:cxnSp>
          <p:nvCxnSpPr>
            <p:cNvPr id="52239" name="AutoShape 11"/>
            <p:cNvCxnSpPr>
              <a:cxnSpLocks noChangeShapeType="1"/>
              <a:stCxn id="52235" idx="2"/>
              <a:endCxn id="52236" idx="0"/>
            </p:cNvCxnSpPr>
            <p:nvPr/>
          </p:nvCxnSpPr>
          <p:spPr bwMode="auto">
            <a:xfrm>
              <a:off x="3517" y="1402"/>
              <a:ext cx="3" cy="830"/>
            </a:xfrm>
            <a:prstGeom prst="straightConnector1">
              <a:avLst/>
            </a:prstGeom>
            <a:noFill/>
            <a:ln w="9525">
              <a:solidFill>
                <a:schemeClr val="tx1"/>
              </a:solidFill>
              <a:round/>
              <a:headEnd/>
              <a:tailEnd type="triangle" w="med" len="med"/>
            </a:ln>
          </p:spPr>
        </p:cxnSp>
        <p:sp>
          <p:nvSpPr>
            <p:cNvPr id="52240" name="AutoShape 12"/>
            <p:cNvSpPr>
              <a:spLocks noChangeArrowheads="1"/>
            </p:cNvSpPr>
            <p:nvPr/>
          </p:nvSpPr>
          <p:spPr bwMode="auto">
            <a:xfrm>
              <a:off x="1764" y="2090"/>
              <a:ext cx="1211" cy="568"/>
            </a:xfrm>
            <a:prstGeom prst="diamond">
              <a:avLst/>
            </a:prstGeom>
            <a:solidFill>
              <a:schemeClr val="bg1"/>
            </a:solidFill>
            <a:ln w="38100">
              <a:solidFill>
                <a:schemeClr val="tx1"/>
              </a:solidFill>
              <a:miter lim="800000"/>
              <a:headEnd/>
              <a:tailEnd/>
            </a:ln>
          </p:spPr>
          <p:txBody>
            <a:bodyPr wrap="none" anchor="ctr"/>
            <a:lstStyle/>
            <a:p>
              <a:pPr algn="ctr"/>
              <a:r>
                <a:rPr lang="en-US" sz="1200" b="1"/>
                <a:t>fit.R</a:t>
              </a:r>
              <a:r>
                <a:rPr lang="en-US" sz="1200" b="1" baseline="-25000"/>
                <a:t>i</a:t>
              </a:r>
            </a:p>
          </p:txBody>
        </p:sp>
        <p:cxnSp>
          <p:nvCxnSpPr>
            <p:cNvPr id="52241" name="AutoShape 13"/>
            <p:cNvCxnSpPr>
              <a:cxnSpLocks noChangeShapeType="1"/>
              <a:stCxn id="52240" idx="3"/>
              <a:endCxn id="52236" idx="2"/>
            </p:cNvCxnSpPr>
            <p:nvPr/>
          </p:nvCxnSpPr>
          <p:spPr bwMode="auto">
            <a:xfrm>
              <a:off x="2985" y="2374"/>
              <a:ext cx="262" cy="0"/>
            </a:xfrm>
            <a:prstGeom prst="straightConnector1">
              <a:avLst/>
            </a:prstGeom>
            <a:noFill/>
            <a:ln w="9525">
              <a:solidFill>
                <a:schemeClr val="tx1"/>
              </a:solidFill>
              <a:round/>
              <a:headEnd/>
              <a:tailEnd type="triangle" w="med" len="med"/>
            </a:ln>
          </p:spPr>
        </p:cxnSp>
        <p:cxnSp>
          <p:nvCxnSpPr>
            <p:cNvPr id="52242" name="AutoShape 14"/>
            <p:cNvCxnSpPr>
              <a:cxnSpLocks noChangeShapeType="1"/>
              <a:stCxn id="52248" idx="3"/>
              <a:endCxn id="52240" idx="1"/>
            </p:cNvCxnSpPr>
            <p:nvPr/>
          </p:nvCxnSpPr>
          <p:spPr bwMode="auto">
            <a:xfrm>
              <a:off x="1489" y="2371"/>
              <a:ext cx="265" cy="3"/>
            </a:xfrm>
            <a:prstGeom prst="straightConnector1">
              <a:avLst/>
            </a:prstGeom>
            <a:noFill/>
            <a:ln w="9525">
              <a:solidFill>
                <a:schemeClr val="tx1"/>
              </a:solidFill>
              <a:round/>
              <a:headEnd/>
              <a:tailEnd type="triangle" w="med" len="med"/>
            </a:ln>
          </p:spPr>
        </p:cxnSp>
        <p:sp>
          <p:nvSpPr>
            <p:cNvPr id="52243" name="AutoShape 15"/>
            <p:cNvSpPr>
              <a:spLocks noChangeArrowheads="1"/>
            </p:cNvSpPr>
            <p:nvPr/>
          </p:nvSpPr>
          <p:spPr bwMode="auto">
            <a:xfrm>
              <a:off x="4065" y="2107"/>
              <a:ext cx="1009" cy="531"/>
            </a:xfrm>
            <a:prstGeom prst="flowChartPunchedCard">
              <a:avLst/>
            </a:prstGeom>
            <a:solidFill>
              <a:schemeClr val="hlink"/>
            </a:solidFill>
            <a:ln w="38100">
              <a:solidFill>
                <a:schemeClr val="tx1"/>
              </a:solidFill>
              <a:miter lim="800000"/>
              <a:headEnd/>
              <a:tailEnd/>
            </a:ln>
          </p:spPr>
          <p:txBody>
            <a:bodyPr wrap="none" anchor="ctr"/>
            <a:lstStyle/>
            <a:p>
              <a:pPr algn="ctr"/>
              <a:r>
                <a:rPr lang="en-US" sz="1600" b="1"/>
                <a:t>R</a:t>
              </a:r>
              <a:r>
                <a:rPr lang="en-US" sz="1600" b="1" baseline="-25000"/>
                <a:t>i</a:t>
              </a:r>
              <a:endParaRPr lang="en-US" sz="1600" b="1"/>
            </a:p>
          </p:txBody>
        </p:sp>
        <p:sp>
          <p:nvSpPr>
            <p:cNvPr id="52244" name="Rectangle 16"/>
            <p:cNvSpPr>
              <a:spLocks noChangeArrowheads="1"/>
            </p:cNvSpPr>
            <p:nvPr/>
          </p:nvSpPr>
          <p:spPr bwMode="auto">
            <a:xfrm>
              <a:off x="432" y="1559"/>
              <a:ext cx="4682" cy="1743"/>
            </a:xfrm>
            <a:prstGeom prst="rect">
              <a:avLst/>
            </a:prstGeom>
            <a:noFill/>
            <a:ln w="9525">
              <a:solidFill>
                <a:schemeClr val="tx1"/>
              </a:solidFill>
              <a:miter lim="800000"/>
              <a:headEnd/>
              <a:tailEnd/>
            </a:ln>
          </p:spPr>
          <p:txBody>
            <a:bodyPr wrap="none" anchor="ctr"/>
            <a:lstStyle/>
            <a:p>
              <a:endParaRPr lang="en-US"/>
            </a:p>
          </p:txBody>
        </p:sp>
        <p:sp>
          <p:nvSpPr>
            <p:cNvPr id="52245" name="Rectangle 17"/>
            <p:cNvSpPr>
              <a:spLocks noChangeArrowheads="1"/>
            </p:cNvSpPr>
            <p:nvPr/>
          </p:nvSpPr>
          <p:spPr bwMode="auto">
            <a:xfrm>
              <a:off x="491" y="1614"/>
              <a:ext cx="4682" cy="1744"/>
            </a:xfrm>
            <a:prstGeom prst="rect">
              <a:avLst/>
            </a:prstGeom>
            <a:noFill/>
            <a:ln w="9525">
              <a:solidFill>
                <a:schemeClr val="tx1"/>
              </a:solidFill>
              <a:miter lim="800000"/>
              <a:headEnd/>
              <a:tailEnd/>
            </a:ln>
          </p:spPr>
          <p:txBody>
            <a:bodyPr wrap="none" anchor="ctr"/>
            <a:lstStyle/>
            <a:p>
              <a:endParaRPr lang="en-US"/>
            </a:p>
          </p:txBody>
        </p:sp>
        <p:sp>
          <p:nvSpPr>
            <p:cNvPr id="52246" name="Rectangle 18"/>
            <p:cNvSpPr>
              <a:spLocks noChangeArrowheads="1"/>
            </p:cNvSpPr>
            <p:nvPr/>
          </p:nvSpPr>
          <p:spPr bwMode="auto">
            <a:xfrm>
              <a:off x="550" y="1669"/>
              <a:ext cx="4682" cy="1744"/>
            </a:xfrm>
            <a:prstGeom prst="rect">
              <a:avLst/>
            </a:prstGeom>
            <a:noFill/>
            <a:ln w="9525">
              <a:solidFill>
                <a:schemeClr val="tx1"/>
              </a:solidFill>
              <a:miter lim="800000"/>
              <a:headEnd/>
              <a:tailEnd/>
            </a:ln>
          </p:spPr>
          <p:txBody>
            <a:bodyPr wrap="none" anchor="ctr"/>
            <a:lstStyle/>
            <a:p>
              <a:endParaRPr lang="en-US"/>
            </a:p>
          </p:txBody>
        </p:sp>
        <p:sp>
          <p:nvSpPr>
            <p:cNvPr id="52247" name="Text Box 19"/>
            <p:cNvSpPr txBox="1">
              <a:spLocks noChangeArrowheads="1"/>
            </p:cNvSpPr>
            <p:nvPr/>
          </p:nvSpPr>
          <p:spPr bwMode="auto">
            <a:xfrm>
              <a:off x="4308" y="3249"/>
              <a:ext cx="872" cy="385"/>
            </a:xfrm>
            <a:prstGeom prst="rect">
              <a:avLst/>
            </a:prstGeom>
            <a:noFill/>
            <a:ln w="9525">
              <a:noFill/>
              <a:miter lim="800000"/>
              <a:headEnd/>
              <a:tailEnd/>
            </a:ln>
          </p:spPr>
          <p:txBody>
            <a:bodyPr wrap="none">
              <a:spAutoFit/>
            </a:bodyPr>
            <a:lstStyle/>
            <a:p>
              <a:r>
                <a:rPr lang="en-US" sz="900" b="1"/>
                <a:t>{i = 1:20}</a:t>
              </a:r>
            </a:p>
          </p:txBody>
        </p:sp>
        <p:sp>
          <p:nvSpPr>
            <p:cNvPr id="52248" name="Text Box 20"/>
            <p:cNvSpPr txBox="1">
              <a:spLocks noChangeArrowheads="1"/>
            </p:cNvSpPr>
            <p:nvPr/>
          </p:nvSpPr>
          <p:spPr bwMode="auto">
            <a:xfrm>
              <a:off x="708" y="2175"/>
              <a:ext cx="774" cy="615"/>
            </a:xfrm>
            <a:prstGeom prst="rect">
              <a:avLst/>
            </a:prstGeom>
            <a:noFill/>
            <a:ln w="28575">
              <a:solidFill>
                <a:schemeClr val="tx1"/>
              </a:solidFill>
              <a:miter lim="800000"/>
              <a:headEnd/>
              <a:tailEnd/>
            </a:ln>
          </p:spPr>
          <p:txBody>
            <a:bodyPr>
              <a:spAutoFit/>
            </a:bodyPr>
            <a:lstStyle/>
            <a:p>
              <a:pPr algn="ctr"/>
              <a:r>
                <a:rPr lang="en-US" sz="1600" b="1"/>
                <a:t>S</a:t>
              </a:r>
              <a:r>
                <a:rPr lang="en-US" sz="1600" b="1" baseline="-25000"/>
                <a:t>i</a:t>
              </a:r>
              <a:endParaRPr lang="en-US" sz="1600" b="1"/>
            </a:p>
          </p:txBody>
        </p:sp>
      </p:grpSp>
      <p:sp>
        <p:nvSpPr>
          <p:cNvPr id="52231" name="Rectangle 21"/>
          <p:cNvSpPr>
            <a:spLocks noGrp="1" noChangeArrowheads="1"/>
          </p:cNvSpPr>
          <p:nvPr>
            <p:ph type="title" idx="4294967295"/>
          </p:nvPr>
        </p:nvSpPr>
        <p:spPr>
          <a:xfrm>
            <a:off x="0" y="0"/>
            <a:ext cx="3657600" cy="1066800"/>
          </a:xfrm>
        </p:spPr>
        <p:txBody>
          <a:bodyPr/>
          <a:lstStyle/>
          <a:p>
            <a:pPr eaLnBrk="1" hangingPunct="1"/>
            <a:r>
              <a:rPr lang="en-US" sz="3200">
                <a:solidFill>
                  <a:schemeClr val="bg2"/>
                </a:solidFill>
              </a:rPr>
              <a:t>Ricker 1 classic.odc</a:t>
            </a:r>
          </a:p>
        </p:txBody>
      </p:sp>
      <p:graphicFrame>
        <p:nvGraphicFramePr>
          <p:cNvPr id="52226" name="Object 22"/>
          <p:cNvGraphicFramePr>
            <a:graphicFrameLocks noGrp="1" noChangeAspect="1"/>
          </p:cNvGraphicFramePr>
          <p:nvPr>
            <p:ph idx="4294967295"/>
          </p:nvPr>
        </p:nvGraphicFramePr>
        <p:xfrm>
          <a:off x="333375" y="1600200"/>
          <a:ext cx="7972425" cy="3957638"/>
        </p:xfrm>
        <a:graphic>
          <a:graphicData uri="http://schemas.openxmlformats.org/presentationml/2006/ole">
            <mc:AlternateContent xmlns:mc="http://schemas.openxmlformats.org/markup-compatibility/2006">
              <mc:Choice xmlns:v="urn:schemas-microsoft-com:vml" Requires="v">
                <p:oleObj spid="_x0000_s52498" r:id="rId5" imgW="5276520" imgH="2619360" progId="">
                  <p:embed/>
                </p:oleObj>
              </mc:Choice>
              <mc:Fallback>
                <p:oleObj r:id="rId5" imgW="5276520" imgH="2619360" progId="">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1600200"/>
                        <a:ext cx="7972425"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Footer Placeholder 2">
            <a:extLst>
              <a:ext uri="{FF2B5EF4-FFF2-40B4-BE49-F238E27FC236}">
                <a16:creationId xmlns:a16="http://schemas.microsoft.com/office/drawing/2014/main" id="{837D7F7E-6EEE-4DEE-A3C6-3B0BDC18F9FD}"/>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Classic model (2)</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5C2A97E-6827-45C7-8583-379FC7B9DC37}" type="slidenum">
              <a:rPr lang="en-US" sz="1400"/>
              <a:pPr algn="r"/>
              <a:t>95</a:t>
            </a:fld>
            <a:endParaRPr lang="en-US" sz="1400"/>
          </a:p>
        </p:txBody>
      </p:sp>
      <p:sp>
        <p:nvSpPr>
          <p:cNvPr id="166916" name="Rectangle 2"/>
          <p:cNvSpPr>
            <a:spLocks noGrp="1" noChangeArrowheads="1"/>
          </p:cNvSpPr>
          <p:nvPr>
            <p:ph type="title" idx="4294967295"/>
          </p:nvPr>
        </p:nvSpPr>
        <p:spPr>
          <a:xfrm>
            <a:off x="206534" y="1842687"/>
            <a:ext cx="3908266" cy="1143000"/>
          </a:xfrm>
        </p:spPr>
        <p:txBody>
          <a:bodyPr/>
          <a:lstStyle/>
          <a:p>
            <a:pPr eaLnBrk="1" hangingPunct="1"/>
            <a:r>
              <a:rPr lang="en-US" sz="2800" i="1" dirty="0"/>
              <a:t>Probability Distributions</a:t>
            </a:r>
            <a:endParaRPr lang="en-US" sz="2800" i="1" dirty="0">
              <a:solidFill>
                <a:srgbClr val="FF0000"/>
              </a:solidFill>
            </a:endParaRPr>
          </a:p>
        </p:txBody>
      </p:sp>
      <p:pic>
        <p:nvPicPr>
          <p:cNvPr id="166917" name="Picture 3"/>
          <p:cNvPicPr>
            <a:picLocks noChangeAspect="1" noChangeArrowheads="1"/>
          </p:cNvPicPr>
          <p:nvPr/>
        </p:nvPicPr>
        <p:blipFill>
          <a:blip r:embed="rId3" cstate="print"/>
          <a:srcRect l="21693" b="18845"/>
          <a:stretch>
            <a:fillRect/>
          </a:stretch>
        </p:blipFill>
        <p:spPr bwMode="auto">
          <a:xfrm>
            <a:off x="79128" y="2986525"/>
            <a:ext cx="3733800" cy="1704537"/>
          </a:xfrm>
          <a:prstGeom prst="rect">
            <a:avLst/>
          </a:prstGeom>
          <a:noFill/>
          <a:ln w="9525">
            <a:noFill/>
            <a:miter lim="800000"/>
            <a:headEnd/>
            <a:tailEnd/>
          </a:ln>
        </p:spPr>
      </p:pic>
      <p:pic>
        <p:nvPicPr>
          <p:cNvPr id="166918" name="Picture 4"/>
          <p:cNvPicPr>
            <a:picLocks noChangeAspect="1" noChangeArrowheads="1"/>
          </p:cNvPicPr>
          <p:nvPr/>
        </p:nvPicPr>
        <p:blipFill>
          <a:blip r:embed="rId4" cstate="print"/>
          <a:srcRect/>
          <a:stretch>
            <a:fillRect/>
          </a:stretch>
        </p:blipFill>
        <p:spPr bwMode="auto">
          <a:xfrm>
            <a:off x="32068" y="4691062"/>
            <a:ext cx="4082732" cy="2014538"/>
          </a:xfrm>
          <a:prstGeom prst="rect">
            <a:avLst/>
          </a:prstGeom>
          <a:noFill/>
          <a:ln w="9525">
            <a:noFill/>
            <a:miter lim="800000"/>
            <a:headEnd/>
            <a:tailEnd/>
          </a:ln>
        </p:spPr>
      </p:pic>
      <p:sp>
        <p:nvSpPr>
          <p:cNvPr id="7" name="Footer Placeholder 2">
            <a:extLst>
              <a:ext uri="{FF2B5EF4-FFF2-40B4-BE49-F238E27FC236}">
                <a16:creationId xmlns:a16="http://schemas.microsoft.com/office/drawing/2014/main" id="{48A41433-05F2-40F0-BF6E-D721B4E2F4A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Classic model (3)</a:t>
            </a:r>
          </a:p>
        </p:txBody>
      </p:sp>
      <p:pic>
        <p:nvPicPr>
          <p:cNvPr id="8" name="Picture 2">
            <a:extLst>
              <a:ext uri="{FF2B5EF4-FFF2-40B4-BE49-F238E27FC236}">
                <a16:creationId xmlns:a16="http://schemas.microsoft.com/office/drawing/2014/main" id="{BBA33BC5-30E1-4536-978B-F37CB041CF70}"/>
              </a:ext>
            </a:extLst>
          </p:cNvPr>
          <p:cNvPicPr>
            <a:picLocks noChangeAspect="1" noChangeArrowheads="1"/>
          </p:cNvPicPr>
          <p:nvPr/>
        </p:nvPicPr>
        <p:blipFill>
          <a:blip r:embed="rId5" cstate="print"/>
          <a:srcRect b="12569"/>
          <a:stretch>
            <a:fillRect/>
          </a:stretch>
        </p:blipFill>
        <p:spPr bwMode="auto">
          <a:xfrm>
            <a:off x="3962400" y="2971800"/>
            <a:ext cx="5232893" cy="3126144"/>
          </a:xfrm>
          <a:prstGeom prst="rect">
            <a:avLst/>
          </a:prstGeom>
          <a:noFill/>
          <a:ln w="9525">
            <a:noFill/>
            <a:miter lim="800000"/>
            <a:headEnd/>
            <a:tailEnd/>
          </a:ln>
        </p:spPr>
      </p:pic>
      <p:sp>
        <p:nvSpPr>
          <p:cNvPr id="9" name="Rectangle 3">
            <a:extLst>
              <a:ext uri="{FF2B5EF4-FFF2-40B4-BE49-F238E27FC236}">
                <a16:creationId xmlns:a16="http://schemas.microsoft.com/office/drawing/2014/main" id="{8A2A8834-EE11-4456-8F7E-990DD588086E}"/>
              </a:ext>
            </a:extLst>
          </p:cNvPr>
          <p:cNvSpPr txBox="1">
            <a:spLocks noChangeArrowheads="1"/>
          </p:cNvSpPr>
          <p:nvPr/>
        </p:nvSpPr>
        <p:spPr bwMode="auto">
          <a:xfrm>
            <a:off x="5290217" y="1842687"/>
            <a:ext cx="3124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i="1" kern="0" dirty="0"/>
              <a:t>OY Profiles</a:t>
            </a:r>
          </a:p>
        </p:txBody>
      </p:sp>
      <p:sp>
        <p:nvSpPr>
          <p:cNvPr id="10" name="Rectangle 3">
            <a:extLst>
              <a:ext uri="{FF2B5EF4-FFF2-40B4-BE49-F238E27FC236}">
                <a16:creationId xmlns:a16="http://schemas.microsoft.com/office/drawing/2014/main" id="{508778C7-3B7F-4669-8C09-65B62229AAA7}"/>
              </a:ext>
            </a:extLst>
          </p:cNvPr>
          <p:cNvSpPr txBox="1">
            <a:spLocks noChangeArrowheads="1"/>
          </p:cNvSpPr>
          <p:nvPr/>
        </p:nvSpPr>
        <p:spPr bwMode="auto">
          <a:xfrm>
            <a:off x="674767" y="178557"/>
            <a:ext cx="7924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kern="0" dirty="0">
                <a:solidFill>
                  <a:srgbClr val="0000FF"/>
                </a:solidFill>
              </a:rPr>
              <a:t>State-Space</a:t>
            </a:r>
            <a:r>
              <a:rPr lang="en-US" kern="0" dirty="0"/>
              <a:t> vs </a:t>
            </a:r>
            <a:r>
              <a:rPr lang="en-US" kern="0" dirty="0">
                <a:solidFill>
                  <a:srgbClr val="FF0000"/>
                </a:solidFill>
              </a:rPr>
              <a:t>Bootstrap</a:t>
            </a:r>
          </a:p>
          <a:p>
            <a:pPr eaLnBrk="1" hangingPunct="1"/>
            <a:r>
              <a:rPr lang="en-US" sz="2800" b="1" kern="0" dirty="0">
                <a:solidFill>
                  <a:schemeClr val="tx1"/>
                </a:solidFill>
              </a:rPr>
              <a:t>Equivalent inferences from equivalent model!</a:t>
            </a:r>
            <a:r>
              <a:rPr lang="en-US" b="1" kern="0" dirty="0"/>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203A8CA-23F9-471E-95F0-844664077E09}" type="slidenum">
              <a:rPr lang="en-US" sz="1400"/>
              <a:pPr algn="r"/>
              <a:t>96</a:t>
            </a:fld>
            <a:endParaRPr lang="en-US" sz="1400"/>
          </a:p>
        </p:txBody>
      </p:sp>
      <p:sp>
        <p:nvSpPr>
          <p:cNvPr id="171012" name="Rectangle 2"/>
          <p:cNvSpPr>
            <a:spLocks noGrp="1" noChangeArrowheads="1"/>
          </p:cNvSpPr>
          <p:nvPr>
            <p:ph type="title" idx="4294967295"/>
          </p:nvPr>
        </p:nvSpPr>
        <p:spPr>
          <a:xfrm>
            <a:off x="685800" y="0"/>
            <a:ext cx="7772400" cy="838200"/>
          </a:xfrm>
        </p:spPr>
        <p:txBody>
          <a:bodyPr/>
          <a:lstStyle/>
          <a:p>
            <a:pPr eaLnBrk="1" hangingPunct="1"/>
            <a:r>
              <a:rPr lang="en-US" dirty="0"/>
              <a:t>State-Space Model</a:t>
            </a:r>
          </a:p>
        </p:txBody>
      </p:sp>
      <p:grpSp>
        <p:nvGrpSpPr>
          <p:cNvPr id="171013" name="Group 3"/>
          <p:cNvGrpSpPr>
            <a:grpSpLocks/>
          </p:cNvGrpSpPr>
          <p:nvPr/>
        </p:nvGrpSpPr>
        <p:grpSpPr bwMode="auto">
          <a:xfrm>
            <a:off x="266700" y="1066800"/>
            <a:ext cx="8724900" cy="5381625"/>
            <a:chOff x="0" y="1008"/>
            <a:chExt cx="5496" cy="3390"/>
          </a:xfrm>
        </p:grpSpPr>
        <p:grpSp>
          <p:nvGrpSpPr>
            <p:cNvPr id="171014" name="Group 4"/>
            <p:cNvGrpSpPr>
              <a:grpSpLocks/>
            </p:cNvGrpSpPr>
            <p:nvPr/>
          </p:nvGrpSpPr>
          <p:grpSpPr bwMode="auto">
            <a:xfrm>
              <a:off x="0" y="1008"/>
              <a:ext cx="5496" cy="3390"/>
              <a:chOff x="0" y="1008"/>
              <a:chExt cx="5496" cy="3390"/>
            </a:xfrm>
          </p:grpSpPr>
          <p:sp>
            <p:nvSpPr>
              <p:cNvPr id="171023" name="AutoShape 5"/>
              <p:cNvSpPr>
                <a:spLocks noChangeArrowheads="1"/>
              </p:cNvSpPr>
              <p:nvPr/>
            </p:nvSpPr>
            <p:spPr bwMode="auto">
              <a:xfrm>
                <a:off x="798" y="2257"/>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2</a:t>
                </a:r>
                <a:endParaRPr lang="en-US" sz="3600"/>
              </a:p>
            </p:txBody>
          </p:sp>
          <p:sp>
            <p:nvSpPr>
              <p:cNvPr id="171024" name="AutoShape 6"/>
              <p:cNvSpPr>
                <a:spLocks noChangeArrowheads="1"/>
              </p:cNvSpPr>
              <p:nvPr/>
            </p:nvSpPr>
            <p:spPr bwMode="auto">
              <a:xfrm>
                <a:off x="0" y="2257"/>
                <a:ext cx="504" cy="388"/>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S^</a:t>
                </a:r>
                <a:r>
                  <a:rPr lang="en-US" sz="3600" baseline="-25000"/>
                  <a:t>2</a:t>
                </a:r>
                <a:endParaRPr lang="en-US" sz="3600"/>
              </a:p>
            </p:txBody>
          </p:sp>
          <p:sp>
            <p:nvSpPr>
              <p:cNvPr id="171025" name="AutoShape 7"/>
              <p:cNvSpPr>
                <a:spLocks noChangeArrowheads="1"/>
              </p:cNvSpPr>
              <p:nvPr/>
            </p:nvSpPr>
            <p:spPr bwMode="auto">
              <a:xfrm>
                <a:off x="2058" y="1008"/>
                <a:ext cx="277" cy="32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b</a:t>
                </a:r>
                <a:endParaRPr lang="en-US" sz="3600" baseline="-25000">
                  <a:solidFill>
                    <a:srgbClr val="006600"/>
                  </a:solidFill>
                  <a:latin typeface="Symbol" pitchFamily="18" charset="2"/>
                </a:endParaRPr>
              </a:p>
            </p:txBody>
          </p:sp>
          <p:cxnSp>
            <p:nvCxnSpPr>
              <p:cNvPr id="171026" name="AutoShape 8"/>
              <p:cNvCxnSpPr>
                <a:cxnSpLocks noChangeShapeType="1"/>
                <a:stCxn id="171031" idx="6"/>
                <a:endCxn id="171042" idx="0"/>
              </p:cNvCxnSpPr>
              <p:nvPr/>
            </p:nvCxnSpPr>
            <p:spPr bwMode="auto">
              <a:xfrm>
                <a:off x="3161" y="1805"/>
                <a:ext cx="493" cy="226"/>
              </a:xfrm>
              <a:prstGeom prst="straightConnector1">
                <a:avLst/>
              </a:prstGeom>
              <a:noFill/>
              <a:ln w="9525">
                <a:solidFill>
                  <a:schemeClr val="tx1"/>
                </a:solidFill>
                <a:round/>
                <a:headEnd/>
                <a:tailEnd type="triangle" w="med" len="med"/>
              </a:ln>
            </p:spPr>
          </p:cxnSp>
          <p:cxnSp>
            <p:nvCxnSpPr>
              <p:cNvPr id="171027" name="AutoShape 9"/>
              <p:cNvCxnSpPr>
                <a:cxnSpLocks noChangeShapeType="1"/>
                <a:stCxn id="171023" idx="1"/>
                <a:endCxn id="171024" idx="3"/>
              </p:cNvCxnSpPr>
              <p:nvPr/>
            </p:nvCxnSpPr>
            <p:spPr bwMode="auto">
              <a:xfrm flipH="1">
                <a:off x="515" y="2451"/>
                <a:ext cx="273" cy="0"/>
              </a:xfrm>
              <a:prstGeom prst="straightConnector1">
                <a:avLst/>
              </a:prstGeom>
              <a:noFill/>
              <a:ln w="38100">
                <a:solidFill>
                  <a:srgbClr val="FF0000"/>
                </a:solidFill>
                <a:round/>
                <a:headEnd/>
                <a:tailEnd type="triangle" w="med" len="med"/>
              </a:ln>
            </p:spPr>
          </p:cxnSp>
          <p:sp>
            <p:nvSpPr>
              <p:cNvPr id="171028" name="AutoShape 10"/>
              <p:cNvSpPr>
                <a:spLocks noChangeArrowheads="1"/>
              </p:cNvSpPr>
              <p:nvPr/>
            </p:nvSpPr>
            <p:spPr bwMode="auto">
              <a:xfrm>
                <a:off x="1512" y="1008"/>
                <a:ext cx="277" cy="32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a</a:t>
                </a:r>
                <a:endParaRPr lang="en-US" sz="3600" baseline="-25000">
                  <a:solidFill>
                    <a:srgbClr val="006600"/>
                  </a:solidFill>
                  <a:latin typeface="Symbol" pitchFamily="18" charset="2"/>
                </a:endParaRPr>
              </a:p>
            </p:txBody>
          </p:sp>
          <p:sp>
            <p:nvSpPr>
              <p:cNvPr id="171029" name="AutoShape 11"/>
              <p:cNvSpPr>
                <a:spLocks noChangeArrowheads="1"/>
              </p:cNvSpPr>
              <p:nvPr/>
            </p:nvSpPr>
            <p:spPr bwMode="auto">
              <a:xfrm>
                <a:off x="2741" y="1008"/>
                <a:ext cx="278" cy="32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s</a:t>
                </a:r>
              </a:p>
            </p:txBody>
          </p:sp>
          <p:sp>
            <p:nvSpPr>
              <p:cNvPr id="171030" name="AutoShape 12"/>
              <p:cNvSpPr>
                <a:spLocks noChangeArrowheads="1"/>
              </p:cNvSpPr>
              <p:nvPr/>
            </p:nvSpPr>
            <p:spPr bwMode="auto">
              <a:xfrm>
                <a:off x="3744" y="1056"/>
                <a:ext cx="336" cy="327"/>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Arial" charset="0"/>
                  </a:rPr>
                  <a:t>U</a:t>
                </a:r>
                <a:endParaRPr lang="en-US" sz="3600" baseline="-25000">
                  <a:solidFill>
                    <a:srgbClr val="006600"/>
                  </a:solidFill>
                </a:endParaRPr>
              </a:p>
            </p:txBody>
          </p:sp>
          <p:sp>
            <p:nvSpPr>
              <p:cNvPr id="171031" name="Oval 13"/>
              <p:cNvSpPr>
                <a:spLocks noChangeArrowheads="1"/>
              </p:cNvSpPr>
              <p:nvPr/>
            </p:nvSpPr>
            <p:spPr bwMode="auto">
              <a:xfrm>
                <a:off x="2604" y="1654"/>
                <a:ext cx="546" cy="302"/>
              </a:xfrm>
              <a:prstGeom prst="ellipse">
                <a:avLst/>
              </a:prstGeom>
              <a:solidFill>
                <a:schemeClr val="bg1"/>
              </a:solidFill>
              <a:ln w="38100">
                <a:solidFill>
                  <a:schemeClr val="accent2"/>
                </a:solidFill>
                <a:round/>
                <a:headEnd/>
                <a:tailEnd/>
              </a:ln>
            </p:spPr>
            <p:txBody>
              <a:bodyPr wrap="none" anchor="ctr"/>
              <a:lstStyle/>
              <a:p>
                <a:pPr algn="ctr"/>
                <a:r>
                  <a:rPr lang="en-US">
                    <a:solidFill>
                      <a:schemeClr val="accent2"/>
                    </a:solidFill>
                  </a:rPr>
                  <a:t>lnorm</a:t>
                </a:r>
                <a:endParaRPr lang="en-US"/>
              </a:p>
            </p:txBody>
          </p:sp>
          <p:cxnSp>
            <p:nvCxnSpPr>
              <p:cNvPr id="171032" name="AutoShape 14"/>
              <p:cNvCxnSpPr>
                <a:cxnSpLocks noChangeShapeType="1"/>
                <a:stCxn id="171028" idx="2"/>
                <a:endCxn id="171035" idx="0"/>
              </p:cNvCxnSpPr>
              <p:nvPr/>
            </p:nvCxnSpPr>
            <p:spPr bwMode="auto">
              <a:xfrm>
                <a:off x="1651" y="1346"/>
                <a:ext cx="260" cy="254"/>
              </a:xfrm>
              <a:prstGeom prst="straightConnector1">
                <a:avLst/>
              </a:prstGeom>
              <a:noFill/>
              <a:ln w="9525">
                <a:solidFill>
                  <a:schemeClr val="tx1"/>
                </a:solidFill>
                <a:round/>
                <a:headEnd/>
                <a:tailEnd type="triangle" w="med" len="med"/>
              </a:ln>
            </p:spPr>
          </p:cxnSp>
          <p:cxnSp>
            <p:nvCxnSpPr>
              <p:cNvPr id="171033" name="AutoShape 15"/>
              <p:cNvCxnSpPr>
                <a:cxnSpLocks noChangeShapeType="1"/>
                <a:stCxn id="171025" idx="2"/>
                <a:endCxn id="171035" idx="0"/>
              </p:cNvCxnSpPr>
              <p:nvPr/>
            </p:nvCxnSpPr>
            <p:spPr bwMode="auto">
              <a:xfrm flipH="1">
                <a:off x="1911" y="1346"/>
                <a:ext cx="286" cy="254"/>
              </a:xfrm>
              <a:prstGeom prst="straightConnector1">
                <a:avLst/>
              </a:prstGeom>
              <a:noFill/>
              <a:ln w="9525">
                <a:solidFill>
                  <a:schemeClr val="tx1"/>
                </a:solidFill>
                <a:round/>
                <a:headEnd/>
                <a:tailEnd type="triangle" w="med" len="med"/>
              </a:ln>
            </p:spPr>
          </p:cxnSp>
          <p:cxnSp>
            <p:nvCxnSpPr>
              <p:cNvPr id="171034" name="AutoShape 16"/>
              <p:cNvCxnSpPr>
                <a:cxnSpLocks noChangeShapeType="1"/>
                <a:stCxn id="171029" idx="2"/>
                <a:endCxn id="171031" idx="0"/>
              </p:cNvCxnSpPr>
              <p:nvPr/>
            </p:nvCxnSpPr>
            <p:spPr bwMode="auto">
              <a:xfrm flipH="1">
                <a:off x="2877" y="1346"/>
                <a:ext cx="4" cy="297"/>
              </a:xfrm>
              <a:prstGeom prst="straightConnector1">
                <a:avLst/>
              </a:prstGeom>
              <a:noFill/>
              <a:ln w="9525">
                <a:solidFill>
                  <a:schemeClr val="tx1"/>
                </a:solidFill>
                <a:round/>
                <a:headEnd/>
                <a:tailEnd type="triangle" w="med" len="med"/>
              </a:ln>
            </p:spPr>
          </p:cxnSp>
          <p:sp>
            <p:nvSpPr>
              <p:cNvPr id="171035" name="AutoShape 17"/>
              <p:cNvSpPr>
                <a:spLocks noChangeArrowheads="1"/>
              </p:cNvSpPr>
              <p:nvPr/>
            </p:nvSpPr>
            <p:spPr bwMode="auto">
              <a:xfrm>
                <a:off x="1596" y="1611"/>
                <a:ext cx="630" cy="388"/>
              </a:xfrm>
              <a:prstGeom prst="diamond">
                <a:avLst/>
              </a:prstGeom>
              <a:solidFill>
                <a:schemeClr val="bg1"/>
              </a:solidFill>
              <a:ln w="38100">
                <a:solidFill>
                  <a:schemeClr val="tx1"/>
                </a:solidFill>
                <a:miter lim="800000"/>
                <a:headEnd/>
                <a:tailEnd/>
              </a:ln>
            </p:spPr>
            <p:txBody>
              <a:bodyPr wrap="none" anchor="ctr"/>
              <a:lstStyle/>
              <a:p>
                <a:pPr algn="ctr"/>
                <a:r>
                  <a:rPr lang="en-US"/>
                  <a:t>Rfit2</a:t>
                </a:r>
              </a:p>
            </p:txBody>
          </p:sp>
          <p:cxnSp>
            <p:nvCxnSpPr>
              <p:cNvPr id="171036" name="AutoShape 18"/>
              <p:cNvCxnSpPr>
                <a:cxnSpLocks noChangeShapeType="1"/>
                <a:stCxn id="171035" idx="3"/>
                <a:endCxn id="171031" idx="2"/>
              </p:cNvCxnSpPr>
              <p:nvPr/>
            </p:nvCxnSpPr>
            <p:spPr bwMode="auto">
              <a:xfrm>
                <a:off x="2237" y="1805"/>
                <a:ext cx="357" cy="0"/>
              </a:xfrm>
              <a:prstGeom prst="straightConnector1">
                <a:avLst/>
              </a:prstGeom>
              <a:noFill/>
              <a:ln w="9525">
                <a:solidFill>
                  <a:schemeClr val="tx1"/>
                </a:solidFill>
                <a:round/>
                <a:headEnd/>
                <a:tailEnd type="triangle" w="med" len="med"/>
              </a:ln>
            </p:spPr>
          </p:cxnSp>
          <p:cxnSp>
            <p:nvCxnSpPr>
              <p:cNvPr id="171037" name="AutoShape 19"/>
              <p:cNvCxnSpPr>
                <a:cxnSpLocks noChangeShapeType="1"/>
                <a:stCxn id="171030" idx="2"/>
                <a:endCxn id="171017" idx="0"/>
              </p:cNvCxnSpPr>
              <p:nvPr/>
            </p:nvCxnSpPr>
            <p:spPr bwMode="auto">
              <a:xfrm>
                <a:off x="3912" y="1395"/>
                <a:ext cx="516" cy="2145"/>
              </a:xfrm>
              <a:prstGeom prst="straightConnector1">
                <a:avLst/>
              </a:prstGeom>
              <a:noFill/>
              <a:ln w="9525">
                <a:solidFill>
                  <a:schemeClr val="tx1"/>
                </a:solidFill>
                <a:round/>
                <a:headEnd/>
                <a:tailEnd type="triangle" w="med" len="med"/>
              </a:ln>
            </p:spPr>
          </p:cxnSp>
          <p:sp>
            <p:nvSpPr>
              <p:cNvPr id="171038" name="AutoShape 20"/>
              <p:cNvSpPr>
                <a:spLocks noChangeArrowheads="1"/>
              </p:cNvSpPr>
              <p:nvPr/>
            </p:nvSpPr>
            <p:spPr bwMode="auto">
              <a:xfrm>
                <a:off x="798" y="1266"/>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1</a:t>
                </a:r>
                <a:endParaRPr lang="en-US" sz="3600"/>
              </a:p>
            </p:txBody>
          </p:sp>
          <p:cxnSp>
            <p:nvCxnSpPr>
              <p:cNvPr id="171039" name="AutoShape 21"/>
              <p:cNvCxnSpPr>
                <a:cxnSpLocks noChangeShapeType="1"/>
                <a:stCxn id="171038" idx="3"/>
                <a:endCxn id="171035" idx="1"/>
              </p:cNvCxnSpPr>
              <p:nvPr/>
            </p:nvCxnSpPr>
            <p:spPr bwMode="auto">
              <a:xfrm>
                <a:off x="1313" y="1460"/>
                <a:ext cx="273" cy="345"/>
              </a:xfrm>
              <a:prstGeom prst="straightConnector1">
                <a:avLst/>
              </a:prstGeom>
              <a:noFill/>
              <a:ln w="9525">
                <a:solidFill>
                  <a:schemeClr val="tx1"/>
                </a:solidFill>
                <a:round/>
                <a:headEnd/>
                <a:tailEnd type="triangle" w="med" len="med"/>
              </a:ln>
            </p:spPr>
          </p:cxnSp>
          <p:sp>
            <p:nvSpPr>
              <p:cNvPr id="171040" name="AutoShape 22"/>
              <p:cNvSpPr>
                <a:spLocks noChangeArrowheads="1"/>
              </p:cNvSpPr>
              <p:nvPr/>
            </p:nvSpPr>
            <p:spPr bwMode="auto">
              <a:xfrm>
                <a:off x="4992" y="2445"/>
                <a:ext cx="504" cy="387"/>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2</a:t>
                </a:r>
                <a:endParaRPr lang="en-US" sz="3600"/>
              </a:p>
            </p:txBody>
          </p:sp>
          <p:cxnSp>
            <p:nvCxnSpPr>
              <p:cNvPr id="171041" name="AutoShape 23"/>
              <p:cNvCxnSpPr>
                <a:cxnSpLocks noChangeShapeType="1"/>
                <a:stCxn id="171042" idx="3"/>
                <a:endCxn id="171016" idx="1"/>
              </p:cNvCxnSpPr>
              <p:nvPr/>
            </p:nvCxnSpPr>
            <p:spPr bwMode="auto">
              <a:xfrm>
                <a:off x="3918" y="2236"/>
                <a:ext cx="246" cy="406"/>
              </a:xfrm>
              <a:prstGeom prst="straightConnector1">
                <a:avLst/>
              </a:prstGeom>
              <a:noFill/>
              <a:ln w="9525">
                <a:solidFill>
                  <a:schemeClr val="tx1"/>
                </a:solidFill>
                <a:round/>
                <a:headEnd/>
                <a:tailEnd type="triangle" w="med" len="med"/>
              </a:ln>
            </p:spPr>
          </p:cxnSp>
          <p:sp>
            <p:nvSpPr>
              <p:cNvPr id="171042" name="AutoShape 24"/>
              <p:cNvSpPr>
                <a:spLocks noChangeArrowheads="1"/>
              </p:cNvSpPr>
              <p:nvPr/>
            </p:nvSpPr>
            <p:spPr bwMode="auto">
              <a:xfrm>
                <a:off x="3402" y="2042"/>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2</a:t>
                </a:r>
                <a:endParaRPr lang="en-US" sz="3600"/>
              </a:p>
            </p:txBody>
          </p:sp>
          <p:cxnSp>
            <p:nvCxnSpPr>
              <p:cNvPr id="171043" name="AutoShape 25"/>
              <p:cNvCxnSpPr>
                <a:cxnSpLocks noChangeShapeType="1"/>
                <a:stCxn id="171042" idx="1"/>
                <a:endCxn id="171023" idx="3"/>
              </p:cNvCxnSpPr>
              <p:nvPr/>
            </p:nvCxnSpPr>
            <p:spPr bwMode="auto">
              <a:xfrm flipH="1">
                <a:off x="1313" y="2236"/>
                <a:ext cx="2079" cy="215"/>
              </a:xfrm>
              <a:prstGeom prst="straightConnector1">
                <a:avLst/>
              </a:prstGeom>
              <a:noFill/>
              <a:ln w="38100">
                <a:solidFill>
                  <a:srgbClr val="FF0000"/>
                </a:solidFill>
                <a:round/>
                <a:headEnd/>
                <a:tailEnd type="triangle" w="med" len="med"/>
              </a:ln>
            </p:spPr>
          </p:cxnSp>
          <p:cxnSp>
            <p:nvCxnSpPr>
              <p:cNvPr id="171044" name="AutoShape 26"/>
              <p:cNvCxnSpPr>
                <a:cxnSpLocks noChangeShapeType="1"/>
                <a:stCxn id="171016" idx="1"/>
                <a:endCxn id="171023" idx="3"/>
              </p:cNvCxnSpPr>
              <p:nvPr/>
            </p:nvCxnSpPr>
            <p:spPr bwMode="auto">
              <a:xfrm flipH="1" flipV="1">
                <a:off x="1314" y="2451"/>
                <a:ext cx="2850" cy="191"/>
              </a:xfrm>
              <a:prstGeom prst="straightConnector1">
                <a:avLst/>
              </a:prstGeom>
              <a:noFill/>
              <a:ln w="9525">
                <a:solidFill>
                  <a:schemeClr val="tx1"/>
                </a:solidFill>
                <a:round/>
                <a:headEnd/>
                <a:tailEnd type="triangle" w="med" len="med"/>
              </a:ln>
            </p:spPr>
          </p:cxnSp>
          <p:cxnSp>
            <p:nvCxnSpPr>
              <p:cNvPr id="171045" name="AutoShape 27"/>
              <p:cNvCxnSpPr>
                <a:cxnSpLocks noChangeShapeType="1"/>
                <a:stCxn id="171046" idx="6"/>
                <a:endCxn id="171051" idx="0"/>
              </p:cNvCxnSpPr>
              <p:nvPr/>
            </p:nvCxnSpPr>
            <p:spPr bwMode="auto">
              <a:xfrm>
                <a:off x="3161" y="2862"/>
                <a:ext cx="494" cy="211"/>
              </a:xfrm>
              <a:prstGeom prst="straightConnector1">
                <a:avLst/>
              </a:prstGeom>
              <a:noFill/>
              <a:ln w="9525">
                <a:solidFill>
                  <a:schemeClr val="tx1"/>
                </a:solidFill>
                <a:round/>
                <a:headEnd/>
                <a:tailEnd type="triangle" w="med" len="med"/>
              </a:ln>
            </p:spPr>
          </p:cxnSp>
          <p:sp>
            <p:nvSpPr>
              <p:cNvPr id="171046" name="Oval 28"/>
              <p:cNvSpPr>
                <a:spLocks noChangeArrowheads="1"/>
              </p:cNvSpPr>
              <p:nvPr/>
            </p:nvSpPr>
            <p:spPr bwMode="auto">
              <a:xfrm>
                <a:off x="2604" y="2712"/>
                <a:ext cx="546" cy="301"/>
              </a:xfrm>
              <a:prstGeom prst="ellipse">
                <a:avLst/>
              </a:prstGeom>
              <a:solidFill>
                <a:schemeClr val="bg1"/>
              </a:solidFill>
              <a:ln w="38100">
                <a:solidFill>
                  <a:schemeClr val="accent2"/>
                </a:solidFill>
                <a:round/>
                <a:headEnd/>
                <a:tailEnd/>
              </a:ln>
            </p:spPr>
            <p:txBody>
              <a:bodyPr wrap="none" anchor="ctr"/>
              <a:lstStyle/>
              <a:p>
                <a:pPr algn="ctr"/>
                <a:r>
                  <a:rPr lang="en-US">
                    <a:solidFill>
                      <a:schemeClr val="accent2"/>
                    </a:solidFill>
                  </a:rPr>
                  <a:t>lnorm</a:t>
                </a:r>
                <a:endParaRPr lang="en-US"/>
              </a:p>
            </p:txBody>
          </p:sp>
          <p:sp>
            <p:nvSpPr>
              <p:cNvPr id="171047" name="AutoShape 29"/>
              <p:cNvSpPr>
                <a:spLocks noChangeArrowheads="1"/>
              </p:cNvSpPr>
              <p:nvPr/>
            </p:nvSpPr>
            <p:spPr bwMode="auto">
              <a:xfrm>
                <a:off x="1638" y="2688"/>
                <a:ext cx="683" cy="345"/>
              </a:xfrm>
              <a:prstGeom prst="diamond">
                <a:avLst/>
              </a:prstGeom>
              <a:solidFill>
                <a:schemeClr val="bg1"/>
              </a:solidFill>
              <a:ln w="38100">
                <a:solidFill>
                  <a:schemeClr val="tx1"/>
                </a:solidFill>
                <a:miter lim="800000"/>
                <a:headEnd/>
                <a:tailEnd/>
              </a:ln>
            </p:spPr>
            <p:txBody>
              <a:bodyPr wrap="none" anchor="ctr"/>
              <a:lstStyle/>
              <a:p>
                <a:pPr algn="ctr"/>
                <a:r>
                  <a:rPr lang="en-US"/>
                  <a:t>Rfit3</a:t>
                </a:r>
              </a:p>
            </p:txBody>
          </p:sp>
          <p:cxnSp>
            <p:nvCxnSpPr>
              <p:cNvPr id="171048" name="AutoShape 30"/>
              <p:cNvCxnSpPr>
                <a:cxnSpLocks noChangeShapeType="1"/>
                <a:stCxn id="171047" idx="3"/>
                <a:endCxn id="171046" idx="2"/>
              </p:cNvCxnSpPr>
              <p:nvPr/>
            </p:nvCxnSpPr>
            <p:spPr bwMode="auto">
              <a:xfrm>
                <a:off x="2331" y="2861"/>
                <a:ext cx="263" cy="1"/>
              </a:xfrm>
              <a:prstGeom prst="straightConnector1">
                <a:avLst/>
              </a:prstGeom>
              <a:noFill/>
              <a:ln w="9525">
                <a:solidFill>
                  <a:schemeClr val="tx1"/>
                </a:solidFill>
                <a:round/>
                <a:headEnd/>
                <a:tailEnd type="triangle" w="med" len="med"/>
              </a:ln>
            </p:spPr>
          </p:cxnSp>
          <p:sp>
            <p:nvSpPr>
              <p:cNvPr id="171049" name="AutoShape 31"/>
              <p:cNvSpPr>
                <a:spLocks noChangeArrowheads="1"/>
              </p:cNvSpPr>
              <p:nvPr/>
            </p:nvSpPr>
            <p:spPr bwMode="auto">
              <a:xfrm>
                <a:off x="4992" y="3558"/>
                <a:ext cx="504" cy="387"/>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3</a:t>
                </a:r>
                <a:endParaRPr lang="en-US" sz="3600"/>
              </a:p>
            </p:txBody>
          </p:sp>
          <p:cxnSp>
            <p:nvCxnSpPr>
              <p:cNvPr id="171050" name="AutoShape 32"/>
              <p:cNvCxnSpPr>
                <a:cxnSpLocks noChangeShapeType="1"/>
                <a:stCxn id="171051" idx="3"/>
                <a:endCxn id="171017" idx="1"/>
              </p:cNvCxnSpPr>
              <p:nvPr/>
            </p:nvCxnSpPr>
            <p:spPr bwMode="auto">
              <a:xfrm>
                <a:off x="3919" y="3278"/>
                <a:ext cx="245" cy="468"/>
              </a:xfrm>
              <a:prstGeom prst="straightConnector1">
                <a:avLst/>
              </a:prstGeom>
              <a:noFill/>
              <a:ln w="9525">
                <a:solidFill>
                  <a:schemeClr val="tx1"/>
                </a:solidFill>
                <a:round/>
                <a:headEnd/>
                <a:tailEnd type="triangle" w="med" len="med"/>
              </a:ln>
            </p:spPr>
          </p:cxnSp>
          <p:sp>
            <p:nvSpPr>
              <p:cNvPr id="171051" name="AutoShape 33"/>
              <p:cNvSpPr>
                <a:spLocks noChangeArrowheads="1"/>
              </p:cNvSpPr>
              <p:nvPr/>
            </p:nvSpPr>
            <p:spPr bwMode="auto">
              <a:xfrm>
                <a:off x="3403" y="3084"/>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3</a:t>
                </a:r>
                <a:endParaRPr lang="en-US" sz="3600"/>
              </a:p>
            </p:txBody>
          </p:sp>
          <p:cxnSp>
            <p:nvCxnSpPr>
              <p:cNvPr id="171052" name="AutoShape 34"/>
              <p:cNvCxnSpPr>
                <a:cxnSpLocks noChangeShapeType="1"/>
                <a:stCxn id="171051" idx="1"/>
                <a:endCxn id="171055" idx="3"/>
              </p:cNvCxnSpPr>
              <p:nvPr/>
            </p:nvCxnSpPr>
            <p:spPr bwMode="auto">
              <a:xfrm flipH="1">
                <a:off x="1313" y="3278"/>
                <a:ext cx="2079" cy="293"/>
              </a:xfrm>
              <a:prstGeom prst="straightConnector1">
                <a:avLst/>
              </a:prstGeom>
              <a:noFill/>
              <a:ln w="38100">
                <a:solidFill>
                  <a:srgbClr val="FF0000"/>
                </a:solidFill>
                <a:round/>
                <a:headEnd/>
                <a:tailEnd type="triangle" w="med" len="med"/>
              </a:ln>
            </p:spPr>
          </p:cxnSp>
          <p:cxnSp>
            <p:nvCxnSpPr>
              <p:cNvPr id="171053" name="AutoShape 35"/>
              <p:cNvCxnSpPr>
                <a:cxnSpLocks noChangeShapeType="1"/>
                <a:stCxn id="171017" idx="1"/>
                <a:endCxn id="171055" idx="3"/>
              </p:cNvCxnSpPr>
              <p:nvPr/>
            </p:nvCxnSpPr>
            <p:spPr bwMode="auto">
              <a:xfrm flipH="1" flipV="1">
                <a:off x="1314" y="3571"/>
                <a:ext cx="2850" cy="175"/>
              </a:xfrm>
              <a:prstGeom prst="straightConnector1">
                <a:avLst/>
              </a:prstGeom>
              <a:noFill/>
              <a:ln w="9525">
                <a:solidFill>
                  <a:schemeClr val="tx1"/>
                </a:solidFill>
                <a:round/>
                <a:headEnd/>
                <a:tailEnd type="triangle" w="med" len="med"/>
              </a:ln>
            </p:spPr>
          </p:cxnSp>
          <p:cxnSp>
            <p:nvCxnSpPr>
              <p:cNvPr id="171054" name="AutoShape 36"/>
              <p:cNvCxnSpPr>
                <a:cxnSpLocks noChangeShapeType="1"/>
                <a:stCxn id="171023" idx="3"/>
                <a:endCxn id="171047" idx="1"/>
              </p:cNvCxnSpPr>
              <p:nvPr/>
            </p:nvCxnSpPr>
            <p:spPr bwMode="auto">
              <a:xfrm>
                <a:off x="1313" y="2451"/>
                <a:ext cx="315" cy="410"/>
              </a:xfrm>
              <a:prstGeom prst="straightConnector1">
                <a:avLst/>
              </a:prstGeom>
              <a:noFill/>
              <a:ln w="9525">
                <a:solidFill>
                  <a:schemeClr val="tx1"/>
                </a:solidFill>
                <a:round/>
                <a:headEnd/>
                <a:tailEnd type="triangle" w="med" len="med"/>
              </a:ln>
            </p:spPr>
          </p:cxnSp>
          <p:sp>
            <p:nvSpPr>
              <p:cNvPr id="171055" name="AutoShape 37"/>
              <p:cNvSpPr>
                <a:spLocks noChangeArrowheads="1"/>
              </p:cNvSpPr>
              <p:nvPr/>
            </p:nvSpPr>
            <p:spPr bwMode="auto">
              <a:xfrm>
                <a:off x="798" y="3377"/>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3</a:t>
                </a:r>
                <a:endParaRPr lang="en-US" sz="3600"/>
              </a:p>
            </p:txBody>
          </p:sp>
          <p:sp>
            <p:nvSpPr>
              <p:cNvPr id="171056" name="AutoShape 38"/>
              <p:cNvSpPr>
                <a:spLocks noChangeArrowheads="1"/>
              </p:cNvSpPr>
              <p:nvPr/>
            </p:nvSpPr>
            <p:spPr bwMode="auto">
              <a:xfrm>
                <a:off x="0" y="3377"/>
                <a:ext cx="504" cy="388"/>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S^</a:t>
                </a:r>
                <a:r>
                  <a:rPr lang="en-US" sz="3600" baseline="-25000"/>
                  <a:t>3</a:t>
                </a:r>
                <a:endParaRPr lang="en-US" sz="3600"/>
              </a:p>
            </p:txBody>
          </p:sp>
          <p:cxnSp>
            <p:nvCxnSpPr>
              <p:cNvPr id="171057" name="AutoShape 39"/>
              <p:cNvCxnSpPr>
                <a:cxnSpLocks noChangeShapeType="1"/>
                <a:stCxn id="171055" idx="1"/>
                <a:endCxn id="171056" idx="3"/>
              </p:cNvCxnSpPr>
              <p:nvPr/>
            </p:nvCxnSpPr>
            <p:spPr bwMode="auto">
              <a:xfrm flipH="1">
                <a:off x="515" y="3571"/>
                <a:ext cx="273" cy="0"/>
              </a:xfrm>
              <a:prstGeom prst="straightConnector1">
                <a:avLst/>
              </a:prstGeom>
              <a:noFill/>
              <a:ln w="38100">
                <a:solidFill>
                  <a:srgbClr val="FF0000"/>
                </a:solidFill>
                <a:round/>
                <a:headEnd/>
                <a:tailEnd type="triangle" w="med" len="med"/>
              </a:ln>
            </p:spPr>
          </p:cxnSp>
          <p:sp>
            <p:nvSpPr>
              <p:cNvPr id="171058" name="AutoShape 40"/>
              <p:cNvSpPr>
                <a:spLocks noChangeArrowheads="1"/>
              </p:cNvSpPr>
              <p:nvPr/>
            </p:nvSpPr>
            <p:spPr bwMode="auto">
              <a:xfrm>
                <a:off x="0" y="1266"/>
                <a:ext cx="504" cy="388"/>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S^</a:t>
                </a:r>
                <a:r>
                  <a:rPr lang="en-US" sz="3600" baseline="-25000"/>
                  <a:t>1</a:t>
                </a:r>
                <a:endParaRPr lang="en-US" sz="3600"/>
              </a:p>
            </p:txBody>
          </p:sp>
          <p:cxnSp>
            <p:nvCxnSpPr>
              <p:cNvPr id="171059" name="AutoShape 41"/>
              <p:cNvCxnSpPr>
                <a:cxnSpLocks noChangeShapeType="1"/>
                <a:stCxn id="171038" idx="1"/>
                <a:endCxn id="171058" idx="3"/>
              </p:cNvCxnSpPr>
              <p:nvPr/>
            </p:nvCxnSpPr>
            <p:spPr bwMode="auto">
              <a:xfrm flipH="1">
                <a:off x="515" y="1460"/>
                <a:ext cx="273" cy="0"/>
              </a:xfrm>
              <a:prstGeom prst="straightConnector1">
                <a:avLst/>
              </a:prstGeom>
              <a:noFill/>
              <a:ln w="38100">
                <a:solidFill>
                  <a:srgbClr val="FF0000"/>
                </a:solidFill>
                <a:round/>
                <a:headEnd/>
                <a:tailEnd type="triangle" w="med" len="med"/>
              </a:ln>
            </p:spPr>
          </p:cxnSp>
          <p:cxnSp>
            <p:nvCxnSpPr>
              <p:cNvPr id="171060" name="AutoShape 42"/>
              <p:cNvCxnSpPr>
                <a:cxnSpLocks noChangeShapeType="1"/>
                <a:stCxn id="171030" idx="2"/>
                <a:endCxn id="171016" idx="0"/>
              </p:cNvCxnSpPr>
              <p:nvPr/>
            </p:nvCxnSpPr>
            <p:spPr bwMode="auto">
              <a:xfrm>
                <a:off x="3912" y="1395"/>
                <a:ext cx="516" cy="1041"/>
              </a:xfrm>
              <a:prstGeom prst="straightConnector1">
                <a:avLst/>
              </a:prstGeom>
              <a:noFill/>
              <a:ln w="9525">
                <a:solidFill>
                  <a:schemeClr val="tx1"/>
                </a:solidFill>
                <a:round/>
                <a:headEnd/>
                <a:tailEnd type="triangle" w="med" len="med"/>
              </a:ln>
            </p:spPr>
          </p:cxnSp>
          <p:cxnSp>
            <p:nvCxnSpPr>
              <p:cNvPr id="171061" name="AutoShape 43"/>
              <p:cNvCxnSpPr>
                <a:cxnSpLocks noChangeShapeType="1"/>
                <a:stCxn id="171062" idx="6"/>
              </p:cNvCxnSpPr>
              <p:nvPr/>
            </p:nvCxnSpPr>
            <p:spPr bwMode="auto">
              <a:xfrm>
                <a:off x="3194" y="3975"/>
                <a:ext cx="494" cy="211"/>
              </a:xfrm>
              <a:prstGeom prst="straightConnector1">
                <a:avLst/>
              </a:prstGeom>
              <a:noFill/>
              <a:ln w="9525">
                <a:solidFill>
                  <a:schemeClr val="tx1"/>
                </a:solidFill>
                <a:round/>
                <a:headEnd/>
                <a:tailEnd type="triangle" w="med" len="med"/>
              </a:ln>
            </p:spPr>
          </p:cxnSp>
          <p:sp>
            <p:nvSpPr>
              <p:cNvPr id="171062" name="Oval 44"/>
              <p:cNvSpPr>
                <a:spLocks noChangeArrowheads="1"/>
              </p:cNvSpPr>
              <p:nvPr/>
            </p:nvSpPr>
            <p:spPr bwMode="auto">
              <a:xfrm>
                <a:off x="2636" y="3824"/>
                <a:ext cx="546" cy="301"/>
              </a:xfrm>
              <a:prstGeom prst="ellipse">
                <a:avLst/>
              </a:prstGeom>
              <a:solidFill>
                <a:schemeClr val="bg1"/>
              </a:solidFill>
              <a:ln w="38100">
                <a:solidFill>
                  <a:schemeClr val="accent2"/>
                </a:solidFill>
                <a:round/>
                <a:headEnd/>
                <a:tailEnd/>
              </a:ln>
            </p:spPr>
            <p:txBody>
              <a:bodyPr wrap="none" anchor="ctr"/>
              <a:lstStyle/>
              <a:p>
                <a:pPr algn="ctr"/>
                <a:r>
                  <a:rPr lang="en-US">
                    <a:solidFill>
                      <a:schemeClr val="accent2"/>
                    </a:solidFill>
                  </a:rPr>
                  <a:t>lnorm</a:t>
                </a:r>
                <a:endParaRPr lang="en-US"/>
              </a:p>
            </p:txBody>
          </p:sp>
          <p:sp>
            <p:nvSpPr>
              <p:cNvPr id="171063" name="AutoShape 45"/>
              <p:cNvSpPr>
                <a:spLocks noChangeArrowheads="1"/>
              </p:cNvSpPr>
              <p:nvPr/>
            </p:nvSpPr>
            <p:spPr bwMode="auto">
              <a:xfrm>
                <a:off x="1670" y="3800"/>
                <a:ext cx="682" cy="345"/>
              </a:xfrm>
              <a:prstGeom prst="diamond">
                <a:avLst/>
              </a:prstGeom>
              <a:solidFill>
                <a:schemeClr val="bg1"/>
              </a:solidFill>
              <a:ln w="38100">
                <a:solidFill>
                  <a:schemeClr val="tx1"/>
                </a:solidFill>
                <a:miter lim="800000"/>
                <a:headEnd/>
                <a:tailEnd/>
              </a:ln>
            </p:spPr>
            <p:txBody>
              <a:bodyPr wrap="none" anchor="ctr"/>
              <a:lstStyle/>
              <a:p>
                <a:pPr algn="ctr"/>
                <a:r>
                  <a:rPr lang="en-US"/>
                  <a:t>Rfit4</a:t>
                </a:r>
              </a:p>
            </p:txBody>
          </p:sp>
          <p:cxnSp>
            <p:nvCxnSpPr>
              <p:cNvPr id="171064" name="AutoShape 46"/>
              <p:cNvCxnSpPr>
                <a:cxnSpLocks noChangeShapeType="1"/>
                <a:stCxn id="171063" idx="3"/>
                <a:endCxn id="171062" idx="2"/>
              </p:cNvCxnSpPr>
              <p:nvPr/>
            </p:nvCxnSpPr>
            <p:spPr bwMode="auto">
              <a:xfrm>
                <a:off x="2363" y="3973"/>
                <a:ext cx="262" cy="1"/>
              </a:xfrm>
              <a:prstGeom prst="straightConnector1">
                <a:avLst/>
              </a:prstGeom>
              <a:noFill/>
              <a:ln w="9525">
                <a:solidFill>
                  <a:schemeClr val="tx1"/>
                </a:solidFill>
                <a:round/>
                <a:headEnd/>
                <a:tailEnd type="triangle" w="med" len="med"/>
              </a:ln>
            </p:spPr>
          </p:cxnSp>
          <p:cxnSp>
            <p:nvCxnSpPr>
              <p:cNvPr id="171065" name="AutoShape 47"/>
              <p:cNvCxnSpPr>
                <a:cxnSpLocks noChangeShapeType="1"/>
                <a:endCxn id="171063" idx="1"/>
              </p:cNvCxnSpPr>
              <p:nvPr/>
            </p:nvCxnSpPr>
            <p:spPr bwMode="auto">
              <a:xfrm>
                <a:off x="1343" y="3563"/>
                <a:ext cx="315" cy="410"/>
              </a:xfrm>
              <a:prstGeom prst="straightConnector1">
                <a:avLst/>
              </a:prstGeom>
              <a:noFill/>
              <a:ln w="9525">
                <a:solidFill>
                  <a:schemeClr val="tx1"/>
                </a:solidFill>
                <a:round/>
                <a:headEnd/>
                <a:tailEnd type="triangle" w="med" len="med"/>
              </a:ln>
            </p:spPr>
          </p:cxnSp>
          <p:sp>
            <p:nvSpPr>
              <p:cNvPr id="171066" name="Text Box 48"/>
              <p:cNvSpPr txBox="1">
                <a:spLocks noChangeArrowheads="1"/>
              </p:cNvSpPr>
              <p:nvPr/>
            </p:nvSpPr>
            <p:spPr bwMode="auto">
              <a:xfrm>
                <a:off x="3234" y="4111"/>
                <a:ext cx="1225" cy="287"/>
              </a:xfrm>
              <a:prstGeom prst="rect">
                <a:avLst/>
              </a:prstGeom>
              <a:noFill/>
              <a:ln w="9525">
                <a:noFill/>
                <a:miter lim="800000"/>
                <a:headEnd/>
                <a:tailEnd/>
              </a:ln>
            </p:spPr>
            <p:txBody>
              <a:bodyPr wrap="none">
                <a:spAutoFit/>
              </a:bodyPr>
              <a:lstStyle/>
              <a:p>
                <a:r>
                  <a:rPr lang="en-US">
                    <a:solidFill>
                      <a:srgbClr val="FF0000"/>
                    </a:solidFill>
                  </a:rPr>
                  <a:t>repeat to y=20</a:t>
                </a:r>
              </a:p>
            </p:txBody>
          </p:sp>
        </p:grpSp>
        <p:grpSp>
          <p:nvGrpSpPr>
            <p:cNvPr id="171015" name="Group 49"/>
            <p:cNvGrpSpPr>
              <a:grpSpLocks/>
            </p:cNvGrpSpPr>
            <p:nvPr/>
          </p:nvGrpSpPr>
          <p:grpSpPr bwMode="auto">
            <a:xfrm>
              <a:off x="4176" y="1008"/>
              <a:ext cx="1068" cy="2932"/>
              <a:chOff x="4176" y="1008"/>
              <a:chExt cx="1068" cy="2932"/>
            </a:xfrm>
          </p:grpSpPr>
          <p:sp>
            <p:nvSpPr>
              <p:cNvPr id="171016" name="AutoShape 50"/>
              <p:cNvSpPr>
                <a:spLocks noChangeArrowheads="1"/>
              </p:cNvSpPr>
              <p:nvPr/>
            </p:nvSpPr>
            <p:spPr bwMode="auto">
              <a:xfrm>
                <a:off x="4176" y="2448"/>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H</a:t>
                </a:r>
                <a:r>
                  <a:rPr lang="en-US" sz="3600" baseline="-25000"/>
                  <a:t>2</a:t>
                </a:r>
                <a:endParaRPr lang="en-US" sz="3600"/>
              </a:p>
            </p:txBody>
          </p:sp>
          <p:sp>
            <p:nvSpPr>
              <p:cNvPr id="171017" name="AutoShape 51"/>
              <p:cNvSpPr>
                <a:spLocks noChangeArrowheads="1"/>
              </p:cNvSpPr>
              <p:nvPr/>
            </p:nvSpPr>
            <p:spPr bwMode="auto">
              <a:xfrm>
                <a:off x="4176" y="3552"/>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H</a:t>
                </a:r>
                <a:r>
                  <a:rPr lang="en-US" sz="3600" baseline="-25000"/>
                  <a:t>3</a:t>
                </a:r>
              </a:p>
            </p:txBody>
          </p:sp>
          <p:cxnSp>
            <p:nvCxnSpPr>
              <p:cNvPr id="171018" name="AutoShape 52"/>
              <p:cNvCxnSpPr>
                <a:cxnSpLocks noChangeShapeType="1"/>
                <a:stCxn id="171016" idx="3"/>
                <a:endCxn id="171040" idx="1"/>
              </p:cNvCxnSpPr>
              <p:nvPr/>
            </p:nvCxnSpPr>
            <p:spPr bwMode="auto">
              <a:xfrm flipV="1">
                <a:off x="4692" y="2639"/>
                <a:ext cx="288" cy="3"/>
              </a:xfrm>
              <a:prstGeom prst="straightConnector1">
                <a:avLst/>
              </a:prstGeom>
              <a:noFill/>
              <a:ln w="38100">
                <a:solidFill>
                  <a:srgbClr val="FF0000"/>
                </a:solidFill>
                <a:round/>
                <a:headEnd/>
                <a:tailEnd type="triangle" w="med" len="med"/>
              </a:ln>
            </p:spPr>
          </p:cxnSp>
          <p:cxnSp>
            <p:nvCxnSpPr>
              <p:cNvPr id="171019" name="AutoShape 53"/>
              <p:cNvCxnSpPr>
                <a:cxnSpLocks noChangeShapeType="1"/>
                <a:stCxn id="171017" idx="3"/>
                <a:endCxn id="171049" idx="1"/>
              </p:cNvCxnSpPr>
              <p:nvPr/>
            </p:nvCxnSpPr>
            <p:spPr bwMode="auto">
              <a:xfrm>
                <a:off x="4692" y="3746"/>
                <a:ext cx="288" cy="6"/>
              </a:xfrm>
              <a:prstGeom prst="straightConnector1">
                <a:avLst/>
              </a:prstGeom>
              <a:noFill/>
              <a:ln w="38100">
                <a:solidFill>
                  <a:srgbClr val="FF0000"/>
                </a:solidFill>
                <a:round/>
                <a:headEnd/>
                <a:tailEnd type="triangle" w="med" len="med"/>
              </a:ln>
            </p:spPr>
          </p:cxnSp>
          <p:sp>
            <p:nvSpPr>
              <p:cNvPr id="171020" name="AutoShape 54"/>
              <p:cNvSpPr>
                <a:spLocks noChangeArrowheads="1"/>
              </p:cNvSpPr>
              <p:nvPr/>
            </p:nvSpPr>
            <p:spPr bwMode="auto">
              <a:xfrm>
                <a:off x="4608" y="1008"/>
                <a:ext cx="336" cy="327"/>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s</a:t>
                </a:r>
                <a:r>
                  <a:rPr lang="en-US" sz="3600" baseline="-25000">
                    <a:solidFill>
                      <a:srgbClr val="006600"/>
                    </a:solidFill>
                    <a:latin typeface="Arial" charset="0"/>
                  </a:rPr>
                  <a:t>H</a:t>
                </a:r>
              </a:p>
            </p:txBody>
          </p:sp>
          <p:cxnSp>
            <p:nvCxnSpPr>
              <p:cNvPr id="171021" name="AutoShape 55"/>
              <p:cNvCxnSpPr>
                <a:cxnSpLocks noChangeShapeType="1"/>
                <a:stCxn id="171020" idx="2"/>
                <a:endCxn id="171040" idx="0"/>
              </p:cNvCxnSpPr>
              <p:nvPr/>
            </p:nvCxnSpPr>
            <p:spPr bwMode="auto">
              <a:xfrm>
                <a:off x="4776" y="1347"/>
                <a:ext cx="468" cy="1086"/>
              </a:xfrm>
              <a:prstGeom prst="straightConnector1">
                <a:avLst/>
              </a:prstGeom>
              <a:noFill/>
              <a:ln w="9525">
                <a:solidFill>
                  <a:schemeClr val="tx1"/>
                </a:solidFill>
                <a:round/>
                <a:headEnd/>
                <a:tailEnd type="triangle" w="med" len="med"/>
              </a:ln>
            </p:spPr>
          </p:cxnSp>
          <p:cxnSp>
            <p:nvCxnSpPr>
              <p:cNvPr id="171022" name="AutoShape 56"/>
              <p:cNvCxnSpPr>
                <a:cxnSpLocks noChangeShapeType="1"/>
                <a:stCxn id="171020" idx="2"/>
                <a:endCxn id="171049" idx="0"/>
              </p:cNvCxnSpPr>
              <p:nvPr/>
            </p:nvCxnSpPr>
            <p:spPr bwMode="auto">
              <a:xfrm>
                <a:off x="4776" y="1347"/>
                <a:ext cx="468" cy="2199"/>
              </a:xfrm>
              <a:prstGeom prst="straightConnector1">
                <a:avLst/>
              </a:prstGeom>
              <a:noFill/>
              <a:ln w="9525">
                <a:solidFill>
                  <a:schemeClr val="tx1"/>
                </a:solidFill>
                <a:round/>
                <a:headEnd/>
                <a:tailEnd type="triangle" w="med" len="med"/>
              </a:ln>
            </p:spPr>
          </p:cxnSp>
        </p:grpSp>
      </p:grpSp>
      <p:sp>
        <p:nvSpPr>
          <p:cNvPr id="59" name="Footer Placeholder 2">
            <a:extLst>
              <a:ext uri="{FF2B5EF4-FFF2-40B4-BE49-F238E27FC236}">
                <a16:creationId xmlns:a16="http://schemas.microsoft.com/office/drawing/2014/main" id="{C1978046-6CCC-4B29-A8FB-BEA1498519E5}"/>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F4B3E90-90B6-45C7-9E52-4EAD9E10C93E}" type="slidenum">
              <a:rPr lang="en-US" sz="1400"/>
              <a:pPr algn="r"/>
              <a:t>97</a:t>
            </a:fld>
            <a:endParaRPr lang="en-US" sz="1400"/>
          </a:p>
        </p:txBody>
      </p:sp>
      <p:pic>
        <p:nvPicPr>
          <p:cNvPr id="172036" name="Picture 3"/>
          <p:cNvPicPr>
            <a:picLocks noChangeAspect="1" noChangeArrowheads="1"/>
          </p:cNvPicPr>
          <p:nvPr/>
        </p:nvPicPr>
        <p:blipFill>
          <a:blip r:embed="rId3" cstate="print"/>
          <a:srcRect/>
          <a:stretch>
            <a:fillRect/>
          </a:stretch>
        </p:blipFill>
        <p:spPr bwMode="auto">
          <a:xfrm>
            <a:off x="7345363" y="4419600"/>
            <a:ext cx="1646237" cy="1676400"/>
          </a:xfrm>
          <a:prstGeom prst="rect">
            <a:avLst/>
          </a:prstGeom>
          <a:noFill/>
          <a:ln w="9525">
            <a:solidFill>
              <a:schemeClr val="tx1"/>
            </a:solidFill>
            <a:miter lim="800000"/>
            <a:headEnd/>
            <a:tailEnd/>
          </a:ln>
        </p:spPr>
      </p:pic>
      <p:grpSp>
        <p:nvGrpSpPr>
          <p:cNvPr id="172037" name="Group 10"/>
          <p:cNvGrpSpPr>
            <a:grpSpLocks/>
          </p:cNvGrpSpPr>
          <p:nvPr/>
        </p:nvGrpSpPr>
        <p:grpSpPr bwMode="auto">
          <a:xfrm>
            <a:off x="304800" y="152400"/>
            <a:ext cx="6186488" cy="6019800"/>
            <a:chOff x="192" y="96"/>
            <a:chExt cx="3897" cy="3792"/>
          </a:xfrm>
        </p:grpSpPr>
        <p:pic>
          <p:nvPicPr>
            <p:cNvPr id="172042" name="Picture 2"/>
            <p:cNvPicPr>
              <a:picLocks noChangeAspect="1" noChangeArrowheads="1"/>
            </p:cNvPicPr>
            <p:nvPr/>
          </p:nvPicPr>
          <p:blipFill>
            <a:blip r:embed="rId4" cstate="print"/>
            <a:srcRect b="4819"/>
            <a:stretch>
              <a:fillRect/>
            </a:stretch>
          </p:blipFill>
          <p:spPr bwMode="auto">
            <a:xfrm>
              <a:off x="192" y="96"/>
              <a:ext cx="3897" cy="3792"/>
            </a:xfrm>
            <a:prstGeom prst="rect">
              <a:avLst/>
            </a:prstGeom>
            <a:noFill/>
            <a:ln w="9525">
              <a:noFill/>
              <a:miter lim="800000"/>
              <a:headEnd/>
              <a:tailEnd/>
            </a:ln>
          </p:spPr>
        </p:pic>
        <p:sp>
          <p:nvSpPr>
            <p:cNvPr id="172043" name="Text Box 8"/>
            <p:cNvSpPr txBox="1">
              <a:spLocks noChangeArrowheads="1"/>
            </p:cNvSpPr>
            <p:nvPr/>
          </p:nvSpPr>
          <p:spPr bwMode="auto">
            <a:xfrm>
              <a:off x="312" y="2736"/>
              <a:ext cx="1320" cy="231"/>
            </a:xfrm>
            <a:prstGeom prst="rect">
              <a:avLst/>
            </a:prstGeom>
            <a:solidFill>
              <a:schemeClr val="bg1"/>
            </a:solidFill>
            <a:ln w="9525">
              <a:noFill/>
              <a:miter lim="800000"/>
              <a:headEnd/>
              <a:tailEnd/>
            </a:ln>
          </p:spPr>
          <p:txBody>
            <a:bodyPr wrap="none">
              <a:spAutoFit/>
            </a:bodyPr>
            <a:lstStyle/>
            <a:p>
              <a:pPr algn="ctr"/>
              <a:r>
                <a:rPr lang="en-US" sz="1800" b="1">
                  <a:latin typeface="Arial" charset="0"/>
                </a:rPr>
                <a:t>S[y] &lt;- R[y] – H[y]</a:t>
              </a:r>
            </a:p>
          </p:txBody>
        </p:sp>
        <p:sp>
          <p:nvSpPr>
            <p:cNvPr id="172044" name="Text Box 9"/>
            <p:cNvSpPr txBox="1">
              <a:spLocks noChangeArrowheads="1"/>
            </p:cNvSpPr>
            <p:nvPr/>
          </p:nvSpPr>
          <p:spPr bwMode="auto">
            <a:xfrm>
              <a:off x="302" y="3370"/>
              <a:ext cx="2848" cy="404"/>
            </a:xfrm>
            <a:prstGeom prst="rect">
              <a:avLst/>
            </a:prstGeom>
            <a:solidFill>
              <a:schemeClr val="bg1"/>
            </a:solidFill>
            <a:ln w="9525">
              <a:noFill/>
              <a:miter lim="800000"/>
              <a:headEnd/>
              <a:tailEnd/>
            </a:ln>
          </p:spPr>
          <p:txBody>
            <a:bodyPr wrap="none">
              <a:spAutoFit/>
            </a:bodyPr>
            <a:lstStyle/>
            <a:p>
              <a:pPr algn="ctr"/>
              <a:r>
                <a:rPr lang="en-US" sz="1800" b="1">
                  <a:latin typeface="Arial" charset="0"/>
                </a:rPr>
                <a:t>S.hat[y] ~ dlnorm(log.S[y],tau.log.S.hat)</a:t>
              </a:r>
            </a:p>
            <a:p>
              <a:pPr algn="ctr"/>
              <a:r>
                <a:rPr lang="en-US" sz="1800" b="1">
                  <a:latin typeface="Arial" charset="0"/>
                </a:rPr>
                <a:t>H.hat[y] ~ dlnorm(log.H[y],tau.log.H.hat)</a:t>
              </a:r>
            </a:p>
          </p:txBody>
        </p:sp>
      </p:grpSp>
      <p:grpSp>
        <p:nvGrpSpPr>
          <p:cNvPr id="172038" name="Group 4"/>
          <p:cNvGrpSpPr>
            <a:grpSpLocks/>
          </p:cNvGrpSpPr>
          <p:nvPr/>
        </p:nvGrpSpPr>
        <p:grpSpPr bwMode="auto">
          <a:xfrm>
            <a:off x="5048250" y="65088"/>
            <a:ext cx="4095750" cy="2525712"/>
            <a:chOff x="3180" y="41"/>
            <a:chExt cx="2580" cy="1591"/>
          </a:xfrm>
        </p:grpSpPr>
        <p:pic>
          <p:nvPicPr>
            <p:cNvPr id="172039" name="Picture 5"/>
            <p:cNvPicPr>
              <a:picLocks noChangeAspect="1" noChangeArrowheads="1"/>
            </p:cNvPicPr>
            <p:nvPr/>
          </p:nvPicPr>
          <p:blipFill>
            <a:blip r:embed="rId5" cstate="print"/>
            <a:srcRect/>
            <a:stretch>
              <a:fillRect/>
            </a:stretch>
          </p:blipFill>
          <p:spPr bwMode="auto">
            <a:xfrm>
              <a:off x="3180" y="41"/>
              <a:ext cx="2580" cy="1591"/>
            </a:xfrm>
            <a:prstGeom prst="rect">
              <a:avLst/>
            </a:prstGeom>
            <a:noFill/>
            <a:ln w="9525">
              <a:noFill/>
              <a:miter lim="800000"/>
              <a:headEnd/>
              <a:tailEnd/>
            </a:ln>
          </p:spPr>
        </p:pic>
        <p:sp>
          <p:nvSpPr>
            <p:cNvPr id="172040" name="Rectangle 6"/>
            <p:cNvSpPr>
              <a:spLocks noChangeArrowheads="1"/>
            </p:cNvSpPr>
            <p:nvPr/>
          </p:nvSpPr>
          <p:spPr bwMode="auto">
            <a:xfrm>
              <a:off x="5166" y="1248"/>
              <a:ext cx="144" cy="144"/>
            </a:xfrm>
            <a:prstGeom prst="rect">
              <a:avLst/>
            </a:prstGeom>
            <a:solidFill>
              <a:schemeClr val="bg1"/>
            </a:solidFill>
            <a:ln w="9525">
              <a:noFill/>
              <a:miter lim="800000"/>
              <a:headEnd/>
              <a:tailEnd/>
            </a:ln>
          </p:spPr>
          <p:txBody>
            <a:bodyPr wrap="none" anchor="ctr"/>
            <a:lstStyle/>
            <a:p>
              <a:endParaRPr lang="en-US"/>
            </a:p>
          </p:txBody>
        </p:sp>
        <p:sp>
          <p:nvSpPr>
            <p:cNvPr id="172041" name="Text Box 7"/>
            <p:cNvSpPr txBox="1">
              <a:spLocks noChangeArrowheads="1"/>
            </p:cNvSpPr>
            <p:nvPr/>
          </p:nvSpPr>
          <p:spPr bwMode="auto">
            <a:xfrm>
              <a:off x="5124" y="1200"/>
              <a:ext cx="252" cy="212"/>
            </a:xfrm>
            <a:prstGeom prst="rect">
              <a:avLst/>
            </a:prstGeom>
            <a:noFill/>
            <a:ln w="9525">
              <a:noFill/>
              <a:miter lim="800000"/>
              <a:headEnd/>
              <a:tailEnd/>
            </a:ln>
          </p:spPr>
          <p:txBody>
            <a:bodyPr wrap="none">
              <a:spAutoFit/>
            </a:bodyPr>
            <a:lstStyle/>
            <a:p>
              <a:pPr algn="ctr"/>
              <a:r>
                <a:rPr lang="en-US" sz="1600"/>
                <a:t>H</a:t>
              </a:r>
              <a:r>
                <a:rPr lang="en-US" sz="1600" baseline="-25000"/>
                <a:t>3</a:t>
              </a:r>
            </a:p>
          </p:txBody>
        </p:sp>
      </p:grpSp>
      <p:sp>
        <p:nvSpPr>
          <p:cNvPr id="13" name="Footer Placeholder 2">
            <a:extLst>
              <a:ext uri="{FF2B5EF4-FFF2-40B4-BE49-F238E27FC236}">
                <a16:creationId xmlns:a16="http://schemas.microsoft.com/office/drawing/2014/main" id="{2AC77FE8-0411-47F8-BAE8-3554A8167723}"/>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(2)</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1DF297D-2700-4EB1-9381-C30706DF0EA7}" type="slidenum">
              <a:rPr lang="en-US" sz="1400"/>
              <a:pPr algn="r"/>
              <a:t>98</a:t>
            </a:fld>
            <a:endParaRPr lang="en-US" sz="1400"/>
          </a:p>
        </p:txBody>
      </p:sp>
      <p:sp>
        <p:nvSpPr>
          <p:cNvPr id="173061" name="Text Box 3"/>
          <p:cNvSpPr txBox="1">
            <a:spLocks noChangeArrowheads="1"/>
          </p:cNvSpPr>
          <p:nvPr/>
        </p:nvSpPr>
        <p:spPr bwMode="auto">
          <a:xfrm>
            <a:off x="6381750" y="3824288"/>
            <a:ext cx="1525588" cy="519112"/>
          </a:xfrm>
          <a:prstGeom prst="rect">
            <a:avLst/>
          </a:prstGeom>
          <a:noFill/>
          <a:ln w="9525">
            <a:noFill/>
            <a:miter lim="800000"/>
            <a:headEnd/>
            <a:tailEnd/>
          </a:ln>
        </p:spPr>
        <p:txBody>
          <a:bodyPr wrap="none">
            <a:spAutoFit/>
          </a:bodyPr>
          <a:lstStyle/>
          <a:p>
            <a:pPr algn="ctr"/>
            <a:r>
              <a:rPr lang="en-US" sz="2800" b="1" u="sng">
                <a:solidFill>
                  <a:srgbClr val="FF0000"/>
                </a:solidFill>
              </a:rPr>
              <a:t>Classical</a:t>
            </a:r>
          </a:p>
        </p:txBody>
      </p:sp>
      <p:sp>
        <p:nvSpPr>
          <p:cNvPr id="173062" name="Text Box 4"/>
          <p:cNvSpPr txBox="1">
            <a:spLocks noChangeArrowheads="1"/>
          </p:cNvSpPr>
          <p:nvPr/>
        </p:nvSpPr>
        <p:spPr bwMode="auto">
          <a:xfrm>
            <a:off x="4684713" y="3824288"/>
            <a:ext cx="954087" cy="519112"/>
          </a:xfrm>
          <a:prstGeom prst="rect">
            <a:avLst/>
          </a:prstGeom>
          <a:noFill/>
          <a:ln w="9525">
            <a:noFill/>
            <a:miter lim="800000"/>
            <a:headEnd/>
            <a:tailEnd/>
          </a:ln>
        </p:spPr>
        <p:txBody>
          <a:bodyPr wrap="none">
            <a:spAutoFit/>
          </a:bodyPr>
          <a:lstStyle/>
          <a:p>
            <a:r>
              <a:rPr lang="en-US" sz="2800" b="1" u="sng">
                <a:solidFill>
                  <a:srgbClr val="0000FF"/>
                </a:solidFill>
              </a:rPr>
              <a:t>FPM</a:t>
            </a:r>
          </a:p>
        </p:txBody>
      </p:sp>
      <p:sp>
        <p:nvSpPr>
          <p:cNvPr id="173063" name="Text Box 5"/>
          <p:cNvSpPr txBox="1">
            <a:spLocks noChangeArrowheads="1"/>
          </p:cNvSpPr>
          <p:nvPr/>
        </p:nvSpPr>
        <p:spPr bwMode="auto">
          <a:xfrm>
            <a:off x="838200" y="4475163"/>
            <a:ext cx="1231900" cy="1373187"/>
          </a:xfrm>
          <a:prstGeom prst="rect">
            <a:avLst/>
          </a:prstGeom>
          <a:solidFill>
            <a:schemeClr val="bg1"/>
          </a:solidFill>
          <a:ln w="9525">
            <a:noFill/>
            <a:miter lim="800000"/>
            <a:headEnd/>
            <a:tailEnd/>
          </a:ln>
        </p:spPr>
        <p:txBody>
          <a:bodyPr>
            <a:spAutoFit/>
          </a:bodyPr>
          <a:lstStyle/>
          <a:p>
            <a:pPr algn="r"/>
            <a:r>
              <a:rPr lang="en-US" sz="2800" b="1"/>
              <a:t>ln(</a:t>
            </a:r>
            <a:r>
              <a:rPr lang="en-US" sz="2800" b="1">
                <a:latin typeface="Symbol" pitchFamily="18" charset="2"/>
              </a:rPr>
              <a:t>a</a:t>
            </a:r>
            <a:r>
              <a:rPr lang="en-US" sz="2800" b="1"/>
              <a:t>)</a:t>
            </a:r>
          </a:p>
          <a:p>
            <a:pPr algn="r"/>
            <a:r>
              <a:rPr lang="en-US" sz="2800" b="1">
                <a:latin typeface="Symbol" pitchFamily="18" charset="2"/>
              </a:rPr>
              <a:t>b</a:t>
            </a:r>
          </a:p>
          <a:p>
            <a:pPr algn="r"/>
            <a:r>
              <a:rPr lang="en-US" sz="2800" b="1"/>
              <a:t>S</a:t>
            </a:r>
            <a:r>
              <a:rPr lang="en-US" sz="2800" b="1" baseline="-25000"/>
              <a:t>MSY</a:t>
            </a:r>
            <a:endParaRPr lang="en-US" sz="2800" b="1"/>
          </a:p>
        </p:txBody>
      </p:sp>
      <p:sp>
        <p:nvSpPr>
          <p:cNvPr id="173064" name="Text Box 6"/>
          <p:cNvSpPr txBox="1">
            <a:spLocks noChangeArrowheads="1"/>
          </p:cNvSpPr>
          <p:nvPr/>
        </p:nvSpPr>
        <p:spPr bwMode="auto">
          <a:xfrm>
            <a:off x="2800350" y="3824288"/>
            <a:ext cx="933450" cy="519112"/>
          </a:xfrm>
          <a:prstGeom prst="rect">
            <a:avLst/>
          </a:prstGeom>
          <a:noFill/>
          <a:ln w="9525">
            <a:noFill/>
            <a:miter lim="800000"/>
            <a:headEnd/>
            <a:tailEnd/>
          </a:ln>
        </p:spPr>
        <p:txBody>
          <a:bodyPr wrap="none">
            <a:spAutoFit/>
          </a:bodyPr>
          <a:lstStyle/>
          <a:p>
            <a:r>
              <a:rPr lang="en-US" sz="2800" b="1" u="sng"/>
              <a:t>True</a:t>
            </a:r>
          </a:p>
        </p:txBody>
      </p:sp>
      <p:sp>
        <p:nvSpPr>
          <p:cNvPr id="173065" name="Text Box 7"/>
          <p:cNvSpPr txBox="1">
            <a:spLocks noChangeArrowheads="1"/>
          </p:cNvSpPr>
          <p:nvPr/>
        </p:nvSpPr>
        <p:spPr bwMode="auto">
          <a:xfrm>
            <a:off x="2349500" y="4494213"/>
            <a:ext cx="1460500" cy="1373187"/>
          </a:xfrm>
          <a:prstGeom prst="rect">
            <a:avLst/>
          </a:prstGeom>
          <a:solidFill>
            <a:schemeClr val="bg1"/>
          </a:solidFill>
          <a:ln w="9525">
            <a:noFill/>
            <a:miter lim="800000"/>
            <a:headEnd/>
            <a:tailEnd/>
          </a:ln>
        </p:spPr>
        <p:txBody>
          <a:bodyPr>
            <a:spAutoFit/>
          </a:bodyPr>
          <a:lstStyle/>
          <a:p>
            <a:pPr algn="r"/>
            <a:r>
              <a:rPr lang="en-US" sz="2800" b="1"/>
              <a:t>2.0</a:t>
            </a:r>
          </a:p>
          <a:p>
            <a:pPr algn="r"/>
            <a:r>
              <a:rPr lang="en-US" sz="2800" b="1"/>
              <a:t>0.00100</a:t>
            </a:r>
          </a:p>
          <a:p>
            <a:pPr algn="r"/>
            <a:r>
              <a:rPr lang="en-US" sz="2800" b="1"/>
              <a:t>748</a:t>
            </a:r>
          </a:p>
        </p:txBody>
      </p:sp>
      <p:sp>
        <p:nvSpPr>
          <p:cNvPr id="173066" name="Text Box 8"/>
          <p:cNvSpPr txBox="1">
            <a:spLocks noChangeArrowheads="1"/>
          </p:cNvSpPr>
          <p:nvPr/>
        </p:nvSpPr>
        <p:spPr bwMode="auto">
          <a:xfrm>
            <a:off x="4191000" y="4494213"/>
            <a:ext cx="1447800" cy="1373187"/>
          </a:xfrm>
          <a:prstGeom prst="rect">
            <a:avLst/>
          </a:prstGeom>
          <a:solidFill>
            <a:schemeClr val="bg1"/>
          </a:solidFill>
          <a:ln w="9525">
            <a:noFill/>
            <a:miter lim="800000"/>
            <a:headEnd/>
            <a:tailEnd/>
          </a:ln>
        </p:spPr>
        <p:txBody>
          <a:bodyPr>
            <a:spAutoFit/>
          </a:bodyPr>
          <a:lstStyle/>
          <a:p>
            <a:pPr algn="r"/>
            <a:r>
              <a:rPr lang="en-US" sz="2800" b="1">
                <a:solidFill>
                  <a:srgbClr val="0000FF"/>
                </a:solidFill>
              </a:rPr>
              <a:t>1.37</a:t>
            </a:r>
          </a:p>
          <a:p>
            <a:pPr algn="r"/>
            <a:r>
              <a:rPr lang="en-US" sz="2800" b="1">
                <a:solidFill>
                  <a:srgbClr val="0000FF"/>
                </a:solidFill>
              </a:rPr>
              <a:t>0.00072</a:t>
            </a:r>
          </a:p>
          <a:p>
            <a:pPr algn="r"/>
            <a:r>
              <a:rPr lang="en-US" sz="2800" b="1">
                <a:solidFill>
                  <a:srgbClr val="0000FF"/>
                </a:solidFill>
              </a:rPr>
              <a:t>796</a:t>
            </a:r>
          </a:p>
        </p:txBody>
      </p:sp>
      <p:sp>
        <p:nvSpPr>
          <p:cNvPr id="173067" name="Text Box 9"/>
          <p:cNvSpPr txBox="1">
            <a:spLocks noChangeArrowheads="1"/>
          </p:cNvSpPr>
          <p:nvPr/>
        </p:nvSpPr>
        <p:spPr bwMode="auto">
          <a:xfrm>
            <a:off x="6096000" y="4494213"/>
            <a:ext cx="1524000" cy="1373187"/>
          </a:xfrm>
          <a:prstGeom prst="rect">
            <a:avLst/>
          </a:prstGeom>
          <a:solidFill>
            <a:schemeClr val="bg1"/>
          </a:solidFill>
          <a:ln w="9525">
            <a:noFill/>
            <a:miter lim="800000"/>
            <a:headEnd/>
            <a:tailEnd/>
          </a:ln>
        </p:spPr>
        <p:txBody>
          <a:bodyPr>
            <a:spAutoFit/>
          </a:bodyPr>
          <a:lstStyle/>
          <a:p>
            <a:pPr algn="r"/>
            <a:r>
              <a:rPr lang="en-US" sz="2800" b="1">
                <a:solidFill>
                  <a:srgbClr val="FF0000"/>
                </a:solidFill>
              </a:rPr>
              <a:t>1.32</a:t>
            </a:r>
          </a:p>
          <a:p>
            <a:pPr algn="r"/>
            <a:r>
              <a:rPr lang="en-US" sz="2800" b="1">
                <a:solidFill>
                  <a:srgbClr val="FF0000"/>
                </a:solidFill>
              </a:rPr>
              <a:t>0.00062</a:t>
            </a:r>
          </a:p>
          <a:p>
            <a:pPr algn="r"/>
            <a:r>
              <a:rPr lang="en-US" sz="2800" b="1">
                <a:solidFill>
                  <a:srgbClr val="FF0000"/>
                </a:solidFill>
              </a:rPr>
              <a:t>914</a:t>
            </a:r>
          </a:p>
        </p:txBody>
      </p:sp>
      <p:grpSp>
        <p:nvGrpSpPr>
          <p:cNvPr id="173068" name="Group 10"/>
          <p:cNvGrpSpPr>
            <a:grpSpLocks/>
          </p:cNvGrpSpPr>
          <p:nvPr/>
        </p:nvGrpSpPr>
        <p:grpSpPr bwMode="auto">
          <a:xfrm>
            <a:off x="4724400" y="369888"/>
            <a:ext cx="4095750" cy="2525712"/>
            <a:chOff x="3180" y="41"/>
            <a:chExt cx="2580" cy="1591"/>
          </a:xfrm>
        </p:grpSpPr>
        <p:pic>
          <p:nvPicPr>
            <p:cNvPr id="173069" name="Picture 11"/>
            <p:cNvPicPr>
              <a:picLocks noChangeAspect="1" noChangeArrowheads="1"/>
            </p:cNvPicPr>
            <p:nvPr/>
          </p:nvPicPr>
          <p:blipFill>
            <a:blip r:embed="rId3" cstate="print"/>
            <a:srcRect/>
            <a:stretch>
              <a:fillRect/>
            </a:stretch>
          </p:blipFill>
          <p:spPr bwMode="auto">
            <a:xfrm>
              <a:off x="3180" y="41"/>
              <a:ext cx="2580" cy="1591"/>
            </a:xfrm>
            <a:prstGeom prst="rect">
              <a:avLst/>
            </a:prstGeom>
            <a:noFill/>
            <a:ln w="9525">
              <a:noFill/>
              <a:miter lim="800000"/>
              <a:headEnd/>
              <a:tailEnd/>
            </a:ln>
          </p:spPr>
        </p:pic>
        <p:sp>
          <p:nvSpPr>
            <p:cNvPr id="173070" name="Rectangle 12"/>
            <p:cNvSpPr>
              <a:spLocks noChangeArrowheads="1"/>
            </p:cNvSpPr>
            <p:nvPr/>
          </p:nvSpPr>
          <p:spPr bwMode="auto">
            <a:xfrm>
              <a:off x="5166" y="1248"/>
              <a:ext cx="144" cy="144"/>
            </a:xfrm>
            <a:prstGeom prst="rect">
              <a:avLst/>
            </a:prstGeom>
            <a:solidFill>
              <a:schemeClr val="bg1"/>
            </a:solidFill>
            <a:ln w="9525">
              <a:noFill/>
              <a:miter lim="800000"/>
              <a:headEnd/>
              <a:tailEnd/>
            </a:ln>
          </p:spPr>
          <p:txBody>
            <a:bodyPr wrap="none" anchor="ctr"/>
            <a:lstStyle/>
            <a:p>
              <a:endParaRPr lang="en-US"/>
            </a:p>
          </p:txBody>
        </p:sp>
        <p:sp>
          <p:nvSpPr>
            <p:cNvPr id="173071" name="Text Box 13"/>
            <p:cNvSpPr txBox="1">
              <a:spLocks noChangeArrowheads="1"/>
            </p:cNvSpPr>
            <p:nvPr/>
          </p:nvSpPr>
          <p:spPr bwMode="auto">
            <a:xfrm>
              <a:off x="5124" y="1200"/>
              <a:ext cx="252" cy="212"/>
            </a:xfrm>
            <a:prstGeom prst="rect">
              <a:avLst/>
            </a:prstGeom>
            <a:noFill/>
            <a:ln w="9525">
              <a:noFill/>
              <a:miter lim="800000"/>
              <a:headEnd/>
              <a:tailEnd/>
            </a:ln>
          </p:spPr>
          <p:txBody>
            <a:bodyPr wrap="none">
              <a:spAutoFit/>
            </a:bodyPr>
            <a:lstStyle/>
            <a:p>
              <a:pPr algn="ctr"/>
              <a:r>
                <a:rPr lang="en-US" sz="1600"/>
                <a:t>H</a:t>
              </a:r>
              <a:r>
                <a:rPr lang="en-US" sz="1600" baseline="-25000"/>
                <a:t>3</a:t>
              </a:r>
            </a:p>
          </p:txBody>
        </p:sp>
      </p:grpSp>
      <p:sp>
        <p:nvSpPr>
          <p:cNvPr id="15" name="Footer Placeholder 2">
            <a:extLst>
              <a:ext uri="{FF2B5EF4-FFF2-40B4-BE49-F238E27FC236}">
                <a16:creationId xmlns:a16="http://schemas.microsoft.com/office/drawing/2014/main" id="{DE43D1CF-6A62-482C-9BA8-580CB447A766}"/>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(3)</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Overlay Bootstrap Posterior for BUGS example"/>
          <p:cNvPicPr>
            <a:picLocks noChangeAspect="1" noChangeArrowheads="1"/>
          </p:cNvPicPr>
          <p:nvPr/>
        </p:nvPicPr>
        <p:blipFill>
          <a:blip r:embed="rId3" cstate="print"/>
          <a:srcRect t="3847" b="5244"/>
          <a:stretch>
            <a:fillRect/>
          </a:stretch>
        </p:blipFill>
        <p:spPr bwMode="auto">
          <a:xfrm>
            <a:off x="762000" y="304800"/>
            <a:ext cx="7772400" cy="5154613"/>
          </a:xfrm>
          <a:prstGeom prst="rect">
            <a:avLst/>
          </a:prstGeom>
          <a:noFill/>
          <a:ln w="9525">
            <a:noFill/>
            <a:miter lim="800000"/>
            <a:headEnd/>
            <a:tailEnd/>
          </a:ln>
        </p:spPr>
      </p:pic>
      <p:sp>
        <p:nvSpPr>
          <p:cNvPr id="174083" name="Rectangle 3"/>
          <p:cNvSpPr>
            <a:spLocks noGrp="1" noChangeArrowheads="1"/>
          </p:cNvSpPr>
          <p:nvPr>
            <p:ph type="title"/>
          </p:nvPr>
        </p:nvSpPr>
        <p:spPr>
          <a:xfrm>
            <a:off x="4114800" y="0"/>
            <a:ext cx="5029200" cy="1828800"/>
          </a:xfrm>
        </p:spPr>
        <p:txBody>
          <a:bodyPr/>
          <a:lstStyle/>
          <a:p>
            <a:r>
              <a:rPr lang="en-US">
                <a:solidFill>
                  <a:schemeClr val="tx1"/>
                </a:solidFill>
              </a:rPr>
              <a:t>Typical Result</a:t>
            </a:r>
            <a:br>
              <a:rPr lang="en-US"/>
            </a:br>
            <a:r>
              <a:rPr lang="en-US"/>
              <a:t>S</a:t>
            </a:r>
            <a:r>
              <a:rPr lang="en-US" baseline="-25000"/>
              <a:t>MSY</a:t>
            </a:r>
            <a:r>
              <a:rPr lang="en-US"/>
              <a:t> Distribution</a:t>
            </a:r>
            <a:r>
              <a:rPr lang="en-US">
                <a:solidFill>
                  <a:srgbClr val="FF0000"/>
                </a:solidFill>
              </a:rPr>
              <a:t> </a:t>
            </a:r>
          </a:p>
        </p:txBody>
      </p:sp>
      <p:sp>
        <p:nvSpPr>
          <p:cNvPr id="174084" name="Rectangle 4"/>
          <p:cNvSpPr>
            <a:spLocks noChangeArrowheads="1"/>
          </p:cNvSpPr>
          <p:nvPr/>
        </p:nvSpPr>
        <p:spPr bwMode="auto">
          <a:xfrm>
            <a:off x="152400" y="5410200"/>
            <a:ext cx="4800600" cy="609600"/>
          </a:xfrm>
          <a:prstGeom prst="rect">
            <a:avLst/>
          </a:prstGeom>
          <a:noFill/>
          <a:ln w="9525">
            <a:noFill/>
            <a:miter lim="800000"/>
            <a:headEnd/>
            <a:tailEnd/>
          </a:ln>
        </p:spPr>
        <p:txBody>
          <a:bodyPr anchor="ctr"/>
          <a:lstStyle/>
          <a:p>
            <a:pPr algn="ctr" eaLnBrk="0" hangingPunct="0"/>
            <a:r>
              <a:rPr lang="en-US" sz="4000" dirty="0">
                <a:solidFill>
                  <a:srgbClr val="0000FF"/>
                </a:solidFill>
              </a:rPr>
              <a:t>State-Space  </a:t>
            </a:r>
            <a:r>
              <a:rPr lang="en-US" sz="4000" dirty="0">
                <a:solidFill>
                  <a:srgbClr val="FF0000"/>
                </a:solidFill>
              </a:rPr>
              <a:t>Classical</a:t>
            </a:r>
            <a:r>
              <a:rPr lang="en-US" sz="4000" dirty="0">
                <a:solidFill>
                  <a:schemeClr val="tx2"/>
                </a:solidFill>
              </a:rPr>
              <a:t> </a:t>
            </a:r>
          </a:p>
        </p:txBody>
      </p:sp>
      <p:sp>
        <p:nvSpPr>
          <p:cNvPr id="17408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D88EBC4-5CF5-419A-9471-C6305EAE41CA}" type="slidenum">
              <a:rPr lang="en-US" sz="1400"/>
              <a:pPr algn="r"/>
              <a:t>99</a:t>
            </a:fld>
            <a:endParaRPr lang="en-US" sz="1400"/>
          </a:p>
        </p:txBody>
      </p:sp>
      <p:sp>
        <p:nvSpPr>
          <p:cNvPr id="7" name="Footer Placeholder 2">
            <a:extLst>
              <a:ext uri="{FF2B5EF4-FFF2-40B4-BE49-F238E27FC236}">
                <a16:creationId xmlns:a16="http://schemas.microsoft.com/office/drawing/2014/main" id="{0BF2BF19-97F2-4E2D-A8B5-3A39051F48C1}"/>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(4)</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57974</TotalTime>
  <Words>13662</Words>
  <Application>Microsoft Office PowerPoint</Application>
  <PresentationFormat>On-screen Show (4:3)</PresentationFormat>
  <Paragraphs>2599</Paragraphs>
  <Slides>113</Slides>
  <Notes>111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113</vt:i4>
      </vt:variant>
    </vt:vector>
  </HeadingPairs>
  <TitlesOfParts>
    <vt:vector size="126" baseType="lpstr">
      <vt:lpstr>Arial</vt:lpstr>
      <vt:lpstr>Calibri</vt:lpstr>
      <vt:lpstr>Calibri Light</vt:lpstr>
      <vt:lpstr>Cambria</vt:lpstr>
      <vt:lpstr>Cambria Math</vt:lpstr>
      <vt:lpstr>Courier New</vt:lpstr>
      <vt:lpstr>Symbol</vt:lpstr>
      <vt:lpstr>Times New Roman</vt:lpstr>
      <vt:lpstr>Wingdings</vt:lpstr>
      <vt:lpstr>Default Design</vt:lpstr>
      <vt:lpstr>Office Theme</vt:lpstr>
      <vt:lpstr>Equation</vt:lpstr>
      <vt:lpstr>Document</vt:lpstr>
      <vt:lpstr>PowerPoint Presentation</vt:lpstr>
      <vt:lpstr>Ricker Relationship: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Maximum Sustained Yield</vt:lpstr>
      <vt:lpstr>In an ideal world (if α and β were known), reference points would be derived from curve</vt:lpstr>
      <vt:lpstr>Except α and β are not known without error!   Estimating α and β: Simple Linear Regression Model</vt:lpstr>
      <vt:lpstr>PowerPoint Presentation</vt:lpstr>
      <vt:lpstr>PowerPoint Presentation</vt:lpstr>
      <vt:lpstr>PowerPoint Presentation</vt:lpstr>
      <vt:lpstr>PowerPoint Presentation</vt:lpstr>
      <vt:lpstr>PowerPoint Presentation</vt:lpstr>
      <vt:lpstr>PowerPoint Presentation</vt:lpstr>
      <vt:lpstr>Reminder: lognormal error correction</vt:lpstr>
      <vt:lpstr>Important Consideration: Serially Correlated Process Errors  - Independence among residuals may be violated!  - Are residuals really exchangeable? - Important to consider         will affect inferences         Will cover this in more depth soon… </vt:lpstr>
      <vt:lpstr>Important Consideration: Poorly Defined Density Dependence (b)</vt:lpstr>
      <vt:lpstr>Beta must be greater than zero.</vt:lpstr>
      <vt:lpstr>Censor the impossible</vt:lpstr>
      <vt:lpstr>PowerPoint Presentation</vt:lpstr>
      <vt:lpstr>PowerPoint Presentation</vt:lpstr>
      <vt:lpstr>Choosing an Escapement Goal </vt:lpstr>
      <vt:lpstr>Finding an Escapement Goal Range  a, b known</vt:lpstr>
      <vt:lpstr>Finding an Escapement Goal Range: Optimal Yield Profile</vt:lpstr>
      <vt:lpstr>Finding an Escapement Goal Range: Optimal Yield Profile</vt:lpstr>
      <vt:lpstr>PowerPoint Presentation</vt:lpstr>
      <vt:lpstr>PowerPoint Presentation</vt:lpstr>
      <vt:lpstr>Optimal Yield Profile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Overfishing Profile</vt:lpstr>
      <vt:lpstr>Escapements  representing “overfishing”  (SY &lt; 90% MSY)</vt:lpstr>
      <vt:lpstr>PowerPoint Presentation</vt:lpstr>
      <vt:lpstr>PowerPoint Presentation</vt:lpstr>
      <vt:lpstr>How many states of nature lead to overfishing?</vt:lpstr>
      <vt:lpstr>Overfishing and Yield Profiles</vt:lpstr>
      <vt:lpstr>How many states of nature lead to overfishing?</vt:lpstr>
      <vt:lpstr>PowerPoint Presentation</vt:lpstr>
      <vt:lpstr>PowerPoint Presentation</vt:lpstr>
      <vt:lpstr>PowerPoint Presentation</vt:lpstr>
      <vt:lpstr>PowerPoint Presentation</vt:lpstr>
      <vt:lpstr>PowerPoint Presentation</vt:lpstr>
      <vt:lpstr>PowerPoint Presentation</vt:lpstr>
      <vt:lpstr>Model for Simulated Data</vt:lpstr>
      <vt:lpstr>Investigation through Meta-Simulation…</vt:lpstr>
      <vt:lpstr>Distribution of Estimates</vt:lpstr>
      <vt:lpstr>Distribution of Estimates - Moderate Harvest</vt:lpstr>
      <vt:lpstr>Distribution of Estimates - High Harvest Rate</vt:lpstr>
      <vt:lpstr>Low-Moderate Harvest Rate  ŜMSY Biased High, Precision Misleading</vt:lpstr>
      <vt:lpstr>High Harvest Rate   ŜMSY Imprecise or Biased Low</vt:lpstr>
      <vt:lpstr>ME bias explained</vt:lpstr>
      <vt:lpstr>Bias due to Measurement Error in S  Summary</vt:lpstr>
      <vt:lpstr>Serial Correlation</vt:lpstr>
      <vt:lpstr>Example 1 (Deshka Chinook data)</vt:lpstr>
      <vt:lpstr>Example 2 (Egegik Sockeye data)</vt:lpstr>
      <vt:lpstr>Example 3 (Ugashik Sockeye data)</vt:lpstr>
      <vt:lpstr>Serial Correlation Illustrated</vt:lpstr>
      <vt:lpstr>Serial Correlation: What to Do</vt:lpstr>
      <vt:lpstr>Non-Stationary Residuals</vt:lpstr>
      <vt:lpstr>PowerPoint Presentation</vt:lpstr>
      <vt:lpstr>Age Composition in SRA</vt:lpstr>
      <vt:lpstr>Meta-Simulation</vt:lpstr>
      <vt:lpstr>Sample Size Larger is not necessarily better</vt:lpstr>
      <vt:lpstr>SMSY Sampling Error</vt:lpstr>
      <vt:lpstr>Age Composition Imputation</vt:lpstr>
      <vt:lpstr>Age Composition:  Summary</vt:lpstr>
      <vt:lpstr>PowerPoint Presentation</vt:lpstr>
      <vt:lpstr>Things classical regression methods cannot handle</vt:lpstr>
      <vt:lpstr>Bayesian State-Space models</vt:lpstr>
      <vt:lpstr>Bayesian State-Space models in context…</vt:lpstr>
      <vt:lpstr>PowerPoint Presentation</vt:lpstr>
      <vt:lpstr>Bayesian inference: Everything is probability</vt:lpstr>
      <vt:lpstr>*Note: this is definitely not a course on Bayes!</vt:lpstr>
      <vt:lpstr>*Note: this is definitely not a course on Bayes!</vt:lpstr>
      <vt:lpstr>PowerPoint Presentation</vt:lpstr>
      <vt:lpstr>PowerPoint Presentation</vt:lpstr>
      <vt:lpstr>PowerPoint Presentation</vt:lpstr>
      <vt:lpstr>PowerPoint Presentation</vt:lpstr>
      <vt:lpstr>PowerPoint Presentation</vt:lpstr>
      <vt:lpstr>PowerPoint Presentation</vt:lpstr>
      <vt:lpstr>Classic Ricker Model</vt:lpstr>
      <vt:lpstr>Ricker 1 classic.odc</vt:lpstr>
      <vt:lpstr>Probability Distributions</vt:lpstr>
      <vt:lpstr>State-Space Model</vt:lpstr>
      <vt:lpstr>PowerPoint Presentation</vt:lpstr>
      <vt:lpstr>PowerPoint Presentation</vt:lpstr>
      <vt:lpstr>Typical Result SMSY Distribution </vt:lpstr>
      <vt:lpstr>Typical Result Relative Yield Profiles</vt:lpstr>
      <vt:lpstr>Estimates: Classical vs State-Space</vt:lpstr>
      <vt:lpstr>Coverage: Classical vs State-Space</vt:lpstr>
      <vt:lpstr>Chilkat Coho Salmon</vt:lpstr>
      <vt:lpstr>Yukon Chum Salmon reconstructed abundance</vt:lpstr>
      <vt:lpstr>Serial Correlation Ugashik Sockeye</vt:lpstr>
      <vt:lpstr>PowerPoint Presentation</vt:lpstr>
      <vt:lpstr>Age-structured state-space model architecture example…</vt:lpstr>
      <vt:lpstr>Age-structured state-space model architecture example…</vt:lpstr>
      <vt:lpstr>Noninformative Prior Distributions</vt:lpstr>
      <vt:lpstr>PowerPoint Presentation</vt:lpstr>
      <vt:lpstr>Hierarchical Models E.g., Bristol Bay sockeye productivity</vt:lpstr>
      <vt:lpstr>When to Consider State-Space Methods</vt:lpstr>
      <vt:lpstr>Selected Reading- Bayes, MCMC</vt:lpstr>
    </vt:vector>
  </TitlesOfParts>
  <Company>SOA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bernard</dc:creator>
  <cp:lastModifiedBy>Tyers, Matt B (DFG)</cp:lastModifiedBy>
  <cp:revision>1096</cp:revision>
  <cp:lastPrinted>2019-09-16T21:53:05Z</cp:lastPrinted>
  <dcterms:created xsi:type="dcterms:W3CDTF">2005-12-28T18:56:42Z</dcterms:created>
  <dcterms:modified xsi:type="dcterms:W3CDTF">2019-10-03T00:04:16Z</dcterms:modified>
</cp:coreProperties>
</file>